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slideLayouts/slideLayout51.xml" ContentType="application/vnd.openxmlformats-officedocument.presentationml.slideLayout+xml"/>
  <Override PartName="/ppt/theme/theme7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8.xml" ContentType="application/vnd.openxmlformats-officedocument.theme+xml"/>
  <Override PartName="/ppt/slideLayouts/slideLayout64.xml" ContentType="application/vnd.openxmlformats-officedocument.presentationml.slideLayout+xml"/>
  <Override PartName="/ppt/theme/theme9.xml" ContentType="application/vnd.openxmlformats-officedocument.theme+xml"/>
  <Override PartName="/ppt/slideLayouts/slideLayout65.xml" ContentType="application/vnd.openxmlformats-officedocument.presentationml.slideLayout+xml"/>
  <Override PartName="/ppt/theme/theme10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1.xml" ContentType="application/vnd.openxmlformats-officedocument.theme+xml"/>
  <Override PartName="/ppt/slideLayouts/slideLayout78.xml" ContentType="application/vnd.openxmlformats-officedocument.presentationml.slideLayout+xml"/>
  <Override PartName="/ppt/theme/theme12.xml" ContentType="application/vnd.openxmlformats-officedocument.theme+xml"/>
  <Override PartName="/ppt/slideLayouts/slideLayout79.xml" ContentType="application/vnd.openxmlformats-officedocument.presentationml.slideLayout+xml"/>
  <Override PartName="/ppt/theme/theme13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4.xml" ContentType="application/vnd.openxmlformats-officedocument.theme+xml"/>
  <Override PartName="/ppt/slideLayouts/slideLayout92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3" r:id="rId3"/>
    <p:sldMasterId id="2147483676" r:id="rId4"/>
    <p:sldMasterId id="2147483689" r:id="rId5"/>
    <p:sldMasterId id="2147483691" r:id="rId6"/>
    <p:sldMasterId id="2147483704" r:id="rId7"/>
    <p:sldMasterId id="2147483706" r:id="rId8"/>
    <p:sldMasterId id="2147483719" r:id="rId9"/>
    <p:sldMasterId id="2147483721" r:id="rId10"/>
    <p:sldMasterId id="2147483723" r:id="rId11"/>
    <p:sldMasterId id="2147483736" r:id="rId12"/>
    <p:sldMasterId id="2147483738" r:id="rId13"/>
    <p:sldMasterId id="2147483740" r:id="rId14"/>
    <p:sldMasterId id="2147483753" r:id="rId15"/>
  </p:sldMasterIdLst>
  <p:notesMasterIdLst>
    <p:notesMasterId r:id="rId32"/>
  </p:notesMasterIdLst>
  <p:sldIdLst>
    <p:sldId id="258" r:id="rId16"/>
    <p:sldId id="371" r:id="rId17"/>
    <p:sldId id="374" r:id="rId18"/>
    <p:sldId id="373" r:id="rId19"/>
    <p:sldId id="377" r:id="rId20"/>
    <p:sldId id="376" r:id="rId21"/>
    <p:sldId id="375" r:id="rId22"/>
    <p:sldId id="378" r:id="rId23"/>
    <p:sldId id="379" r:id="rId24"/>
    <p:sldId id="380" r:id="rId25"/>
    <p:sldId id="383" r:id="rId26"/>
    <p:sldId id="390" r:id="rId27"/>
    <p:sldId id="381" r:id="rId28"/>
    <p:sldId id="388" r:id="rId29"/>
    <p:sldId id="389" r:id="rId30"/>
    <p:sldId id="38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mon Dunnington" initials="S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FF3399"/>
    <a:srgbClr val="00CC99"/>
    <a:srgbClr val="CC0099"/>
    <a:srgbClr val="33CCFF"/>
    <a:srgbClr val="D60093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7" autoAdjust="0"/>
    <p:restoredTop sz="75979" autoAdjust="0"/>
  </p:normalViewPr>
  <p:slideViewPr>
    <p:cSldViewPr snapToGrid="0">
      <p:cViewPr varScale="1">
        <p:scale>
          <a:sx n="51" d="100"/>
          <a:sy n="51" d="100"/>
        </p:scale>
        <p:origin x="-1320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21" Type="http://schemas.openxmlformats.org/officeDocument/2006/relationships/slide" Target="slides/slide6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29468-98E1-4B31-9D50-24CD724E1F0D}" type="datetimeFigureOut">
              <a:rPr lang="en-GB" smtClean="0"/>
              <a:t>04/01/2019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08783-B442-4D6C-B3BC-0C5E26593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784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08783-B442-4D6C-B3BC-0C5E26593F5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001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BB87D-6A98-4994-A21B-95C019CCE7C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2194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08783-B442-4D6C-B3BC-0C5E26593F5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112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08783-B442-4D6C-B3BC-0C5E26593F5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112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2636-7B2B-4996-9BCC-63F1E8742322}" type="datetimeFigureOut">
              <a:rPr lang="en-GB" smtClean="0"/>
              <a:t>04/01/2019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7C3-4639-4865-97C1-FE511C684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065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2636-7B2B-4996-9BCC-63F1E8742322}" type="datetimeFigureOut">
              <a:rPr lang="en-GB" smtClean="0"/>
              <a:t>04/01/2019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7C3-4639-4865-97C1-FE511C684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498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2636-7B2B-4996-9BCC-63F1E8742322}" type="datetimeFigureOut">
              <a:rPr lang="en-GB" smtClean="0"/>
              <a:t>04/01/2019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7C3-4639-4865-97C1-FE511C684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888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2BD9-119F-4329-886E-D9C33FC289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1F37-037E-4E1F-8699-5C27E7FBF57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 userDrawn="1"/>
        </p:nvSpPr>
        <p:spPr>
          <a:xfrm>
            <a:off x="3203369" y="988219"/>
            <a:ext cx="5280025" cy="720080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lIns="91432" tIns="45719" rIns="91432" bIns="45719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 cap="all" spc="0" baseline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67" cap="none" dirty="0" smtClean="0">
                <a:ln w="11430"/>
                <a:solidFill>
                  <a:srgbClr val="1F497D"/>
                </a:solidFill>
                <a:effectLst/>
              </a:rPr>
              <a:t>Learning Objective</a:t>
            </a:r>
          </a:p>
          <a:p>
            <a:endParaRPr lang="en-GB" sz="4267" cap="none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2831637" y="3212976"/>
            <a:ext cx="5942112" cy="576064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lIns="91432" tIns="45719" rIns="91432" bIns="45719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 cap="all" spc="0" baseline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67" cap="none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Starter – Do Now</a:t>
            </a:r>
          </a:p>
          <a:p>
            <a:endParaRPr lang="en-GB" sz="4267" cap="none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82937" y="1700808"/>
            <a:ext cx="10899243" cy="1439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 algn="ctr">
              <a:buNone/>
              <a:defRPr baseline="0"/>
            </a:lvl1pPr>
            <a:lvl3pPr>
              <a:defRPr/>
            </a:lvl3pPr>
          </a:lstStyle>
          <a:p>
            <a:pPr lvl="0"/>
            <a:r>
              <a:rPr lang="en-GB" dirty="0" smtClean="0"/>
              <a:t>To know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815975" y="3861048"/>
            <a:ext cx="10945216" cy="165618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none"/>
        </p:style>
        <p:txBody>
          <a:bodyPr/>
          <a:lstStyle/>
          <a:p>
            <a:pPr lvl="0"/>
            <a:endParaRPr lang="en-GB" dirty="0"/>
          </a:p>
        </p:txBody>
      </p:sp>
      <p:sp>
        <p:nvSpPr>
          <p:cNvPr id="10" name="Text Box 3"/>
          <p:cNvSpPr txBox="1">
            <a:spLocks noChangeArrowheads="1"/>
          </p:cNvSpPr>
          <p:nvPr userDrawn="1"/>
        </p:nvSpPr>
        <p:spPr bwMode="auto">
          <a:xfrm>
            <a:off x="96" y="18"/>
            <a:ext cx="1631951" cy="66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9" rIns="91432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733" b="1" u="sng" dirty="0">
                <a:solidFill>
                  <a:prstClr val="black"/>
                </a:solidFill>
                <a:latin typeface="Calibri"/>
              </a:rPr>
              <a:t>C/W</a:t>
            </a:r>
            <a:endParaRPr lang="en-US" altLang="en-US" sz="3733" b="1" u="sng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 userDrawn="1"/>
        </p:nvSpPr>
        <p:spPr bwMode="auto">
          <a:xfrm>
            <a:off x="8401052" y="18"/>
            <a:ext cx="3790949" cy="66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9" rIns="91432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677E633D-E132-4B6F-9594-19CA31BC42BA}" type="datetime1">
              <a:rPr lang="en-GB" altLang="en-US" sz="3733" b="1" u="sng">
                <a:solidFill>
                  <a:prstClr val="black"/>
                </a:solidFill>
                <a:latin typeface="Calibri"/>
              </a:rPr>
              <a:pPr algn="r" eaLnBrk="1" hangingPunct="1">
                <a:spcBef>
                  <a:spcPct val="50000"/>
                </a:spcBef>
              </a:pPr>
              <a:t>04/01/2019</a:t>
            </a:fld>
            <a:endParaRPr lang="en-US" altLang="en-US" sz="3733" b="1" u="sng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2004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624468" y="6524724"/>
            <a:ext cx="10943167" cy="288925"/>
          </a:xfrm>
        </p:spPr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31867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24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38355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712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68" y="1844680"/>
            <a:ext cx="10943167" cy="4238625"/>
          </a:xfrm>
          <a:prstGeom prst="rect">
            <a:avLst/>
          </a:prstGeo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54132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99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46253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712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483" y="1844680"/>
            <a:ext cx="5369983" cy="4238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44680"/>
            <a:ext cx="5369984" cy="4238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05119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28670"/>
            <a:ext cx="10972800" cy="107157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74858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714718"/>
            <a:ext cx="5386917" cy="35544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33" y="2074858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33" y="2714718"/>
            <a:ext cx="5389033" cy="35544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29413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712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34427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2636-7B2B-4996-9BCC-63F1E8742322}" type="datetimeFigureOut">
              <a:rPr lang="en-GB" smtClean="0"/>
              <a:t>04/01/2019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7C3-4639-4865-97C1-FE511C684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129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41744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857232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857234"/>
            <a:ext cx="6815667" cy="526893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2071678"/>
            <a:ext cx="4011084" cy="4054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18205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785892"/>
            <a:ext cx="7315200" cy="3941781"/>
          </a:xfrm>
          <a:prstGeom prst="rect">
            <a:avLst/>
          </a:prstGeom>
        </p:spPr>
        <p:txBody>
          <a:bodyPr lIns="9144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429264"/>
            <a:ext cx="7315200" cy="742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27631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712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4468" y="1844680"/>
            <a:ext cx="10943167" cy="4238625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9340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07452" y="836614"/>
            <a:ext cx="2760133" cy="52466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7051" y="836614"/>
            <a:ext cx="8077200" cy="5246687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76585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836712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24468" y="1844680"/>
            <a:ext cx="10943167" cy="4238625"/>
          </a:xfrm>
          <a:prstGeom prst="rect">
            <a:avLst/>
          </a:prstGeom>
        </p:spPr>
        <p:txBody>
          <a:bodyPr lIns="91440" rtlCol="0">
            <a:normAutofit/>
          </a:bodyPr>
          <a:lstStyle/>
          <a:p>
            <a:pPr lvl="0"/>
            <a:endParaRPr lang="en-GB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88909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312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473266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2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295632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312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7Ba</a:t>
            </a: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473266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Animal sexual reproduction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413459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312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473266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9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391436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312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1473266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483" y="1844680"/>
            <a:ext cx="5369983" cy="423862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44680"/>
            <a:ext cx="5369984" cy="423862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117927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83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6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2636-7B2B-4996-9BCC-63F1E8742322}" type="datetimeFigureOut">
              <a:rPr lang="en-GB" smtClean="0"/>
              <a:t>04/01/2019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7C3-4639-4865-97C1-FE511C684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0393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312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1473266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28670"/>
            <a:ext cx="10972800" cy="107157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74858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714718"/>
            <a:ext cx="5386917" cy="355441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33" y="2074858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33" y="2714718"/>
            <a:ext cx="5389033" cy="355441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54366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  <p:bldP spid="5" grpId="0" build="p" autoUpdateAnimBg="0"/>
      <p:bldP spid="6" grpId="0" build="p" autoUpdateAnimBg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312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1473266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453581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312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1473266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326997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312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1473266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857232"/>
            <a:ext cx="4011084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857234"/>
            <a:ext cx="6815667" cy="526893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2071678"/>
            <a:ext cx="4011084" cy="405448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825411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312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1473266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785892"/>
            <a:ext cx="7315200" cy="39417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429264"/>
            <a:ext cx="7315200" cy="742936"/>
          </a:xfr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041227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312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473266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839162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312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473266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07452" y="836614"/>
            <a:ext cx="2760133" cy="5246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7051" y="836614"/>
            <a:ext cx="8077200" cy="5246687"/>
          </a:xfr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988112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312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473266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836712"/>
            <a:ext cx="10972800" cy="720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24468" y="1844680"/>
            <a:ext cx="10943167" cy="4238625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582575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312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7Ba</a:t>
            </a:r>
            <a:endParaRPr kumimoji="0" lang="en-GB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2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85694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24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2784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2636-7B2B-4996-9BCC-63F1E8742322}" type="datetimeFigureOut">
              <a:rPr lang="en-GB" smtClean="0"/>
              <a:t>04/01/2019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7C3-4639-4865-97C1-FE511C684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4677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712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68" y="1844680"/>
            <a:ext cx="10943167" cy="4238625"/>
          </a:xfrm>
          <a:prstGeom prst="rect">
            <a:avLst/>
          </a:prstGeo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26484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99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04708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712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483" y="1844680"/>
            <a:ext cx="5369983" cy="4238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44680"/>
            <a:ext cx="5369984" cy="4238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52010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28670"/>
            <a:ext cx="10972800" cy="107157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74858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714718"/>
            <a:ext cx="5386917" cy="35544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33" y="2074858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33" y="2714718"/>
            <a:ext cx="5389033" cy="35544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562523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712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56568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40978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857232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857234"/>
            <a:ext cx="6815667" cy="526893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2071678"/>
            <a:ext cx="4011084" cy="4054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8912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785892"/>
            <a:ext cx="7315200" cy="3941781"/>
          </a:xfrm>
          <a:prstGeom prst="rect">
            <a:avLst/>
          </a:prstGeom>
        </p:spPr>
        <p:txBody>
          <a:bodyPr lIns="9144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429264"/>
            <a:ext cx="7315200" cy="742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952219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712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4468" y="1844680"/>
            <a:ext cx="10943167" cy="4238625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02823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07452" y="836614"/>
            <a:ext cx="2760133" cy="52466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7051" y="836614"/>
            <a:ext cx="8077200" cy="5246687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52722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2636-7B2B-4996-9BCC-63F1E8742322}" type="datetimeFigureOut">
              <a:rPr lang="en-GB" smtClean="0"/>
              <a:t>04/01/2019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7C3-4639-4865-97C1-FE511C684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5275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836712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24468" y="1844680"/>
            <a:ext cx="10943167" cy="4238625"/>
          </a:xfrm>
          <a:prstGeom prst="rect">
            <a:avLst/>
          </a:prstGeom>
        </p:spPr>
        <p:txBody>
          <a:bodyPr lIns="91440" rtlCol="0">
            <a:normAutofit/>
          </a:bodyPr>
          <a:lstStyle/>
          <a:p>
            <a:pPr lvl="0"/>
            <a:endParaRPr lang="en-GB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049508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312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7Bb</a:t>
            </a:r>
            <a:endParaRPr kumimoji="0" lang="en-GB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2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59674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24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573916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712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68" y="1844680"/>
            <a:ext cx="10943167" cy="4238625"/>
          </a:xfrm>
          <a:prstGeom prst="rect">
            <a:avLst/>
          </a:prstGeo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903315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99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731569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712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483" y="1844680"/>
            <a:ext cx="5369983" cy="4238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44680"/>
            <a:ext cx="5369984" cy="4238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985916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28670"/>
            <a:ext cx="10972800" cy="107157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74858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714718"/>
            <a:ext cx="5386917" cy="35544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33" y="2074858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33" y="2714718"/>
            <a:ext cx="5389033" cy="35544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157978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712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363538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105459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857232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857234"/>
            <a:ext cx="6815667" cy="526893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2071678"/>
            <a:ext cx="4011084" cy="4054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9617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2636-7B2B-4996-9BCC-63F1E8742322}" type="datetimeFigureOut">
              <a:rPr lang="en-GB" smtClean="0"/>
              <a:t>04/01/2019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7C3-4639-4865-97C1-FE511C684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8792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785892"/>
            <a:ext cx="7315200" cy="3941781"/>
          </a:xfrm>
          <a:prstGeom prst="rect">
            <a:avLst/>
          </a:prstGeom>
        </p:spPr>
        <p:txBody>
          <a:bodyPr lIns="9144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429264"/>
            <a:ext cx="7315200" cy="742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355906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712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4468" y="1844680"/>
            <a:ext cx="10943167" cy="4238625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070894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07452" y="836614"/>
            <a:ext cx="2760133" cy="52466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7051" y="836614"/>
            <a:ext cx="8077200" cy="5246687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678352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836712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24468" y="1844680"/>
            <a:ext cx="10943167" cy="4238625"/>
          </a:xfrm>
          <a:prstGeom prst="rect">
            <a:avLst/>
          </a:prstGeom>
        </p:spPr>
        <p:txBody>
          <a:bodyPr lIns="91440" rtlCol="0">
            <a:normAutofit/>
          </a:bodyPr>
          <a:lstStyle/>
          <a:p>
            <a:pPr lvl="0"/>
            <a:endParaRPr lang="en-GB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349042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624468" y="6524714"/>
            <a:ext cx="10943167" cy="2889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4874448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90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200" smtClean="0">
                <a:solidFill>
                  <a:srgbClr val="FFFFFF"/>
                </a:solidFill>
                <a:latin typeface="Arial Black" pitchFamily="34" charset="0"/>
              </a:rPr>
              <a:t>7Bc</a:t>
            </a:r>
            <a:endParaRPr lang="en-GB" altLang="en-US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0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32473010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92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16963471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80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62" y="1844680"/>
            <a:ext cx="10943167" cy="4238625"/>
          </a:xfrm>
          <a:prstGeom prst="rect">
            <a:avLst/>
          </a:prstGeo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646615811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67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96515326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80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462" y="1844680"/>
            <a:ext cx="5369983" cy="4238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44680"/>
            <a:ext cx="5369984" cy="4238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18816693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2636-7B2B-4996-9BCC-63F1E8742322}" type="datetimeFigureOut">
              <a:rPr lang="en-GB" smtClean="0"/>
              <a:t>04/01/2019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7C3-4639-4865-97C1-FE511C684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79358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28670"/>
            <a:ext cx="10972800" cy="107157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74858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714686"/>
            <a:ext cx="5386917" cy="35544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2" y="2074858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2" y="2714686"/>
            <a:ext cx="5389033" cy="35544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837423934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80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438865714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72869424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857232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857234"/>
            <a:ext cx="6815667" cy="526893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2071678"/>
            <a:ext cx="4011084" cy="4054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042995903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785860"/>
            <a:ext cx="7315200" cy="3941781"/>
          </a:xfrm>
          <a:prstGeom prst="rect">
            <a:avLst/>
          </a:prstGeom>
        </p:spPr>
        <p:txBody>
          <a:bodyPr lIns="9144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429264"/>
            <a:ext cx="7315200" cy="742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107888650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80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4462" y="1844680"/>
            <a:ext cx="10943167" cy="4238625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901525181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07452" y="836614"/>
            <a:ext cx="2760133" cy="52466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7051" y="836614"/>
            <a:ext cx="8077200" cy="5246687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51485937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836680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24462" y="1844680"/>
            <a:ext cx="10943167" cy="4238625"/>
          </a:xfrm>
          <a:prstGeom prst="rect">
            <a:avLst/>
          </a:prstGeom>
        </p:spPr>
        <p:txBody>
          <a:bodyPr lIns="91440" rtlCol="0">
            <a:normAutofit/>
          </a:bodyPr>
          <a:lstStyle/>
          <a:p>
            <a:pPr lvl="0"/>
            <a:endParaRPr lang="en-GB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03245593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624451" y="6524676"/>
            <a:ext cx="10943167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63816937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48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200" smtClean="0">
                <a:solidFill>
                  <a:srgbClr val="FFFFFF"/>
                </a:solidFill>
                <a:latin typeface="Arial Black" pitchFamily="34" charset="0"/>
              </a:rPr>
              <a:t>7Bd</a:t>
            </a:r>
            <a:endParaRPr lang="en-GB" altLang="en-US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61773665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52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2636-7B2B-4996-9BCC-63F1E8742322}" type="datetimeFigureOut">
              <a:rPr lang="en-GB" smtClean="0"/>
              <a:t>04/01/2019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7C3-4639-4865-97C1-FE511C684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44350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373669560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3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31" y="1844680"/>
            <a:ext cx="10943167" cy="4238625"/>
          </a:xfrm>
          <a:prstGeom prst="rect">
            <a:avLst/>
          </a:prstGeo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33001265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31683103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3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431" y="1844680"/>
            <a:ext cx="5369983" cy="4238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44680"/>
            <a:ext cx="5369984" cy="4238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59921638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28670"/>
            <a:ext cx="10972800" cy="107157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74858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714640"/>
            <a:ext cx="5386917" cy="35544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1" y="2074858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1" y="2714640"/>
            <a:ext cx="5389033" cy="35544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199143521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3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05205290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168602499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857232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857234"/>
            <a:ext cx="6815667" cy="526893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2071678"/>
            <a:ext cx="4011084" cy="4054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221394656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785814"/>
            <a:ext cx="7315200" cy="3941781"/>
          </a:xfrm>
          <a:prstGeom prst="rect">
            <a:avLst/>
          </a:prstGeom>
        </p:spPr>
        <p:txBody>
          <a:bodyPr lIns="9144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429264"/>
            <a:ext cx="7315200" cy="742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994906398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3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4431" y="1844680"/>
            <a:ext cx="10943167" cy="4238625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97433248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52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2636-7B2B-4996-9BCC-63F1E8742322}" type="datetimeFigureOut">
              <a:rPr lang="en-GB" smtClean="0"/>
              <a:t>04/01/2019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7C3-4639-4865-97C1-FE511C684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404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07452" y="836614"/>
            <a:ext cx="2760133" cy="52466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7051" y="836614"/>
            <a:ext cx="8077200" cy="5246687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054983111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83663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24431" y="1844680"/>
            <a:ext cx="10943167" cy="4238625"/>
          </a:xfrm>
          <a:prstGeom prst="rect">
            <a:avLst/>
          </a:prstGeom>
        </p:spPr>
        <p:txBody>
          <a:bodyPr lIns="91440" rtlCol="0">
            <a:normAutofit/>
          </a:bodyPr>
          <a:lstStyle/>
          <a:p>
            <a:pPr lvl="0"/>
            <a:endParaRPr lang="en-GB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029587807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624418" y="6524626"/>
            <a:ext cx="10943167" cy="2889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19082933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6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image" Target="../media/image1.jpe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79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image" Target="../media/image1.jpeg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9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audio" Target="../media/audio1.wav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5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52636-7B2B-4996-9BCC-63F1E8742322}" type="datetimeFigureOut">
              <a:rPr lang="en-GB" smtClean="0"/>
              <a:t>04/01/2019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907C3-4639-4865-97C1-FE511C684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847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836690"/>
            <a:ext cx="10972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or banner area</a:t>
            </a:r>
          </a:p>
        </p:txBody>
      </p:sp>
      <p:sp>
        <p:nvSpPr>
          <p:cNvPr id="5939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68" y="1844680"/>
            <a:ext cx="10943167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Use simple bullet points and lines, with no more than two lines per bullet point if possible.</a:t>
            </a:r>
          </a:p>
          <a:p>
            <a:pPr lvl="0"/>
            <a:r>
              <a:rPr lang="en-GB" altLang="en-US" smtClean="0"/>
              <a:t>Try to use a maximum of ten words per line. </a:t>
            </a:r>
          </a:p>
          <a:p>
            <a:pPr lvl="0"/>
            <a:r>
              <a:rPr lang="en-GB" altLang="en-US" smtClean="0"/>
              <a:t>Set up generic formatting on this master. </a:t>
            </a:r>
          </a:p>
          <a:p>
            <a:pPr lvl="0"/>
            <a:r>
              <a:rPr lang="en-GB" altLang="en-US" smtClean="0"/>
              <a:t>By applying this master to your slides, you’ll maintain consistent font and bullet style.</a:t>
            </a:r>
          </a:p>
          <a:p>
            <a:pPr lvl="0"/>
            <a:r>
              <a:rPr lang="en-GB" altLang="en-US" smtClean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smtClean="0"/>
              <a:t>Read the PowerPoint guidelines before creating a slide show.</a:t>
            </a:r>
          </a:p>
          <a:p>
            <a:pPr lvl="0"/>
            <a:endParaRPr lang="en-GB" altLang="en-US" smtClean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68" y="6524702"/>
            <a:ext cx="10943167" cy="2889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  <a:latin typeface="Arial" charset="0"/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417117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593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2" descr="BiologyPPTBottom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80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13" descr="BiologyPPTTop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62" y="6524692"/>
            <a:ext cx="109431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200" smtClean="0">
                <a:solidFill>
                  <a:srgbClr val="FFFFFF"/>
                </a:solidFill>
                <a:latin typeface="Arial Black" pitchFamily="34" charset="0"/>
              </a:rPr>
              <a:t>7Bc</a:t>
            </a:r>
            <a:endParaRPr lang="en-GB" altLang="en-US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 userDrawn="1"/>
        </p:nvSpPr>
        <p:spPr bwMode="auto">
          <a:xfrm>
            <a:off x="1473245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b="1" smtClean="0">
                <a:solidFill>
                  <a:srgbClr val="FFFFFF"/>
                </a:solidFill>
              </a:rPr>
              <a:t>Becoming pregnant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626533" y="1600206"/>
            <a:ext cx="1095586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0968" name="Title Placeholder 9"/>
          <p:cNvSpPr>
            <a:spLocks noGrp="1"/>
          </p:cNvSpPr>
          <p:nvPr>
            <p:ph type="title"/>
          </p:nvPr>
        </p:nvSpPr>
        <p:spPr bwMode="auto">
          <a:xfrm>
            <a:off x="609600" y="714375"/>
            <a:ext cx="10972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	Click to edit Master title style</a:t>
            </a: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36451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447675" indent="-31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rgbClr val="636825"/>
          </a:solidFill>
          <a:latin typeface="+mn-lt"/>
          <a:ea typeface="+mn-ea"/>
          <a:cs typeface="+mn-cs"/>
        </a:defRPr>
      </a:lvl1pPr>
      <a:lvl2pPr marL="1079500" indent="-35242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rgbClr val="636825"/>
          </a:solidFill>
          <a:latin typeface="+mn-lt"/>
        </a:defRPr>
      </a:lvl2pPr>
      <a:lvl3pPr marL="1487488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rgbClr val="636825"/>
          </a:solidFill>
          <a:latin typeface="+mn-lt"/>
        </a:defRPr>
      </a:lvl3pPr>
      <a:lvl4pPr marL="1895475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rgbClr val="636825"/>
          </a:solidFill>
          <a:latin typeface="+mn-lt"/>
        </a:defRPr>
      </a:lvl4pPr>
      <a:lvl5pPr marL="2303463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defRPr sz="2400">
          <a:solidFill>
            <a:srgbClr val="636825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BiologyPPTBottom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64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 descr="BiologyPPTTop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836664"/>
            <a:ext cx="10972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or banner area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51" y="1844680"/>
            <a:ext cx="10943167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Use simple bullet points and lines, with no more than two lines per bullet point if possible.</a:t>
            </a:r>
          </a:p>
          <a:p>
            <a:pPr lvl="0"/>
            <a:r>
              <a:rPr lang="en-GB" altLang="en-US" smtClean="0"/>
              <a:t>Try to use a maximum of ten words per line. </a:t>
            </a:r>
          </a:p>
          <a:p>
            <a:pPr lvl="0"/>
            <a:r>
              <a:rPr lang="en-GB" altLang="en-US" smtClean="0"/>
              <a:t>Set up generic formatting on this master. </a:t>
            </a:r>
          </a:p>
          <a:p>
            <a:pPr lvl="0"/>
            <a:r>
              <a:rPr lang="en-GB" altLang="en-US" smtClean="0"/>
              <a:t>By applying this master to your slides, you’ll maintain consistent font and bullet style.</a:t>
            </a:r>
          </a:p>
          <a:p>
            <a:pPr lvl="0"/>
            <a:r>
              <a:rPr lang="en-GB" altLang="en-US" smtClean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smtClean="0"/>
              <a:t>Read the PowerPoint guidelines before creating a slide show.</a:t>
            </a:r>
          </a:p>
          <a:p>
            <a:pPr lvl="0"/>
            <a:endParaRPr lang="en-GB" altLang="en-US" smtClean="0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51" y="6524676"/>
            <a:ext cx="109431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200">
                <a:solidFill>
                  <a:srgbClr val="FFFFFF"/>
                </a:solidFill>
                <a:latin typeface="Arial Black" pitchFamily="34" charset="0"/>
              </a:rPr>
              <a:t>7Bd</a:t>
            </a:r>
            <a:endParaRPr lang="en-GB" altLang="en-US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 userDrawn="1"/>
        </p:nvSpPr>
        <p:spPr bwMode="auto">
          <a:xfrm>
            <a:off x="1473234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b="1">
                <a:solidFill>
                  <a:srgbClr val="FFFFFF"/>
                </a:solidFill>
              </a:rPr>
              <a:t>Gestation and birth</a:t>
            </a:r>
          </a:p>
        </p:txBody>
      </p:sp>
    </p:spTree>
    <p:extLst>
      <p:ext uri="{BB962C8B-B14F-4D97-AF65-F5344CB8AC3E}">
        <p14:creationId xmlns:p14="http://schemas.microsoft.com/office/powerpoint/2010/main" val="96274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836648"/>
            <a:ext cx="10972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or banner area</a:t>
            </a:r>
          </a:p>
        </p:txBody>
      </p:sp>
      <p:sp>
        <p:nvSpPr>
          <p:cNvPr id="5939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40" y="1844680"/>
            <a:ext cx="10943167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Use simple bullet points and lines, with no more than two lines per bullet point if possible.</a:t>
            </a:r>
          </a:p>
          <a:p>
            <a:pPr lvl="0"/>
            <a:r>
              <a:rPr lang="en-GB" altLang="en-US" smtClean="0"/>
              <a:t>Try to use a maximum of ten words per line. </a:t>
            </a:r>
          </a:p>
          <a:p>
            <a:pPr lvl="0"/>
            <a:r>
              <a:rPr lang="en-GB" altLang="en-US" smtClean="0"/>
              <a:t>Set up generic formatting on this master. </a:t>
            </a:r>
          </a:p>
          <a:p>
            <a:pPr lvl="0"/>
            <a:r>
              <a:rPr lang="en-GB" altLang="en-US" smtClean="0"/>
              <a:t>By applying this master to your slides, you’ll maintain consistent font and bullet style.</a:t>
            </a:r>
          </a:p>
          <a:p>
            <a:pPr lvl="0"/>
            <a:r>
              <a:rPr lang="en-GB" altLang="en-US" smtClean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smtClean="0"/>
              <a:t>Read the PowerPoint guidelines before creating a slide show.</a:t>
            </a:r>
          </a:p>
          <a:p>
            <a:pPr lvl="0"/>
            <a:endParaRPr lang="en-GB" altLang="en-US" smtClean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40" y="6524660"/>
            <a:ext cx="10943167" cy="2889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  <a:latin typeface="Arial" charset="0"/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9066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593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2" descr="BiologyPPTBottom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34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13" descr="BiologyPPTTop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31" y="6524646"/>
            <a:ext cx="109431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200" smtClean="0">
                <a:solidFill>
                  <a:srgbClr val="FFFFFF"/>
                </a:solidFill>
                <a:latin typeface="Arial Black" pitchFamily="34" charset="0"/>
              </a:rPr>
              <a:t>7Bd</a:t>
            </a:r>
            <a:endParaRPr lang="en-GB" altLang="en-US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 userDrawn="1"/>
        </p:nvSpPr>
        <p:spPr bwMode="auto">
          <a:xfrm>
            <a:off x="1473214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b="1" smtClean="0">
                <a:solidFill>
                  <a:srgbClr val="FFFFFF"/>
                </a:solidFill>
              </a:rPr>
              <a:t>Gestation and birth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626533" y="1600206"/>
            <a:ext cx="1095586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0968" name="Title Placeholder 9"/>
          <p:cNvSpPr>
            <a:spLocks noGrp="1"/>
          </p:cNvSpPr>
          <p:nvPr>
            <p:ph type="title"/>
          </p:nvPr>
        </p:nvSpPr>
        <p:spPr bwMode="auto">
          <a:xfrm>
            <a:off x="609600" y="714375"/>
            <a:ext cx="10972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	Click to edit Master title style</a:t>
            </a: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11484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447675" indent="-31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rgbClr val="636825"/>
          </a:solidFill>
          <a:latin typeface="+mn-lt"/>
          <a:ea typeface="+mn-ea"/>
          <a:cs typeface="+mn-cs"/>
        </a:defRPr>
      </a:lvl1pPr>
      <a:lvl2pPr marL="1079500" indent="-35242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rgbClr val="636825"/>
          </a:solidFill>
          <a:latin typeface="+mn-lt"/>
        </a:defRPr>
      </a:lvl2pPr>
      <a:lvl3pPr marL="1487488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rgbClr val="636825"/>
          </a:solidFill>
          <a:latin typeface="+mn-lt"/>
        </a:defRPr>
      </a:lvl3pPr>
      <a:lvl4pPr marL="1895475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rgbClr val="636825"/>
          </a:solidFill>
          <a:latin typeface="+mn-lt"/>
        </a:defRPr>
      </a:lvl4pPr>
      <a:lvl5pPr marL="2303463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defRPr sz="2400">
          <a:solidFill>
            <a:srgbClr val="636825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BiologyPPTBottom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14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 descr="BiologyPPTTop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836614"/>
            <a:ext cx="10972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or banner area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8" y="1844676"/>
            <a:ext cx="10943167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Use simple bullet points and lines, with no more than two lines per bullet point if possible.</a:t>
            </a:r>
          </a:p>
          <a:p>
            <a:pPr lvl="0"/>
            <a:r>
              <a:rPr lang="en-GB" altLang="en-US" smtClean="0"/>
              <a:t>Try to use a maximum of ten words per line. </a:t>
            </a:r>
          </a:p>
          <a:p>
            <a:pPr lvl="0"/>
            <a:r>
              <a:rPr lang="en-GB" altLang="en-US" smtClean="0"/>
              <a:t>Set up generic formatting on this master. </a:t>
            </a:r>
          </a:p>
          <a:p>
            <a:pPr lvl="0"/>
            <a:r>
              <a:rPr lang="en-GB" altLang="en-US" smtClean="0"/>
              <a:t>By applying this master to your slides, you’ll maintain consistent font and bullet style.</a:t>
            </a:r>
          </a:p>
          <a:p>
            <a:pPr lvl="0"/>
            <a:r>
              <a:rPr lang="en-GB" altLang="en-US" smtClean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smtClean="0"/>
              <a:t>Read the PowerPoint guidelines before creating a slide show.</a:t>
            </a:r>
          </a:p>
          <a:p>
            <a:pPr lvl="0"/>
            <a:endParaRPr lang="en-GB" altLang="en-US" smtClean="0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18" y="6524626"/>
            <a:ext cx="109431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200" smtClean="0">
                <a:solidFill>
                  <a:srgbClr val="FFFFFF"/>
                </a:solidFill>
                <a:latin typeface="Arial Black" pitchFamily="34" charset="0"/>
              </a:rPr>
              <a:t>7Bc</a:t>
            </a:r>
            <a:endParaRPr lang="en-GB" altLang="en-US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 userDrawn="1"/>
        </p:nvSpPr>
        <p:spPr bwMode="auto">
          <a:xfrm>
            <a:off x="1473201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b="1" smtClean="0">
                <a:solidFill>
                  <a:srgbClr val="FFFFFF"/>
                </a:solidFill>
              </a:rPr>
              <a:t>Making notes</a:t>
            </a:r>
            <a:r>
              <a:rPr lang="en-GB" altLang="en-US" sz="2400" smtClean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288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0" descr="BiologyPPTBotto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312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11" descr="BiologyPPTTo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836712"/>
            <a:ext cx="10972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or banner area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68" y="1844680"/>
            <a:ext cx="10943167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Use simple bullet points and lines, with no more than two lines per bullet point if possible.</a:t>
            </a:r>
          </a:p>
          <a:p>
            <a:pPr lvl="0"/>
            <a:r>
              <a:rPr lang="en-GB" altLang="en-US" smtClean="0"/>
              <a:t>Try to use a maximum of ten words per line. </a:t>
            </a:r>
          </a:p>
          <a:p>
            <a:pPr lvl="0"/>
            <a:r>
              <a:rPr lang="en-GB" altLang="en-US" smtClean="0"/>
              <a:t>Set up generic formatting on this master. </a:t>
            </a:r>
          </a:p>
          <a:p>
            <a:pPr lvl="0"/>
            <a:r>
              <a:rPr lang="en-GB" altLang="en-US" smtClean="0"/>
              <a:t>By applying this master to your slides, you’ll maintain consistent font and bullet style.</a:t>
            </a:r>
          </a:p>
          <a:p>
            <a:pPr lvl="0"/>
            <a:r>
              <a:rPr lang="en-GB" altLang="en-US" smtClean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smtClean="0"/>
              <a:t>Read the PowerPoint guidelines before creating a slide show.</a:t>
            </a:r>
          </a:p>
          <a:p>
            <a:pPr lvl="0"/>
            <a:endParaRPr lang="en-GB" altLang="en-US" smtClean="0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68" y="6524724"/>
            <a:ext cx="109431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7Aa</a:t>
            </a:r>
            <a:endParaRPr kumimoji="0" lang="en-GB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76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3175" indent="-3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22555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33538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2" descr="BiologyPPTBottom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312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13" descr="BiologyPPTTop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68" y="6524724"/>
            <a:ext cx="109431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charset="0"/>
              </a:rPr>
              <a:t>7Aa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1473266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Life processes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626533" y="1600206"/>
            <a:ext cx="1095586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0968" name="Title Placeholder 9"/>
          <p:cNvSpPr>
            <a:spLocks noGrp="1"/>
          </p:cNvSpPr>
          <p:nvPr>
            <p:ph type="title"/>
          </p:nvPr>
        </p:nvSpPr>
        <p:spPr bwMode="auto">
          <a:xfrm>
            <a:off x="609600" y="714375"/>
            <a:ext cx="10972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	Click to edit Master title style</a:t>
            </a: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98081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447675" indent="-3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2400">
          <a:solidFill>
            <a:srgbClr val="636825"/>
          </a:solidFill>
          <a:latin typeface="+mn-lt"/>
          <a:ea typeface="+mn-ea"/>
          <a:cs typeface="+mn-cs"/>
        </a:defRPr>
      </a:lvl1pPr>
      <a:lvl2pPr marL="1079500" indent="-35242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636825"/>
          </a:solidFill>
          <a:latin typeface="+mn-lt"/>
        </a:defRPr>
      </a:lvl2pPr>
      <a:lvl3pPr marL="1487488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636825"/>
          </a:solidFill>
          <a:latin typeface="+mn-lt"/>
        </a:defRPr>
      </a:lvl3pPr>
      <a:lvl4pPr marL="1895475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636825"/>
          </a:solidFill>
          <a:latin typeface="+mn-lt"/>
        </a:defRPr>
      </a:lvl4pPr>
      <a:lvl5pPr marL="2303463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400">
          <a:solidFill>
            <a:srgbClr val="636825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" descr="BiologyPPTBottom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312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1" descr="BiologyPPTTop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836712"/>
            <a:ext cx="10972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or banner area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68" y="1844680"/>
            <a:ext cx="10943167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Use simple bullet points and lines, with no more than two lines per bullet point if possible.</a:t>
            </a:r>
          </a:p>
          <a:p>
            <a:pPr lvl="0"/>
            <a:r>
              <a:rPr lang="en-GB" altLang="en-US" smtClean="0"/>
              <a:t>Try to use a maximum of ten words per line. </a:t>
            </a:r>
          </a:p>
          <a:p>
            <a:pPr lvl="0"/>
            <a:r>
              <a:rPr lang="en-GB" altLang="en-US" smtClean="0"/>
              <a:t>Set up generic formatting on this master. </a:t>
            </a:r>
          </a:p>
          <a:p>
            <a:pPr lvl="0"/>
            <a:r>
              <a:rPr lang="en-GB" altLang="en-US" smtClean="0"/>
              <a:t>By applying this master to your slides, you’ll maintain consistent font and bullet style.</a:t>
            </a:r>
          </a:p>
          <a:p>
            <a:pPr lvl="0"/>
            <a:r>
              <a:rPr lang="en-GB" altLang="en-US" smtClean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smtClean="0"/>
              <a:t>Read the PowerPoint guidelines before creating a slide show.</a:t>
            </a:r>
          </a:p>
          <a:p>
            <a:pPr lvl="0"/>
            <a:endParaRPr lang="en-GB" altLang="en-US" smtClean="0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68" y="6524724"/>
            <a:ext cx="109431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1473266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</p:spTree>
    <p:extLst>
      <p:ext uri="{BB962C8B-B14F-4D97-AF65-F5344CB8AC3E}">
        <p14:creationId xmlns:p14="http://schemas.microsoft.com/office/powerpoint/2010/main" val="334398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ransition>
    <p:sndAc>
      <p:stSnd>
        <p:snd r:embed="rId14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836712"/>
            <a:ext cx="10972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or banner area</a:t>
            </a:r>
          </a:p>
        </p:txBody>
      </p:sp>
      <p:sp>
        <p:nvSpPr>
          <p:cNvPr id="5939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68" y="1844680"/>
            <a:ext cx="10943167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Use simple bullet points and lines, with no more than two lines per bullet point if possible.</a:t>
            </a:r>
          </a:p>
          <a:p>
            <a:pPr lvl="0"/>
            <a:r>
              <a:rPr lang="en-GB" altLang="en-US" smtClean="0"/>
              <a:t>Try to use a maximum of ten words per line. </a:t>
            </a:r>
          </a:p>
          <a:p>
            <a:pPr lvl="0"/>
            <a:r>
              <a:rPr lang="en-GB" altLang="en-US" smtClean="0"/>
              <a:t>Set up generic formatting on this master. </a:t>
            </a:r>
          </a:p>
          <a:p>
            <a:pPr lvl="0"/>
            <a:r>
              <a:rPr lang="en-GB" altLang="en-US" smtClean="0"/>
              <a:t>By applying this master to your slides, you’ll maintain consistent font and bullet style.</a:t>
            </a:r>
          </a:p>
          <a:p>
            <a:pPr lvl="0"/>
            <a:r>
              <a:rPr lang="en-GB" altLang="en-US" smtClean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smtClean="0"/>
              <a:t>Read the PowerPoint guidelines before creating a slide show.</a:t>
            </a:r>
          </a:p>
          <a:p>
            <a:pPr lvl="0"/>
            <a:endParaRPr lang="en-GB" altLang="en-US" smtClean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68" y="6524724"/>
            <a:ext cx="10943167" cy="2889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55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593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2" descr="BiologyPPTBottom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312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13" descr="BiologyPPTTop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68" y="6524724"/>
            <a:ext cx="109431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7Ba</a:t>
            </a:r>
            <a:endParaRPr kumimoji="0" lang="en-GB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1473266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Animal sexual reproduction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626533" y="1600206"/>
            <a:ext cx="1095586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0968" name="Title Placeholder 9"/>
          <p:cNvSpPr>
            <a:spLocks noGrp="1"/>
          </p:cNvSpPr>
          <p:nvPr>
            <p:ph type="title"/>
          </p:nvPr>
        </p:nvSpPr>
        <p:spPr bwMode="auto">
          <a:xfrm>
            <a:off x="609600" y="714375"/>
            <a:ext cx="10972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	Click to edit Master title style</a:t>
            </a: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40710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447675" indent="-3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2400">
          <a:solidFill>
            <a:srgbClr val="636825"/>
          </a:solidFill>
          <a:latin typeface="+mn-lt"/>
          <a:ea typeface="+mn-ea"/>
          <a:cs typeface="+mn-cs"/>
        </a:defRPr>
      </a:lvl1pPr>
      <a:lvl2pPr marL="1079500" indent="-35242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636825"/>
          </a:solidFill>
          <a:latin typeface="+mn-lt"/>
        </a:defRPr>
      </a:lvl2pPr>
      <a:lvl3pPr marL="1487488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636825"/>
          </a:solidFill>
          <a:latin typeface="+mn-lt"/>
        </a:defRPr>
      </a:lvl3pPr>
      <a:lvl4pPr marL="1895475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636825"/>
          </a:solidFill>
          <a:latin typeface="+mn-lt"/>
        </a:defRPr>
      </a:lvl4pPr>
      <a:lvl5pPr marL="2303463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400">
          <a:solidFill>
            <a:srgbClr val="636825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836712"/>
            <a:ext cx="10972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or banner area</a:t>
            </a:r>
          </a:p>
        </p:txBody>
      </p:sp>
      <p:sp>
        <p:nvSpPr>
          <p:cNvPr id="5939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68" y="1844680"/>
            <a:ext cx="10943167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Use simple bullet points and lines, with no more than two lines per bullet point if possible.</a:t>
            </a:r>
          </a:p>
          <a:p>
            <a:pPr lvl="0"/>
            <a:r>
              <a:rPr lang="en-GB" altLang="en-US" smtClean="0"/>
              <a:t>Try to use a maximum of ten words per line. </a:t>
            </a:r>
          </a:p>
          <a:p>
            <a:pPr lvl="0"/>
            <a:r>
              <a:rPr lang="en-GB" altLang="en-US" smtClean="0"/>
              <a:t>Set up generic formatting on this master. </a:t>
            </a:r>
          </a:p>
          <a:p>
            <a:pPr lvl="0"/>
            <a:r>
              <a:rPr lang="en-GB" altLang="en-US" smtClean="0"/>
              <a:t>By applying this master to your slides, you’ll maintain consistent font and bullet style.</a:t>
            </a:r>
          </a:p>
          <a:p>
            <a:pPr lvl="0"/>
            <a:r>
              <a:rPr lang="en-GB" altLang="en-US" smtClean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smtClean="0"/>
              <a:t>Read the PowerPoint guidelines before creating a slide show.</a:t>
            </a:r>
          </a:p>
          <a:p>
            <a:pPr lvl="0"/>
            <a:endParaRPr lang="en-GB" altLang="en-US" smtClean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68" y="6524724"/>
            <a:ext cx="10943167" cy="2889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52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593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2" descr="BiologyPPTBottom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312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13" descr="BiologyPPTTop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68" y="6524724"/>
            <a:ext cx="109431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7Bb</a:t>
            </a:r>
            <a:endParaRPr kumimoji="0" lang="en-GB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1473266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Reproductive organs</a:t>
            </a:r>
            <a:r>
              <a:rPr kumimoji="0" lang="en-GB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626533" y="1600206"/>
            <a:ext cx="1095586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0968" name="Title Placeholder 9"/>
          <p:cNvSpPr>
            <a:spLocks noGrp="1"/>
          </p:cNvSpPr>
          <p:nvPr>
            <p:ph type="title"/>
          </p:nvPr>
        </p:nvSpPr>
        <p:spPr bwMode="auto">
          <a:xfrm>
            <a:off x="609600" y="714375"/>
            <a:ext cx="10972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	Click to edit Master title style</a:t>
            </a: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37354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447675" indent="-3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2400">
          <a:solidFill>
            <a:srgbClr val="636825"/>
          </a:solidFill>
          <a:latin typeface="+mn-lt"/>
          <a:ea typeface="+mn-ea"/>
          <a:cs typeface="+mn-cs"/>
        </a:defRPr>
      </a:lvl1pPr>
      <a:lvl2pPr marL="1079500" indent="-35242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636825"/>
          </a:solidFill>
          <a:latin typeface="+mn-lt"/>
        </a:defRPr>
      </a:lvl2pPr>
      <a:lvl3pPr marL="1487488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636825"/>
          </a:solidFill>
          <a:latin typeface="+mn-lt"/>
        </a:defRPr>
      </a:lvl3pPr>
      <a:lvl4pPr marL="1895475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636825"/>
          </a:solidFill>
          <a:latin typeface="+mn-lt"/>
        </a:defRPr>
      </a:lvl4pPr>
      <a:lvl5pPr marL="2303463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400">
          <a:solidFill>
            <a:srgbClr val="636825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BiologyPPTBottom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302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 descr="BiologyPPTTop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836702"/>
            <a:ext cx="10972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or banner area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68" y="1844680"/>
            <a:ext cx="10943167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Use simple bullet points and lines, with no more than two lines per bullet point if possible.</a:t>
            </a:r>
          </a:p>
          <a:p>
            <a:pPr lvl="0"/>
            <a:r>
              <a:rPr lang="en-GB" altLang="en-US" smtClean="0"/>
              <a:t>Try to use a maximum of ten words per line. </a:t>
            </a:r>
          </a:p>
          <a:p>
            <a:pPr lvl="0"/>
            <a:r>
              <a:rPr lang="en-GB" altLang="en-US" smtClean="0"/>
              <a:t>Set up generic formatting on this master. </a:t>
            </a:r>
          </a:p>
          <a:p>
            <a:pPr lvl="0"/>
            <a:r>
              <a:rPr lang="en-GB" altLang="en-US" smtClean="0"/>
              <a:t>By applying this master to your slides, you’ll maintain consistent font and bullet style.</a:t>
            </a:r>
          </a:p>
          <a:p>
            <a:pPr lvl="0"/>
            <a:r>
              <a:rPr lang="en-GB" altLang="en-US" smtClean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smtClean="0"/>
              <a:t>Read the PowerPoint guidelines before creating a slide show.</a:t>
            </a:r>
          </a:p>
          <a:p>
            <a:pPr lvl="0"/>
            <a:endParaRPr lang="en-GB" altLang="en-US" smtClean="0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68" y="6524714"/>
            <a:ext cx="109431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200" smtClean="0">
                <a:solidFill>
                  <a:srgbClr val="FFFFFF"/>
                </a:solidFill>
                <a:latin typeface="Arial Black" pitchFamily="34" charset="0"/>
              </a:rPr>
              <a:t>7Bc</a:t>
            </a:r>
            <a:endParaRPr lang="en-GB" altLang="en-US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 userDrawn="1"/>
        </p:nvSpPr>
        <p:spPr bwMode="auto">
          <a:xfrm>
            <a:off x="1473260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b="1" smtClean="0">
                <a:solidFill>
                  <a:srgbClr val="FFFFFF"/>
                </a:solidFill>
              </a:rPr>
              <a:t>Becoming pregnant</a:t>
            </a:r>
            <a:r>
              <a:rPr lang="en-GB" altLang="en-US" sz="2400" smtClean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941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highamspark.fireflycloud.net/" TargetMode="External"/><Relationship Id="rId7" Type="http://schemas.openxmlformats.org/officeDocument/2006/relationships/hyperlink" Target="https://www.youtube.com/channel/UCuvnztKGXBYUuEm6LUmFLG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hyperlink" Target="https://www.pearsonactivelearn.com/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hyperlink" Target="https://twitter.com/hpscience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tiveteachonline.com/product/view/id/295/page/32/mode/dps?modal=/player/interactive/id/27034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tiveteachonline.com/product/view/id/295/page/32/mode/dps?modal=/player/interactive/id/270338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5" y="1886643"/>
            <a:ext cx="12053873" cy="12954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latin typeface="Arial" panose="020B0604020202020204" pitchFamily="34" charset="0"/>
              </a:rPr>
              <a:t>Make effective notes from text</a:t>
            </a:r>
            <a:endParaRPr lang="en-GB" sz="2600" dirty="0" smtClean="0"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8" y="3726177"/>
            <a:ext cx="12191933" cy="3131921"/>
          </a:xfrm>
          <a:solidFill>
            <a:srgbClr val="EAEAEA"/>
          </a:solidFill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</a:rPr>
              <a:t>Starter: In the back of your books, write down the importance of making notes. </a:t>
            </a:r>
            <a:endParaRPr lang="en-GB" dirty="0" smtClean="0">
              <a:latin typeface="Arial" panose="020B0604020202020204" pitchFamily="34" charset="0"/>
            </a:endParaRPr>
          </a:p>
          <a:p>
            <a:pPr marL="514350" indent="-514350">
              <a:buAutoNum type="arabicParenR"/>
            </a:pPr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68" y="-19877"/>
            <a:ext cx="10724672" cy="66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2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733" u="sng" kern="0" dirty="0" smtClean="0">
                <a:solidFill>
                  <a:srgbClr val="000000"/>
                </a:solidFill>
              </a:rPr>
              <a:t>7Bd </a:t>
            </a:r>
            <a:r>
              <a:rPr lang="en-GB" sz="3733" u="sng" kern="0" dirty="0" smtClean="0">
                <a:solidFill>
                  <a:srgbClr val="000000"/>
                </a:solidFill>
              </a:rPr>
              <a:t>Making notes</a:t>
            </a:r>
            <a:endParaRPr lang="en-GB" sz="3733" u="sng" kern="0" dirty="0">
              <a:solidFill>
                <a:srgbClr val="000000"/>
              </a:solidFill>
            </a:endParaRPr>
          </a:p>
        </p:txBody>
      </p:sp>
      <p:pic>
        <p:nvPicPr>
          <p:cNvPr id="11" name="Picture 2" descr="https://firefly.archbishoptemple.lancs.sch.uk/Templates/lib/core/login/images/school-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267" y="6180587"/>
            <a:ext cx="2114671" cy="58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5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9984" y="6298561"/>
            <a:ext cx="3794637" cy="436039"/>
          </a:xfrm>
          <a:prstGeom prst="rect">
            <a:avLst/>
          </a:prstGeom>
        </p:spPr>
      </p:pic>
      <p:pic>
        <p:nvPicPr>
          <p:cNvPr id="14" name="Picture 13" descr="yt-brand-standard-logo-95x40.png">
            <a:hlinkClick r:id="rId7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97002" y="6265343"/>
            <a:ext cx="1143855" cy="481623"/>
          </a:xfrm>
          <a:prstGeom prst="rect">
            <a:avLst/>
          </a:prstGeom>
        </p:spPr>
      </p:pic>
      <p:pic>
        <p:nvPicPr>
          <p:cNvPr id="16" name="Picture 2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8147" y="6291943"/>
            <a:ext cx="2504016" cy="478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10" descr="Image result for plant reproduction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5" name="AutoShape 12" descr="Image result for plant reproduction"/>
          <p:cNvSpPr>
            <a:spLocks noChangeAspect="1" noChangeArrowheads="1"/>
          </p:cNvSpPr>
          <p:nvPr/>
        </p:nvSpPr>
        <p:spPr bwMode="auto">
          <a:xfrm>
            <a:off x="410633" y="1068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93083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7" t="53061" r="20829" b="13776"/>
          <a:stretch/>
        </p:blipFill>
        <p:spPr bwMode="auto">
          <a:xfrm>
            <a:off x="-186612" y="186612"/>
            <a:ext cx="10573159" cy="3694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1"/>
          <p:cNvSpPr>
            <a:spLocks noChangeArrowheads="1"/>
          </p:cNvSpPr>
          <p:nvPr/>
        </p:nvSpPr>
        <p:spPr bwMode="auto">
          <a:xfrm>
            <a:off x="5299799" y="3564302"/>
            <a:ext cx="5585927" cy="1250301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From the text, make a flow chart showing the steps in IVF</a:t>
            </a:r>
            <a:endParaRPr lang="en-GB" alt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3378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067" y="971308"/>
            <a:ext cx="7744408" cy="70851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Eg</a:t>
            </a:r>
            <a:r>
              <a:rPr lang="en-GB" dirty="0" smtClean="0"/>
              <a:t>g cells are collected from the ovaries</a:t>
            </a:r>
            <a:endParaRPr lang="en-GB" dirty="0"/>
          </a:p>
        </p:txBody>
      </p:sp>
      <p:sp>
        <p:nvSpPr>
          <p:cNvPr id="6" name="Down Arrow 5"/>
          <p:cNvSpPr/>
          <p:nvPr/>
        </p:nvSpPr>
        <p:spPr>
          <a:xfrm>
            <a:off x="5074689" y="1384965"/>
            <a:ext cx="366227" cy="550506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14467" y="1935471"/>
            <a:ext cx="7744408" cy="708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Sperm cells are taking from the testis</a:t>
            </a:r>
            <a:endParaRPr lang="en-GB" dirty="0"/>
          </a:p>
        </p:txBody>
      </p:sp>
      <p:sp>
        <p:nvSpPr>
          <p:cNvPr id="8" name="Down Arrow 7"/>
          <p:cNvSpPr/>
          <p:nvPr/>
        </p:nvSpPr>
        <p:spPr>
          <a:xfrm>
            <a:off x="5074689" y="2403248"/>
            <a:ext cx="366227" cy="550506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922884" y="2953754"/>
            <a:ext cx="7744408" cy="708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The gametes are put together in a dish</a:t>
            </a:r>
            <a:endParaRPr lang="en-GB" dirty="0"/>
          </a:p>
        </p:txBody>
      </p:sp>
      <p:sp>
        <p:nvSpPr>
          <p:cNvPr id="10" name="Down Arrow 9"/>
          <p:cNvSpPr/>
          <p:nvPr/>
        </p:nvSpPr>
        <p:spPr>
          <a:xfrm>
            <a:off x="5122117" y="3387011"/>
            <a:ext cx="366227" cy="550506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887507" y="3926630"/>
            <a:ext cx="7744408" cy="708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Fertilised egg cell is implanted into the uterus</a:t>
            </a:r>
            <a:endParaRPr lang="en-GB" dirty="0"/>
          </a:p>
        </p:txBody>
      </p:sp>
      <p:sp>
        <p:nvSpPr>
          <p:cNvPr id="14" name="AutoShape 21"/>
          <p:cNvSpPr>
            <a:spLocks noChangeArrowheads="1"/>
          </p:cNvSpPr>
          <p:nvPr/>
        </p:nvSpPr>
        <p:spPr bwMode="auto">
          <a:xfrm>
            <a:off x="5617028" y="1"/>
            <a:ext cx="6574973" cy="832756"/>
          </a:xfrm>
          <a:prstGeom prst="roundRect">
            <a:avLst>
              <a:gd name="adj" fmla="val 6856"/>
            </a:avLst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Use green pens to check if your flow chart is similar</a:t>
            </a:r>
            <a:endParaRPr lang="en-GB" alt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0413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/>
      <p:bldP spid="8" grpId="0" animBg="1"/>
      <p:bldP spid="9" grpId="0"/>
      <p:bldP spid="10" grpId="0" animBg="1"/>
      <p:bldP spid="11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041" y="159855"/>
            <a:ext cx="10515600" cy="1325563"/>
          </a:xfrm>
        </p:spPr>
        <p:txBody>
          <a:bodyPr/>
          <a:lstStyle/>
          <a:p>
            <a:r>
              <a:rPr lang="en-GB" b="1" u="sng" dirty="0" smtClean="0"/>
              <a:t>Flow charts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24" y="1433739"/>
            <a:ext cx="11445551" cy="5032375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Some text show cause and effect. Making a flow diagram is useful for showing the cause and effect.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Look out for signal words such as: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-as a result of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-because of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-caused by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-depends on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-due to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-if….then….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-leads to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-so that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-the effect of ….is that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-which in turn  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https://www.activeteachonline.com/product/view/id/295/page/32/mode/dps?modal=/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player/interactive/id/270340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1"/>
          <p:cNvSpPr>
            <a:spLocks noChangeArrowheads="1"/>
          </p:cNvSpPr>
          <p:nvPr/>
        </p:nvSpPr>
        <p:spPr bwMode="auto">
          <a:xfrm>
            <a:off x="5691685" y="0"/>
            <a:ext cx="5585927" cy="1250301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Use the interactive task below</a:t>
            </a:r>
          </a:p>
        </p:txBody>
      </p:sp>
    </p:spTree>
    <p:extLst>
      <p:ext uri="{BB962C8B-B14F-4D97-AF65-F5344CB8AC3E}">
        <p14:creationId xmlns:p14="http://schemas.microsoft.com/office/powerpoint/2010/main" val="267892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Making a table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summarise information that you want to compare</a:t>
            </a:r>
            <a:endParaRPr lang="en-GB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042" y="2437544"/>
            <a:ext cx="7616599" cy="427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90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3" t="13265" r="21977" b="46939"/>
          <a:stretch/>
        </p:blipFill>
        <p:spPr bwMode="auto">
          <a:xfrm>
            <a:off x="-1" y="0"/>
            <a:ext cx="7931021" cy="407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8" t="32717" r="6781" b="27487"/>
          <a:stretch/>
        </p:blipFill>
        <p:spPr bwMode="auto">
          <a:xfrm>
            <a:off x="149291" y="4075060"/>
            <a:ext cx="6885992" cy="278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64491" y="302041"/>
            <a:ext cx="43853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For example, the table below compares the reproductive problems in makes and females from the text. 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" t="55707" r="1466" b="22147"/>
          <a:stretch/>
        </p:blipFill>
        <p:spPr bwMode="auto">
          <a:xfrm>
            <a:off x="149291" y="3011370"/>
            <a:ext cx="12465699" cy="162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7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Making a table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Making notes in a table can be a good way of comparing information.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https://www.activeteachonline.com/product/view/id/295/page/32/mode/dps?modal=/</a:t>
            </a:r>
            <a:r>
              <a:rPr lang="en-GB" dirty="0" smtClean="0">
                <a:hlinkClick r:id="rId2"/>
              </a:rPr>
              <a:t>player/interactive/id/270338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AutoShape 21"/>
          <p:cNvSpPr>
            <a:spLocks noChangeArrowheads="1"/>
          </p:cNvSpPr>
          <p:nvPr/>
        </p:nvSpPr>
        <p:spPr bwMode="auto">
          <a:xfrm>
            <a:off x="5691685" y="0"/>
            <a:ext cx="5585927" cy="1250301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Use the interactive task below</a:t>
            </a:r>
          </a:p>
        </p:txBody>
      </p:sp>
    </p:spTree>
    <p:extLst>
      <p:ext uri="{BB962C8B-B14F-4D97-AF65-F5344CB8AC3E}">
        <p14:creationId xmlns:p14="http://schemas.microsoft.com/office/powerpoint/2010/main" val="179628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Objectives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542925" lvl="1" indent="-357188">
              <a:buFont typeface="Wingdings" pitchFamily="2" charset="2"/>
              <a:buNone/>
            </a:pPr>
            <a:endParaRPr lang="en-GB" altLang="en-US" sz="2800" smtClean="0"/>
          </a:p>
          <a:p>
            <a:pPr marL="542925" lvl="1" indent="-357188"/>
            <a:r>
              <a:rPr lang="en-GB" altLang="en-US" sz="2800" smtClean="0"/>
              <a:t>Identify key points in a text (using signal words and phrases to spot comparisons, causes/effects, problems/solutions, lists).</a:t>
            </a:r>
          </a:p>
          <a:p>
            <a:pPr marL="542925" lvl="1" indent="-357188">
              <a:buFont typeface="Wingdings" pitchFamily="2" charset="2"/>
              <a:buNone/>
            </a:pPr>
            <a:endParaRPr lang="en-GB" altLang="en-US" sz="2800" smtClean="0"/>
          </a:p>
          <a:p>
            <a:pPr marL="542925" lvl="1" indent="-357188"/>
            <a:r>
              <a:rPr lang="en-GB" altLang="en-US" sz="2800" smtClean="0"/>
              <a:t>Develop clear points in order to present ideas and opinions (using structured note-taking methods). </a:t>
            </a:r>
          </a:p>
        </p:txBody>
      </p:sp>
      <p:sp>
        <p:nvSpPr>
          <p:cNvPr id="55299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57351551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8"/>
            <a:ext cx="10515600" cy="1325563"/>
          </a:xfrm>
        </p:spPr>
        <p:txBody>
          <a:bodyPr/>
          <a:lstStyle/>
          <a:p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Notes</a:t>
            </a: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9175"/>
            <a:ext cx="12192000" cy="5396269"/>
          </a:xfrm>
        </p:spPr>
        <p:txBody>
          <a:bodyPr>
            <a:normAutofit/>
          </a:bodyPr>
          <a:lstStyle/>
          <a:p>
            <a:pPr marL="0" indent="0" eaLnBrk="0" hangingPunc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Often, you need to make notes, </a:t>
            </a:r>
            <a:r>
              <a:rPr lang="en-GB" b="1" u="sng" dirty="0">
                <a:solidFill>
                  <a:srgbClr val="00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information is from long pieces of text or from many different sources.</a:t>
            </a:r>
          </a:p>
          <a:p>
            <a:pPr marL="0" indent="0" eaLnBrk="0" hangingPunc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Notes are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b="1" u="sng" dirty="0">
                <a:solidFill>
                  <a:srgbClr val="00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brief record of points or </a:t>
            </a:r>
            <a:r>
              <a:rPr lang="en-GB" b="1" u="sng" dirty="0" smtClean="0">
                <a:solidFill>
                  <a:srgbClr val="00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to summaries the information. 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0" hangingPunc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 many ways in which notes can be made such as:</a:t>
            </a:r>
          </a:p>
          <a:p>
            <a:pPr marL="0" indent="0" eaLnBrk="0" hangingPunc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-Listing information</a:t>
            </a:r>
          </a:p>
          <a:p>
            <a:pPr marL="0" indent="0" eaLnBrk="0" hangingPunc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-Concept maps</a:t>
            </a:r>
          </a:p>
          <a:p>
            <a:pPr marL="0" indent="0" eaLnBrk="0" hangingPunc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-Making flow charts</a:t>
            </a:r>
          </a:p>
          <a:p>
            <a:pPr marL="0" indent="0" eaLnBrk="0" hangingPunc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-Making tables of information</a:t>
            </a:r>
          </a:p>
        </p:txBody>
      </p:sp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5934269" y="1"/>
            <a:ext cx="5987091" cy="832756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b="1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GB" altLang="en-US" sz="22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Copy the notes below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651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Making a list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number of connected </a:t>
            </a:r>
            <a:r>
              <a:rPr lang="en-GB" dirty="0" smtClean="0"/>
              <a:t>items, written as short statements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130" name="Picture 2" descr="Image result for lists male reproductive org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225" y="2575249"/>
            <a:ext cx="6076951" cy="396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30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3" t="13265" r="21977" b="46939"/>
          <a:stretch/>
        </p:blipFill>
        <p:spPr bwMode="auto">
          <a:xfrm>
            <a:off x="-1" y="0"/>
            <a:ext cx="7931021" cy="407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8" t="32717" r="6781" b="27487"/>
          <a:stretch/>
        </p:blipFill>
        <p:spPr bwMode="auto">
          <a:xfrm>
            <a:off x="149291" y="4075060"/>
            <a:ext cx="6885992" cy="278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21"/>
          <p:cNvSpPr>
            <a:spLocks noChangeArrowheads="1"/>
          </p:cNvSpPr>
          <p:nvPr/>
        </p:nvSpPr>
        <p:spPr bwMode="auto">
          <a:xfrm>
            <a:off x="6606085" y="1"/>
            <a:ext cx="5585927" cy="832756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From the text, write a list of the reproductive problems in women. </a:t>
            </a:r>
            <a:endParaRPr lang="en-GB" alt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3884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3" t="13265" r="21977" b="46939"/>
          <a:stretch/>
        </p:blipFill>
        <p:spPr bwMode="auto">
          <a:xfrm>
            <a:off x="-1" y="0"/>
            <a:ext cx="7931021" cy="407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8" t="32717" r="6781" b="27487"/>
          <a:stretch/>
        </p:blipFill>
        <p:spPr bwMode="auto">
          <a:xfrm>
            <a:off x="149291" y="4075060"/>
            <a:ext cx="6885992" cy="278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21"/>
          <p:cNvSpPr>
            <a:spLocks noChangeArrowheads="1"/>
          </p:cNvSpPr>
          <p:nvPr/>
        </p:nvSpPr>
        <p:spPr bwMode="auto">
          <a:xfrm>
            <a:off x="6606085" y="1"/>
            <a:ext cx="5585927" cy="832756"/>
          </a:xfrm>
          <a:prstGeom prst="roundRect">
            <a:avLst>
              <a:gd name="adj" fmla="val 6856"/>
            </a:avLst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Use green pens to check if your list is similar</a:t>
            </a:r>
            <a:endParaRPr lang="en-GB" alt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13781" y="2037535"/>
            <a:ext cx="438538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Oviducts are damaged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Oviducts are narrow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Uterus lining is stopping implantation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Ovaries do not release many eggs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68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Concept map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 concept map is a type of graphic organizer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 begin with a main idea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then branch out to show how that main idea can be broken down into specific topics.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565" y="3172425"/>
            <a:ext cx="5135763" cy="3061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53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3" t="13265" r="21977" b="46939"/>
          <a:stretch/>
        </p:blipFill>
        <p:spPr bwMode="auto">
          <a:xfrm>
            <a:off x="-1" y="0"/>
            <a:ext cx="7931021" cy="407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8" t="32717" r="6781" b="27487"/>
          <a:stretch/>
        </p:blipFill>
        <p:spPr bwMode="auto">
          <a:xfrm>
            <a:off x="149291" y="4075060"/>
            <a:ext cx="6885992" cy="278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21"/>
          <p:cNvSpPr>
            <a:spLocks noChangeArrowheads="1"/>
          </p:cNvSpPr>
          <p:nvPr/>
        </p:nvSpPr>
        <p:spPr bwMode="auto">
          <a:xfrm>
            <a:off x="6606085" y="18"/>
            <a:ext cx="5585927" cy="1250301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From the text, make a concept map showing reasons for IVF in humans</a:t>
            </a:r>
            <a:endParaRPr lang="en-GB" alt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2261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1"/>
          <p:cNvSpPr>
            <a:spLocks noChangeArrowheads="1"/>
          </p:cNvSpPr>
          <p:nvPr/>
        </p:nvSpPr>
        <p:spPr bwMode="auto">
          <a:xfrm>
            <a:off x="5617028" y="1"/>
            <a:ext cx="6574973" cy="832756"/>
          </a:xfrm>
          <a:prstGeom prst="roundRect">
            <a:avLst>
              <a:gd name="adj" fmla="val 6856"/>
            </a:avLst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Use green pens to check if your concept map is similar</a:t>
            </a:r>
            <a:endParaRPr lang="en-GB" alt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2" name="Oval 1"/>
          <p:cNvSpPr/>
          <p:nvPr/>
        </p:nvSpPr>
        <p:spPr>
          <a:xfrm>
            <a:off x="2183373" y="1108440"/>
            <a:ext cx="5822303" cy="11495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Reasons for IVF in humans</a:t>
            </a:r>
            <a:r>
              <a:rPr lang="en-GB" dirty="0" smtClean="0"/>
              <a:t>.</a:t>
            </a:r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470705" y="2052753"/>
            <a:ext cx="1433808" cy="7464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5981" y="5038531"/>
            <a:ext cx="2202027" cy="9859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Blocked sperm duct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805543" y="4441371"/>
            <a:ext cx="429208" cy="597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7762" y="3607837"/>
            <a:ext cx="4721295" cy="9859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Problems in men</a:t>
            </a:r>
            <a:endParaRPr lang="en-GB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500601" y="4612432"/>
            <a:ext cx="0" cy="12409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769569" y="5232918"/>
            <a:ext cx="2202027" cy="9859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Non- swimming sperm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015282" y="4441389"/>
            <a:ext cx="783775" cy="7915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719941" y="6005804"/>
            <a:ext cx="2202027" cy="9859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Low sperm count</a:t>
            </a:r>
            <a:endParaRPr lang="en-GB" dirty="0"/>
          </a:p>
        </p:txBody>
      </p:sp>
      <p:sp>
        <p:nvSpPr>
          <p:cNvPr id="20" name="Oval 19"/>
          <p:cNvSpPr/>
          <p:nvPr/>
        </p:nvSpPr>
        <p:spPr>
          <a:xfrm>
            <a:off x="7041509" y="2799184"/>
            <a:ext cx="4721295" cy="9859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Problems in women</a:t>
            </a:r>
            <a:endParaRPr lang="en-GB" dirty="0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962539" y="2205135"/>
            <a:ext cx="858416" cy="14928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402144" y="3817791"/>
            <a:ext cx="0" cy="1019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10356983" y="4620206"/>
            <a:ext cx="1835020" cy="9859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Oviducts are damaged</a:t>
            </a:r>
          </a:p>
        </p:txBody>
      </p:sp>
      <p:sp>
        <p:nvSpPr>
          <p:cNvPr id="27" name="Oval 26"/>
          <p:cNvSpPr/>
          <p:nvPr/>
        </p:nvSpPr>
        <p:spPr>
          <a:xfrm>
            <a:off x="8005675" y="4867470"/>
            <a:ext cx="2313991" cy="9859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Ovaries do not release enough eggs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6587412" y="3698033"/>
            <a:ext cx="883293" cy="7433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5691680" y="4441371"/>
            <a:ext cx="2313991" cy="9859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Uterus lining is stopping implantation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43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Flow charts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sequence of steps that shows a process or action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23" t="24745" r="20543" b="30867"/>
          <a:stretch/>
        </p:blipFill>
        <p:spPr bwMode="auto">
          <a:xfrm>
            <a:off x="2258009" y="2329264"/>
            <a:ext cx="8266923" cy="465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31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Default Design">
  <a:themeElements>
    <a:clrScheme name="Chemistry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2_Default Design">
  <a:themeElements>
    <a:clrScheme name="Chemistry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3_Default Design">
  <a:themeElements>
    <a:clrScheme name="Chemistry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4_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5_Default Design">
  <a:themeElements>
    <a:clrScheme name="Chemistry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Biology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3C300"/>
      </a:accent1>
      <a:accent2>
        <a:srgbClr val="636825"/>
      </a:accent2>
      <a:accent3>
        <a:srgbClr val="FFFFFF"/>
      </a:accent3>
      <a:accent4>
        <a:srgbClr val="000000"/>
      </a:accent4>
      <a:accent5>
        <a:srgbClr val="DBD600"/>
      </a:accent5>
      <a:accent6>
        <a:srgbClr val="444719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efault Design">
  <a:themeElements>
    <a:clrScheme name="Chemistry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Default Design">
  <a:themeElements>
    <a:clrScheme name="Chemistry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Default Design">
  <a:themeElements>
    <a:clrScheme name="Chemistry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</TotalTime>
  <Words>477</Words>
  <Application>Microsoft Office PowerPoint</Application>
  <PresentationFormat>Custom</PresentationFormat>
  <Paragraphs>79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15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Office Theme</vt:lpstr>
      <vt:lpstr>5_Default Design</vt:lpstr>
      <vt:lpstr>4_Default Design</vt:lpstr>
      <vt:lpstr>3_Default Design</vt:lpstr>
      <vt:lpstr>6_Default Design</vt:lpstr>
      <vt:lpstr>7_Default Design</vt:lpstr>
      <vt:lpstr>8_Default Design</vt:lpstr>
      <vt:lpstr>9_Default Design</vt:lpstr>
      <vt:lpstr>2_Default Design</vt:lpstr>
      <vt:lpstr>10_Default Design</vt:lpstr>
      <vt:lpstr>11_Default Design</vt:lpstr>
      <vt:lpstr>12_Default Design</vt:lpstr>
      <vt:lpstr>13_Default Design</vt:lpstr>
      <vt:lpstr>14_Default Design</vt:lpstr>
      <vt:lpstr>15_Default Design</vt:lpstr>
      <vt:lpstr>PowerPoint Presentation</vt:lpstr>
      <vt:lpstr>Notes</vt:lpstr>
      <vt:lpstr>Making a list</vt:lpstr>
      <vt:lpstr>PowerPoint Presentation</vt:lpstr>
      <vt:lpstr>PowerPoint Presentation</vt:lpstr>
      <vt:lpstr>Concept map</vt:lpstr>
      <vt:lpstr>PowerPoint Presentation</vt:lpstr>
      <vt:lpstr>PowerPoint Presentation</vt:lpstr>
      <vt:lpstr>Flow charts</vt:lpstr>
      <vt:lpstr>PowerPoint Presentation</vt:lpstr>
      <vt:lpstr>PowerPoint Presentation</vt:lpstr>
      <vt:lpstr>Flow charts</vt:lpstr>
      <vt:lpstr>Making a table</vt:lpstr>
      <vt:lpstr>PowerPoint Presentation</vt:lpstr>
      <vt:lpstr>Making a table</vt:lpstr>
      <vt:lpstr>Objectives</vt:lpstr>
    </vt:vector>
  </TitlesOfParts>
  <Company>Highams Park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 Emrith-Small</dc:creator>
  <cp:lastModifiedBy>Hanna Emrith-Small</cp:lastModifiedBy>
  <cp:revision>139</cp:revision>
  <dcterms:created xsi:type="dcterms:W3CDTF">2018-07-05T13:04:35Z</dcterms:created>
  <dcterms:modified xsi:type="dcterms:W3CDTF">2019-01-04T15:54:57Z</dcterms:modified>
</cp:coreProperties>
</file>