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8" r:id="rId9"/>
    <p:sldId id="262" r:id="rId10"/>
    <p:sldId id="265" r:id="rId11"/>
    <p:sldId id="266" r:id="rId12"/>
    <p:sldId id="267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9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7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0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4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9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6B3E-B745-4CDF-BD55-A1C87172713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0124-621D-4788-98F0-6F85BA7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986" y="378372"/>
            <a:ext cx="1128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8Gd Metals and Acids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10" y="1455026"/>
            <a:ext cx="7543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73" y="12338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Naming Salts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1" y="1448950"/>
            <a:ext cx="6984776" cy="48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5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4206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0024" y="181120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 name of the salt comes from the </a:t>
            </a:r>
            <a:r>
              <a:rPr lang="en-GB" sz="2800" b="1" i="1" dirty="0" smtClean="0"/>
              <a:t>metal</a:t>
            </a:r>
            <a:r>
              <a:rPr lang="en-GB" sz="2800" i="1" dirty="0" smtClean="0"/>
              <a:t> </a:t>
            </a:r>
            <a:r>
              <a:rPr lang="en-GB" sz="2800" i="1" dirty="0"/>
              <a:t>and the </a:t>
            </a:r>
            <a:r>
              <a:rPr lang="en-GB" sz="2800" b="1" i="1" dirty="0"/>
              <a:t>acid</a:t>
            </a:r>
            <a:r>
              <a:rPr lang="en-GB" b="1" i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2823" y="2458474"/>
            <a:ext cx="22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hydrochloric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3371" y="244695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1325" y="2539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magnesium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053" y="2539288"/>
            <a:ext cx="40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ym typeface="Wingdings" pitchFamily="2" charset="2"/>
              </a:rPr>
              <a:t>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4873" y="237215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magnesium</a:t>
            </a:r>
            <a:endParaRPr lang="en-GB" sz="2800" b="1" dirty="0">
              <a:solidFill>
                <a:srgbClr val="7030A0"/>
              </a:solidFill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chloride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7918" y="229592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07271" y="2372151"/>
            <a:ext cx="188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hydrogen</a:t>
            </a:r>
            <a:endParaRPr lang="en-GB" sz="2800" b="1" dirty="0">
              <a:solidFill>
                <a:srgbClr val="00B05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66981" y="3316614"/>
            <a:ext cx="0" cy="7020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21183" y="401869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acid</a:t>
            </a:r>
          </a:p>
        </p:txBody>
      </p:sp>
      <p:cxnSp>
        <p:nvCxnSpPr>
          <p:cNvPr id="25" name="Straight Connector 24"/>
          <p:cNvCxnSpPr>
            <a:stCxn id="10" idx="2"/>
          </p:cNvCxnSpPr>
          <p:nvPr/>
        </p:nvCxnSpPr>
        <p:spPr>
          <a:xfrm>
            <a:off x="4874823" y="3308730"/>
            <a:ext cx="0" cy="6300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17427" y="4010807"/>
            <a:ext cx="195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 smtClean="0">
                <a:latin typeface="Comic Sans MS" pitchFamily="66" charset="0"/>
              </a:rPr>
              <a:t>metal</a:t>
            </a: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183501" y="3326258"/>
            <a:ext cx="0" cy="7020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52911" y="4018691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The salt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0024" y="733049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Hydrochloric acids </a:t>
            </a:r>
            <a:r>
              <a:rPr lang="en-GB" sz="2800" dirty="0"/>
              <a:t>make </a:t>
            </a:r>
            <a:r>
              <a:rPr lang="en-GB" sz="2800" b="1" dirty="0">
                <a:solidFill>
                  <a:srgbClr val="00B050"/>
                </a:solidFill>
              </a:rPr>
              <a:t>chlorides</a:t>
            </a:r>
            <a:r>
              <a:rPr lang="en-GB" sz="2800" dirty="0"/>
              <a:t>, </a:t>
            </a:r>
            <a:r>
              <a:rPr lang="en-GB" sz="2800" b="1" dirty="0" err="1" smtClean="0">
                <a:solidFill>
                  <a:srgbClr val="FFCC00"/>
                </a:solidFill>
              </a:rPr>
              <a:t>sulfuric</a:t>
            </a:r>
            <a:r>
              <a:rPr lang="en-GB" sz="2800" b="1" dirty="0" smtClean="0">
                <a:solidFill>
                  <a:srgbClr val="FFCC00"/>
                </a:solidFill>
              </a:rPr>
              <a:t> </a:t>
            </a:r>
            <a:r>
              <a:rPr lang="en-GB" sz="2800" b="1" dirty="0">
                <a:solidFill>
                  <a:srgbClr val="FFCC00"/>
                </a:solidFill>
              </a:rPr>
              <a:t>acid </a:t>
            </a:r>
            <a:r>
              <a:rPr lang="en-GB" sz="2800" dirty="0"/>
              <a:t>makes </a:t>
            </a:r>
            <a:r>
              <a:rPr lang="en-GB" sz="2800" b="1" dirty="0" err="1" smtClean="0">
                <a:solidFill>
                  <a:srgbClr val="FFCC00"/>
                </a:solidFill>
              </a:rPr>
              <a:t>sulfates</a:t>
            </a:r>
            <a:r>
              <a:rPr lang="en-GB" sz="2800" dirty="0"/>
              <a:t>,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nitric acid</a:t>
            </a:r>
            <a:r>
              <a:rPr lang="en-GB" sz="2800" dirty="0"/>
              <a:t> makes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nitrates.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17472" y="4609412"/>
            <a:ext cx="203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</a:rPr>
              <a:t>Sulfuric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acid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0881" y="4544480"/>
            <a:ext cx="717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917427" y="4667590"/>
            <a:ext cx="268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magnesium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581" y="4636812"/>
            <a:ext cx="126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ym typeface="Wingdings" panose="05000000000000000000" pitchFamily="2" charset="2"/>
              </a:rPr>
              <a:t></a:t>
            </a:r>
            <a:endParaRPr lang="en-GB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1393" y="4544480"/>
            <a:ext cx="2683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magnesium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         </a:t>
            </a:r>
            <a:r>
              <a:rPr lang="en-GB" sz="2800" b="1" dirty="0" err="1" smtClean="0">
                <a:solidFill>
                  <a:srgbClr val="FF0000"/>
                </a:solidFill>
              </a:rPr>
              <a:t>sulfate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6824" y="4411102"/>
            <a:ext cx="740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99501" y="4498313"/>
            <a:ext cx="188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hydrogen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23" grpId="0"/>
      <p:bldP spid="26" grpId="0"/>
      <p:bldP spid="29" grpId="0"/>
      <p:bldP spid="2" grpId="0"/>
      <p:bldP spid="3" grpId="0"/>
      <p:bldP spid="4" grpId="0"/>
      <p:bldP spid="24" grpId="0"/>
      <p:bldP spid="1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455" y="325821"/>
            <a:ext cx="1108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Word equations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651641" y="1860330"/>
            <a:ext cx="67476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/>
              <a:t>iron + hydrochloric acid</a:t>
            </a:r>
            <a:r>
              <a:rPr lang="en-GB" sz="3200" dirty="0" smtClean="0">
                <a:sym typeface="Wingdings" panose="05000000000000000000" pitchFamily="2" charset="2"/>
              </a:rPr>
              <a:t></a:t>
            </a:r>
          </a:p>
          <a:p>
            <a:pPr algn="r"/>
            <a:endParaRPr lang="en-GB" sz="3200" dirty="0">
              <a:sym typeface="Wingdings" panose="05000000000000000000" pitchFamily="2" charset="2"/>
            </a:endParaRPr>
          </a:p>
          <a:p>
            <a:pPr algn="r"/>
            <a:r>
              <a:rPr lang="en-GB" sz="3200" dirty="0" smtClean="0">
                <a:sym typeface="Wingdings" panose="05000000000000000000" pitchFamily="2" charset="2"/>
              </a:rPr>
              <a:t>magnesium + </a:t>
            </a:r>
            <a:r>
              <a:rPr lang="en-GB" sz="3200" dirty="0" err="1" smtClean="0">
                <a:sym typeface="Wingdings" panose="05000000000000000000" pitchFamily="2" charset="2"/>
              </a:rPr>
              <a:t>sulfuric</a:t>
            </a:r>
            <a:r>
              <a:rPr lang="en-GB" sz="3200" dirty="0" smtClean="0">
                <a:sym typeface="Wingdings" panose="05000000000000000000" pitchFamily="2" charset="2"/>
              </a:rPr>
              <a:t> acid </a:t>
            </a:r>
          </a:p>
          <a:p>
            <a:pPr algn="r"/>
            <a:endParaRPr lang="en-GB" sz="3200" dirty="0">
              <a:sym typeface="Wingdings" panose="05000000000000000000" pitchFamily="2" charset="2"/>
            </a:endParaRPr>
          </a:p>
          <a:p>
            <a:pPr algn="r"/>
            <a:r>
              <a:rPr lang="en-GB" sz="3200" dirty="0" smtClean="0">
                <a:sym typeface="Wingdings" panose="05000000000000000000" pitchFamily="2" charset="2"/>
              </a:rPr>
              <a:t>zinc + nitric acid 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857879"/>
            <a:ext cx="67476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Iron chloride + hydrogen</a:t>
            </a:r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 smtClean="0">
              <a:sym typeface="Wingdings" panose="05000000000000000000" pitchFamily="2" charset="2"/>
            </a:endParaRPr>
          </a:p>
          <a:p>
            <a:r>
              <a:rPr lang="en-GB" sz="3200" dirty="0" smtClean="0">
                <a:sym typeface="Wingdings" panose="05000000000000000000" pitchFamily="2" charset="2"/>
              </a:rPr>
              <a:t>magnesium </a:t>
            </a:r>
            <a:r>
              <a:rPr lang="en-GB" sz="3200" dirty="0" err="1" smtClean="0">
                <a:sym typeface="Wingdings" panose="05000000000000000000" pitchFamily="2" charset="2"/>
              </a:rPr>
              <a:t>sulfate</a:t>
            </a:r>
            <a:r>
              <a:rPr lang="en-GB" sz="3200" dirty="0" smtClean="0">
                <a:sym typeface="Wingdings" panose="05000000000000000000" pitchFamily="2" charset="2"/>
              </a:rPr>
              <a:t> + hydrogen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r>
              <a:rPr lang="en-GB" sz="3200" dirty="0" smtClean="0">
                <a:sym typeface="Wingdings" panose="05000000000000000000" pitchFamily="2" charset="2"/>
              </a:rPr>
              <a:t>zinc nitrate + hydrogen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10" y="262759"/>
            <a:ext cx="995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Balanced symbol equations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5310" y="966952"/>
            <a:ext cx="11456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Magnesium (Mg) reacts with hydrochloric acid (</a:t>
            </a:r>
            <a:r>
              <a:rPr lang="en-GB" sz="2800" dirty="0" err="1" smtClean="0"/>
              <a:t>HCl</a:t>
            </a:r>
            <a:r>
              <a:rPr lang="en-GB" sz="2800" dirty="0" smtClean="0"/>
              <a:t>) to form magnesium chloride (MgCl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and hydrogen (H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5310" y="2469912"/>
            <a:ext cx="1110943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Step 1 Write down the correct formulae. The reactants are on the left and the products are on the right.</a:t>
            </a:r>
            <a:endParaRPr lang="en-GB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64524" y="3972873"/>
            <a:ext cx="642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Mg    +    </a:t>
            </a:r>
            <a:r>
              <a:rPr lang="en-GB" sz="3600" dirty="0" err="1" smtClean="0"/>
              <a:t>HCl</a:t>
            </a:r>
            <a:r>
              <a:rPr lang="en-GB" sz="3600" dirty="0" smtClean="0"/>
              <a:t>   </a:t>
            </a:r>
            <a:r>
              <a:rPr lang="en-GB" sz="3600" dirty="0" smtClean="0">
                <a:sym typeface="Wingdings" panose="05000000000000000000" pitchFamily="2" charset="2"/>
              </a:rPr>
              <a:t>   MgCl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r>
              <a:rPr lang="en-GB" sz="3600" dirty="0" smtClean="0">
                <a:sym typeface="Wingdings" panose="05000000000000000000" pitchFamily="2" charset="2"/>
              </a:rPr>
              <a:t>   +    H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endParaRPr lang="en-GB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8634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860" y="362478"/>
            <a:ext cx="111094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Step 2 Balance the equation.</a:t>
            </a:r>
            <a:endParaRPr lang="en-GB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96055" y="1261204"/>
            <a:ext cx="642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Mg    +    </a:t>
            </a:r>
            <a:r>
              <a:rPr lang="en-GB" sz="3600" dirty="0" err="1" smtClean="0"/>
              <a:t>HCl</a:t>
            </a:r>
            <a:r>
              <a:rPr lang="en-GB" sz="3600" dirty="0" smtClean="0"/>
              <a:t>   </a:t>
            </a:r>
            <a:r>
              <a:rPr lang="en-GB" sz="3600" dirty="0" smtClean="0">
                <a:sym typeface="Wingdings" panose="05000000000000000000" pitchFamily="2" charset="2"/>
              </a:rPr>
              <a:t>   MgCl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r>
              <a:rPr lang="en-GB" sz="3600" dirty="0" smtClean="0">
                <a:sym typeface="Wingdings" panose="05000000000000000000" pitchFamily="2" charset="2"/>
              </a:rPr>
              <a:t>   +    H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endParaRPr lang="en-GB" sz="3600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28441" y="1907535"/>
            <a:ext cx="63062" cy="38731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7572" y="2398655"/>
            <a:ext cx="11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Mg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97572" y="3420492"/>
            <a:ext cx="11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97572" y="4557943"/>
            <a:ext cx="11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9586" y="2499110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8455" y="2499110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89586" y="3520947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563710" y="3520947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89586" y="4557943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8455" y="4542784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020206" y="1261203"/>
            <a:ext cx="53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0683" y="3490168"/>
            <a:ext cx="81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X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0682" y="4481229"/>
            <a:ext cx="81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X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5669" y="3520947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648" y="4481229"/>
            <a:ext cx="13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2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7145"/>
            <a:ext cx="11424745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Collect five test tubes and put about 3 cm depth of dilute hydrochloric acid in each of them.</a:t>
            </a:r>
          </a:p>
          <a:p>
            <a:endParaRPr lang="en-GB" sz="2800" dirty="0" smtClean="0"/>
          </a:p>
          <a:p>
            <a:r>
              <a:rPr lang="en-GB" sz="2800" dirty="0" smtClean="0"/>
              <a:t>Put small samples of calcium, iron, copper, zinc and magnesium in each of them. Collect the calcium from your teacher.</a:t>
            </a:r>
          </a:p>
          <a:p>
            <a:endParaRPr lang="en-GB" sz="2800" dirty="0" smtClean="0"/>
          </a:p>
          <a:p>
            <a:r>
              <a:rPr lang="en-GB" sz="2800" dirty="0" smtClean="0"/>
              <a:t>Observe then put the petals in order of reactivity, the most reactive at the top and the least at the bottom.</a:t>
            </a:r>
          </a:p>
          <a:p>
            <a:endParaRPr lang="en-GB" sz="2800" dirty="0" smtClean="0"/>
          </a:p>
          <a:p>
            <a:r>
              <a:rPr lang="en-GB" sz="2800" dirty="0" smtClean="0"/>
              <a:t>Repeat the experiment with dilute sulphuric acid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96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2890" y="914398"/>
            <a:ext cx="2963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Hydrochloric acid</a:t>
            </a:r>
          </a:p>
          <a:p>
            <a:endParaRPr lang="en-GB" sz="2800" dirty="0"/>
          </a:p>
          <a:p>
            <a:r>
              <a:rPr lang="en-GB" sz="2800" dirty="0" smtClean="0"/>
              <a:t>Calcium</a:t>
            </a:r>
          </a:p>
          <a:p>
            <a:endParaRPr lang="en-GB" sz="2800" dirty="0"/>
          </a:p>
          <a:p>
            <a:r>
              <a:rPr lang="en-GB" sz="2800" dirty="0" smtClean="0"/>
              <a:t>Magnesium</a:t>
            </a:r>
          </a:p>
          <a:p>
            <a:endParaRPr lang="en-GB" sz="2800" dirty="0"/>
          </a:p>
          <a:p>
            <a:r>
              <a:rPr lang="en-GB" sz="2800" dirty="0" smtClean="0"/>
              <a:t>Zinc</a:t>
            </a:r>
          </a:p>
          <a:p>
            <a:endParaRPr lang="en-GB" sz="2800" dirty="0"/>
          </a:p>
          <a:p>
            <a:r>
              <a:rPr lang="en-GB" sz="2800" dirty="0" smtClean="0"/>
              <a:t>Iron</a:t>
            </a:r>
          </a:p>
          <a:p>
            <a:endParaRPr lang="en-GB" sz="2800" dirty="0"/>
          </a:p>
          <a:p>
            <a:r>
              <a:rPr lang="en-GB" sz="2800" dirty="0" smtClean="0"/>
              <a:t>Copper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39959" y="914398"/>
            <a:ext cx="2963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Sulphuric acid</a:t>
            </a:r>
          </a:p>
          <a:p>
            <a:endParaRPr lang="en-GB" sz="2800" dirty="0"/>
          </a:p>
          <a:p>
            <a:r>
              <a:rPr lang="en-GB" sz="2800" dirty="0" smtClean="0"/>
              <a:t>Calcium</a:t>
            </a:r>
          </a:p>
          <a:p>
            <a:endParaRPr lang="en-GB" sz="2800" dirty="0"/>
          </a:p>
          <a:p>
            <a:r>
              <a:rPr lang="en-GB" sz="2800" dirty="0" smtClean="0"/>
              <a:t>Magnesium</a:t>
            </a:r>
          </a:p>
          <a:p>
            <a:endParaRPr lang="en-GB" sz="2800" dirty="0"/>
          </a:p>
          <a:p>
            <a:r>
              <a:rPr lang="en-GB" sz="2800" dirty="0" smtClean="0"/>
              <a:t>Zinc</a:t>
            </a:r>
          </a:p>
          <a:p>
            <a:endParaRPr lang="en-GB" sz="2800" dirty="0"/>
          </a:p>
          <a:p>
            <a:r>
              <a:rPr lang="en-GB" sz="2800" dirty="0" smtClean="0"/>
              <a:t>Iron</a:t>
            </a:r>
          </a:p>
          <a:p>
            <a:endParaRPr lang="en-GB" sz="2800" dirty="0"/>
          </a:p>
          <a:p>
            <a:r>
              <a:rPr lang="en-GB" sz="2800" dirty="0" smtClean="0"/>
              <a:t>Copper</a:t>
            </a:r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36883" y="1035268"/>
            <a:ext cx="0" cy="4711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8786" y="2585545"/>
            <a:ext cx="2417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Increasing reactivity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4259317" y="1597572"/>
            <a:ext cx="2961290" cy="452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813" y="1638027"/>
            <a:ext cx="2969009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37927" y="-1894417"/>
            <a:ext cx="3289737" cy="10546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297" y="346841"/>
            <a:ext cx="910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list is called a </a:t>
            </a:r>
            <a:r>
              <a:rPr lang="en-GB" sz="2800" b="1" dirty="0" smtClean="0"/>
              <a:t>reactivity series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212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48" y="283779"/>
            <a:ext cx="962747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Put some magnesium in a test tube with acid and test with a burning splint.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83" y="1178964"/>
            <a:ext cx="5982521" cy="3815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7380" y="3647090"/>
            <a:ext cx="1397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magnesium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1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559" y="252248"/>
            <a:ext cx="653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True or false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4593" y="956441"/>
            <a:ext cx="6873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All metals react with dilute acid.</a:t>
            </a:r>
          </a:p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The order of reactivity depends on the acid.</a:t>
            </a:r>
          </a:p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Metals react faster with acids than they do water.</a:t>
            </a:r>
          </a:p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Hydrogen is produced when metals react with acids.</a:t>
            </a:r>
          </a:p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Copper is a very reactive metal.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68358" y="956441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358" y="1683409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8358" y="3883572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8358" y="2452411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True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8358" y="3212664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True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294290"/>
            <a:ext cx="9322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General equation.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50732" y="1313793"/>
            <a:ext cx="863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metal + acid </a:t>
            </a:r>
            <a:r>
              <a:rPr lang="en-GB" sz="3600" dirty="0" smtClean="0">
                <a:sym typeface="Wingdings" panose="05000000000000000000" pitchFamily="2" charset="2"/>
              </a:rPr>
              <a:t> salt + hydrogen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93905"/>
            <a:ext cx="4386098" cy="32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331" y="25224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Obtaining a solid sample of the salt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26" y="1014410"/>
            <a:ext cx="1741957" cy="243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214" y="1014411"/>
            <a:ext cx="1640703" cy="2432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4" y="1014412"/>
            <a:ext cx="3289281" cy="2432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7683" y="3624778"/>
            <a:ext cx="8523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React excess metal with the acid</a:t>
            </a:r>
          </a:p>
          <a:p>
            <a:endParaRPr lang="en-GB" sz="2800" dirty="0" smtClean="0"/>
          </a:p>
          <a:p>
            <a:r>
              <a:rPr lang="en-GB" sz="2800" dirty="0" smtClean="0"/>
              <a:t>Filter the mixture to remove solid metal</a:t>
            </a:r>
          </a:p>
          <a:p>
            <a:endParaRPr lang="en-GB" sz="2800" dirty="0" smtClean="0"/>
          </a:p>
          <a:p>
            <a:r>
              <a:rPr lang="en-GB" sz="2800" dirty="0" smtClean="0"/>
              <a:t>Evaporate the water until crystals of salt start to form.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52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80728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Hydrochloric acid</a:t>
            </a:r>
          </a:p>
          <a:p>
            <a:endParaRPr lang="en-GB" sz="4800" dirty="0"/>
          </a:p>
          <a:p>
            <a:r>
              <a:rPr lang="en-GB" sz="4800" dirty="0"/>
              <a:t>Nitric acid</a:t>
            </a:r>
          </a:p>
          <a:p>
            <a:endParaRPr lang="en-GB" sz="4800" dirty="0"/>
          </a:p>
          <a:p>
            <a:r>
              <a:rPr lang="en-GB" sz="4800" dirty="0"/>
              <a:t>Sulphuric acid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552" y="116633"/>
            <a:ext cx="76328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i="1" dirty="0"/>
              <a:t>Match the name of the acid with the formula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8168" y="1003065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HNO</a:t>
            </a:r>
            <a:r>
              <a:rPr lang="en-GB" sz="4800" baseline="-25000" dirty="0"/>
              <a:t>3</a:t>
            </a:r>
          </a:p>
          <a:p>
            <a:endParaRPr lang="en-GB" sz="4800" dirty="0"/>
          </a:p>
          <a:p>
            <a:r>
              <a:rPr lang="en-GB" sz="4800" dirty="0"/>
              <a:t>H</a:t>
            </a:r>
            <a:r>
              <a:rPr lang="en-GB" sz="4800" baseline="-25000" dirty="0"/>
              <a:t>2</a:t>
            </a:r>
            <a:r>
              <a:rPr lang="en-GB" sz="4800" dirty="0"/>
              <a:t>SO</a:t>
            </a:r>
            <a:r>
              <a:rPr lang="en-GB" sz="4800" baseline="-25000" dirty="0"/>
              <a:t>4</a:t>
            </a:r>
          </a:p>
          <a:p>
            <a:endParaRPr lang="en-GB" sz="4800" dirty="0"/>
          </a:p>
          <a:p>
            <a:r>
              <a:rPr lang="en-GB" sz="4800" dirty="0" err="1"/>
              <a:t>HCl</a:t>
            </a:r>
            <a:endParaRPr lang="en-GB" sz="4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23992" y="1484784"/>
            <a:ext cx="1584176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67808" y="1484784"/>
            <a:ext cx="324036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03912" y="2996952"/>
            <a:ext cx="216024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6234" y="5286703"/>
            <a:ext cx="979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/>
              <a:t>All acids contain the element…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568966" y="5317480"/>
            <a:ext cx="408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hydrogen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402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Naming Salts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MacDonald</dc:creator>
  <cp:lastModifiedBy>M McCallum</cp:lastModifiedBy>
  <cp:revision>10</cp:revision>
  <dcterms:created xsi:type="dcterms:W3CDTF">2019-02-25T07:19:30Z</dcterms:created>
  <dcterms:modified xsi:type="dcterms:W3CDTF">2019-02-28T16:49:07Z</dcterms:modified>
</cp:coreProperties>
</file>