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FF6699"/>
    <a:srgbClr val="CC33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64013-CCEE-95CC-C6C2-788B82838D80}" v="54" dt="2019-02-12T10:20:43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Crockford" userId="S::hanjoh@highamsparkschool.co.uk::09b3323d-ce6b-440a-8a3a-91995c4f08aa" providerId="AD" clId="Web-{D7F64013-CCEE-95CC-C6C2-788B82838D80}"/>
    <pc:docChg chg="modSld">
      <pc:chgData name="H Crockford" userId="S::hanjoh@highamsparkschool.co.uk::09b3323d-ce6b-440a-8a3a-91995c4f08aa" providerId="AD" clId="Web-{D7F64013-CCEE-95CC-C6C2-788B82838D80}" dt="2019-02-12T10:20:43.784" v="107" actId="20577"/>
      <pc:docMkLst>
        <pc:docMk/>
      </pc:docMkLst>
      <pc:sldChg chg="modSp">
        <pc:chgData name="H Crockford" userId="S::hanjoh@highamsparkschool.co.uk::09b3323d-ce6b-440a-8a3a-91995c4f08aa" providerId="AD" clId="Web-{D7F64013-CCEE-95CC-C6C2-788B82838D80}" dt="2019-02-12T10:20:43.769" v="106" actId="20577"/>
        <pc:sldMkLst>
          <pc:docMk/>
          <pc:sldMk cId="4129642606" sldId="270"/>
        </pc:sldMkLst>
        <pc:spChg chg="mod">
          <ac:chgData name="H Crockford" userId="S::hanjoh@highamsparkschool.co.uk::09b3323d-ce6b-440a-8a3a-91995c4f08aa" providerId="AD" clId="Web-{D7F64013-CCEE-95CC-C6C2-788B82838D80}" dt="2019-02-12T10:20:43.769" v="106" actId="20577"/>
          <ac:spMkLst>
            <pc:docMk/>
            <pc:sldMk cId="4129642606" sldId="270"/>
            <ac:spMk id="5" creationId="{18F03040-48E0-4BEC-A1C7-8124DE160BBC}"/>
          </ac:spMkLst>
        </pc:spChg>
        <pc:spChg chg="mod">
          <ac:chgData name="H Crockford" userId="S::hanjoh@highamsparkschool.co.uk::09b3323d-ce6b-440a-8a3a-91995c4f08aa" providerId="AD" clId="Web-{D7F64013-CCEE-95CC-C6C2-788B82838D80}" dt="2019-02-12T10:19:42.301" v="79" actId="20577"/>
          <ac:spMkLst>
            <pc:docMk/>
            <pc:sldMk cId="4129642606" sldId="270"/>
            <ac:spMk id="6" creationId="{2CAA5DBB-403C-41DB-904F-F7BBEBCFC8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AA01-E820-4B5D-BD95-11A5C81CB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28E1D-ECFA-4394-9060-C6EE97FC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9162-9DDA-4FCC-B06F-DB611542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3720B-FD94-4170-A94E-D75BE0F0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E78E-EA92-43F9-8F4C-EFD64453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733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1A04-1E5F-4CEF-9314-0D536045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4A1CC-7463-49D9-8F5D-7B479D05B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D8C01-C1C4-4AA6-A1E8-6B222BFA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B04CA-3F89-4F8B-9532-B4966504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31F3B-C2D6-4F4D-9372-9081BE86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918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C202C-755E-40DD-86DE-28F4A2993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92052-152F-444E-927F-BA128DC7D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43E20-A596-4F30-BCEA-CEEB18E8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9E2F-6952-4B9B-BF06-965E4E63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776DA-699F-4BC7-B8FA-F96FFFDB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307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76B6-5720-4216-9248-D9EF9C9D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CECF-BEB2-4923-A0E7-881E86CE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49069-E709-4AD6-87D6-9061CA42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09164-DF14-4BDF-9C4B-0AD99AE9A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AAC2C-DCA3-4DE8-8E69-2A69ECEA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39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E547-5DBE-48D8-8F75-DC289826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47FAB-EFBF-441D-BEFA-6DF34326E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9B8D-A9F5-40E3-B6F9-B69A35DD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A2833-B3D5-468D-9F08-E29A2AE5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8F2C-D073-4346-A3A5-DED4327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754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20FF-A722-49CF-A66D-DD54A908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9A2F-407C-4613-B1BB-291C722F6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9B39A-C86B-4816-962D-0A4BB15C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A08F3-BEBB-4676-B788-8549A6F9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C50C4-90D8-41F3-A1D4-6C2D9C6B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E994A-6277-4754-A367-479F936E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809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3A80-267D-4237-AF30-3275E442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20885-DAED-4AFD-AE05-824A82A1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4B0EC-3B97-4023-9892-CC88FC689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A97B-9256-4B39-8E0C-F7C3BBDDB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AD007-495E-4AAA-88C7-EE1B62D01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A8A24-871F-4F2B-84E6-764FF5C7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14713-8FA2-4DAB-9ED1-271EAA8A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95DA9-46E1-45CD-A73E-31571722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28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07DF-E823-443D-9AA6-9AF15C64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D3794-7E4F-43B9-BE2A-FABCC45C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D67DC-2790-4F4B-A958-C7F151C2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9973E-6DBC-4EF0-996E-9950C4D1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888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7EBB5-17FE-4F39-BAC3-74CF4D14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E57A87-DB7A-4059-A493-5441C0DC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52722-58EB-4287-B888-0D0F3212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224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DDE6-8988-46C4-BDF3-EB6B178C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E830-4C73-41E6-9837-2D2F6106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49F87-5B21-4FA8-B607-B8C523FBB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853BE-1CD3-46BF-AF19-5E759B808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1739E-9FC2-4BB8-A635-0DA8E66C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3A8E7-D182-4788-9C88-BB903FB0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27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0C20-8558-4DBE-92A9-55937FF7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31AA0-CE5E-4A2B-9DCA-13CB826E9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7206-8EE6-4347-83E3-D47CAF9F9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4C5E6-357C-45A1-AF0A-D3EDD14F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94E17-CA25-44A8-A571-1BCFC081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92CC3-A57E-4864-A874-51F2C4AF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428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DB14D-33EF-4F9A-90CE-8218C946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A16E6-2CF8-4885-8473-D702CC4FB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25CC9-2F92-4474-9A9C-34E449AE7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937C-9A14-4581-8E59-EE47A70D513A}" type="datetimeFigureOut">
              <a:rPr lang="es-ES_tradnl" smtClean="0"/>
              <a:t>12/02/2019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A66D5-3979-4912-BF70-9E47329F7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62480-2BD1-4658-B5C4-2023C84A8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A89C-043E-4C2B-9BF7-CB311E99B63C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89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7BD78-FCC7-4AE1-949F-3BCDE4BE5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s-ES_tradnl" sz="4800" b="1" u="sng" dirty="0">
                <a:solidFill>
                  <a:srgbClr val="FFFFFF"/>
                </a:solidFill>
              </a:rPr>
              <a:t>Les </a:t>
            </a:r>
            <a:r>
              <a:rPr lang="es-ES_tradnl" sz="4800" b="1" u="sng" dirty="0" err="1">
                <a:solidFill>
                  <a:srgbClr val="FFFFFF"/>
                </a:solidFill>
              </a:rPr>
              <a:t>c</a:t>
            </a:r>
            <a:r>
              <a:rPr lang="es-ES_tradnl" sz="4800" b="1" u="sng" dirty="0" err="1" smtClean="0">
                <a:solidFill>
                  <a:srgbClr val="FFFFFF"/>
                </a:solidFill>
              </a:rPr>
              <a:t>ouleurs</a:t>
            </a:r>
            <a:r>
              <a:rPr lang="es-ES_tradnl" sz="4800" b="1" u="sng" dirty="0" smtClean="0">
                <a:solidFill>
                  <a:srgbClr val="FFFFFF"/>
                </a:solidFill>
              </a:rPr>
              <a:t> </a:t>
            </a:r>
            <a:r>
              <a:rPr lang="es-ES_tradnl" sz="4800" b="1" u="sng" dirty="0">
                <a:solidFill>
                  <a:srgbClr val="FFFFFF"/>
                </a:solidFill>
              </a:rPr>
              <a:t>et les formes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AD99-1B70-450D-AE30-3D7FAD013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2"/>
            <a:ext cx="3657600" cy="60589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_tradnl" sz="2000" err="1">
                <a:solidFill>
                  <a:srgbClr val="FFFFFF"/>
                </a:solidFill>
              </a:rPr>
              <a:t>Quelle</a:t>
            </a:r>
            <a:r>
              <a:rPr lang="es-ES_tradnl" sz="2000">
                <a:solidFill>
                  <a:srgbClr val="FFFFFF"/>
                </a:solidFill>
              </a:rPr>
              <a:t> </a:t>
            </a:r>
            <a:r>
              <a:rPr lang="es-ES_tradnl" sz="2000" err="1">
                <a:solidFill>
                  <a:srgbClr val="FFFFFF"/>
                </a:solidFill>
              </a:rPr>
              <a:t>est</a:t>
            </a:r>
            <a:r>
              <a:rPr lang="es-ES_tradnl" sz="2000">
                <a:solidFill>
                  <a:srgbClr val="FFFFFF"/>
                </a:solidFill>
              </a:rPr>
              <a:t> la date </a:t>
            </a:r>
            <a:r>
              <a:rPr lang="es-ES_tradnl" sz="2000" err="1">
                <a:solidFill>
                  <a:srgbClr val="FFFFFF"/>
                </a:solidFill>
              </a:rPr>
              <a:t>aujourd’hui</a:t>
            </a:r>
            <a:r>
              <a:rPr lang="es-ES_tradnl" sz="2000">
                <a:solidFill>
                  <a:srgbClr val="FFFFFF"/>
                </a:solidFill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D2A0D7A-E5E8-44C0-BD89-60E7E527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5DD8D9-E809-49D6-A151-96D8A7697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1996" y="1176793"/>
            <a:ext cx="441091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8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B5D944-0716-44FF-8C5C-EDA19591D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2894" y="1176793"/>
            <a:ext cx="4589120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3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366EBE-2ED0-464E-B0C5-8632B29D1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0412" y="1176793"/>
            <a:ext cx="4254084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0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136" y="791388"/>
            <a:ext cx="4919532" cy="50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3AB542-6CF4-4FBF-863E-B41FA3699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8946" y="1176793"/>
            <a:ext cx="5377015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FE8B1A-A6A1-4E4A-AAB0-2E3ABF77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3995"/>
            <a:ext cx="10515600" cy="1325563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F03040-48E0-4BEC-A1C7-8124DE16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err="1"/>
              <a:t>Vert</a:t>
            </a:r>
            <a:r>
              <a:rPr lang="es-ES_tradnl"/>
              <a:t> </a:t>
            </a:r>
            <a:r>
              <a:rPr lang="es-ES_tradnl">
                <a:solidFill>
                  <a:srgbClr val="FF0000"/>
                </a:solidFill>
              </a:rPr>
              <a:t>(e)</a:t>
            </a:r>
            <a:r>
              <a:rPr lang="es-ES_tradnl">
                <a:solidFill>
                  <a:srgbClr val="00B050"/>
                </a:solidFill>
              </a:rPr>
              <a:t>(s)</a:t>
            </a:r>
            <a:endParaRPr lang="es-ES_tradnl">
              <a:solidFill>
                <a:srgbClr val="00B050"/>
              </a:solidFill>
              <a:cs typeface="Calibri"/>
            </a:endParaRPr>
          </a:p>
          <a:p>
            <a:r>
              <a:rPr lang="es-ES_tradnl" err="1"/>
              <a:t>Marron</a:t>
            </a:r>
            <a:endParaRPr lang="es-ES_tradnl"/>
          </a:p>
          <a:p>
            <a:r>
              <a:rPr lang="es-ES_tradnl" err="1"/>
              <a:t>Bleu</a:t>
            </a:r>
            <a:r>
              <a:rPr lang="es-ES">
                <a:solidFill>
                  <a:srgbClr val="FF0000"/>
                </a:solidFill>
              </a:rPr>
              <a:t>(e)</a:t>
            </a:r>
            <a:r>
              <a:rPr lang="es-ES">
                <a:solidFill>
                  <a:srgbClr val="00B050"/>
                </a:solidFill>
              </a:rPr>
              <a:t>(s)</a:t>
            </a:r>
            <a:endParaRPr lang="es-ES_tradnl"/>
          </a:p>
          <a:p>
            <a:r>
              <a:rPr lang="es-ES_tradnl"/>
              <a:t>Gris </a:t>
            </a:r>
            <a:r>
              <a:rPr lang="es-ES">
                <a:solidFill>
                  <a:srgbClr val="FF0000"/>
                </a:solidFill>
              </a:rPr>
              <a:t>(e)</a:t>
            </a:r>
            <a:r>
              <a:rPr lang="es-ES">
                <a:solidFill>
                  <a:srgbClr val="00B050"/>
                </a:solidFill>
              </a:rPr>
              <a:t>(s)</a:t>
            </a:r>
            <a:endParaRPr lang="es-ES_tradnl"/>
          </a:p>
          <a:p>
            <a:r>
              <a:rPr lang="es-ES_tradnl"/>
              <a:t>Rouge </a:t>
            </a:r>
            <a:r>
              <a:rPr lang="es-ES">
                <a:solidFill>
                  <a:srgbClr val="00B050"/>
                </a:solidFill>
              </a:rPr>
              <a:t>(s)</a:t>
            </a:r>
            <a:endParaRPr lang="es-ES_tradnl"/>
          </a:p>
          <a:p>
            <a:r>
              <a:rPr lang="es-ES_tradnl" err="1"/>
              <a:t>Jaune</a:t>
            </a:r>
            <a:r>
              <a:rPr lang="es-ES_tradnl"/>
              <a:t> </a:t>
            </a:r>
            <a:r>
              <a:rPr lang="es-ES">
                <a:solidFill>
                  <a:srgbClr val="00B050"/>
                </a:solidFill>
              </a:rPr>
              <a:t>(s)</a:t>
            </a:r>
            <a:endParaRPr lang="es-ES_tradnl"/>
          </a:p>
          <a:p>
            <a:r>
              <a:rPr lang="es-ES_tradnl"/>
              <a:t>Rose </a:t>
            </a:r>
            <a:r>
              <a:rPr lang="es-ES">
                <a:solidFill>
                  <a:srgbClr val="00B050"/>
                </a:solidFill>
              </a:rPr>
              <a:t>(s)</a:t>
            </a:r>
            <a:endParaRPr lang="es-ES_tradnl"/>
          </a:p>
          <a:p>
            <a:r>
              <a:rPr lang="es-ES_tradnl" err="1"/>
              <a:t>Noir</a:t>
            </a:r>
            <a:r>
              <a:rPr lang="es-ES_tradnl"/>
              <a:t> </a:t>
            </a:r>
            <a:r>
              <a:rPr lang="es-ES">
                <a:solidFill>
                  <a:srgbClr val="FF0000"/>
                </a:solidFill>
              </a:rPr>
              <a:t>(e)</a:t>
            </a:r>
            <a:r>
              <a:rPr lang="es-ES">
                <a:solidFill>
                  <a:srgbClr val="00B050"/>
                </a:solidFill>
              </a:rPr>
              <a:t>(s)</a:t>
            </a:r>
            <a:endParaRPr lang="es-ES_tradnl"/>
          </a:p>
          <a:p>
            <a:r>
              <a:rPr lang="es-ES_tradnl"/>
              <a:t>Orange</a:t>
            </a:r>
          </a:p>
          <a:p>
            <a:r>
              <a:rPr lang="es-ES_tradnl"/>
              <a:t>Blanc </a:t>
            </a:r>
            <a:r>
              <a:rPr lang="es-ES_tradnl">
                <a:solidFill>
                  <a:srgbClr val="FF0000"/>
                </a:solidFill>
              </a:rPr>
              <a:t>(he)</a:t>
            </a:r>
            <a:r>
              <a:rPr lang="es-ES_tradnl"/>
              <a:t> </a:t>
            </a:r>
            <a:r>
              <a:rPr lang="es-ES_tradnl">
                <a:solidFill>
                  <a:srgbClr val="00B050"/>
                </a:solidFill>
              </a:rPr>
              <a:t>(s)</a:t>
            </a:r>
            <a:endParaRPr lang="es-ES_tradnl">
              <a:solidFill>
                <a:srgbClr val="00B050"/>
              </a:solidFill>
              <a:cs typeface="Calibri"/>
            </a:endParaRPr>
          </a:p>
          <a:p>
            <a:r>
              <a:rPr lang="es-ES_tradnl" err="1"/>
              <a:t>Violet</a:t>
            </a:r>
            <a:r>
              <a:rPr lang="es-ES_tradnl"/>
              <a:t> </a:t>
            </a:r>
            <a:r>
              <a:rPr lang="es-ES_tradnl">
                <a:solidFill>
                  <a:srgbClr val="FF0000"/>
                </a:solidFill>
              </a:rPr>
              <a:t>(te)</a:t>
            </a:r>
            <a:r>
              <a:rPr lang="es-ES_tradnl"/>
              <a:t> </a:t>
            </a:r>
            <a:r>
              <a:rPr lang="es-ES_tradnl">
                <a:solidFill>
                  <a:srgbClr val="00B050"/>
                </a:solidFill>
              </a:rPr>
              <a:t>(s)</a:t>
            </a:r>
            <a:endParaRPr lang="es-ES_tradnl">
              <a:solidFill>
                <a:srgbClr val="00B050"/>
              </a:solidFill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A5DBB-403C-41DB-904F-F7BBEBCF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ES_tradnl"/>
              <a:t>Green</a:t>
            </a:r>
          </a:p>
          <a:p>
            <a:r>
              <a:rPr lang="es-ES_tradnl"/>
              <a:t>Brown</a:t>
            </a:r>
          </a:p>
          <a:p>
            <a:r>
              <a:rPr lang="es-ES_tradnl"/>
              <a:t>Blue</a:t>
            </a:r>
          </a:p>
          <a:p>
            <a:r>
              <a:rPr lang="es-ES_tradnl"/>
              <a:t>Grey</a:t>
            </a:r>
          </a:p>
          <a:p>
            <a:r>
              <a:rPr lang="es-ES_tradnl"/>
              <a:t>Red</a:t>
            </a:r>
          </a:p>
          <a:p>
            <a:r>
              <a:rPr lang="es-ES_tradnl" err="1"/>
              <a:t>Yellow</a:t>
            </a:r>
            <a:endParaRPr lang="es-ES_tradnl"/>
          </a:p>
          <a:p>
            <a:r>
              <a:rPr lang="es-ES_tradnl"/>
              <a:t>Pink</a:t>
            </a:r>
          </a:p>
          <a:p>
            <a:r>
              <a:rPr lang="es-ES_tradnl"/>
              <a:t>Black</a:t>
            </a:r>
          </a:p>
          <a:p>
            <a:r>
              <a:rPr lang="es-ES_tradnl"/>
              <a:t>Orange</a:t>
            </a:r>
          </a:p>
          <a:p>
            <a:r>
              <a:rPr lang="es-ES_tradnl"/>
              <a:t>White</a:t>
            </a:r>
          </a:p>
          <a:p>
            <a:r>
              <a:rPr lang="es-ES_tradnl" err="1"/>
              <a:t>purple</a:t>
            </a:r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F8BDF-5FE7-4DCB-A60F-DE83278F2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647" y="4568553"/>
            <a:ext cx="132427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48A66B-EC52-4BAF-A98B-9659861B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027" y="273910"/>
            <a:ext cx="3719945" cy="1325563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s-ES_tradnl"/>
              <a:t>Les Formes 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EAC7D31-ABD1-4CCA-A27D-7466D637C8B7}"/>
              </a:ext>
            </a:extLst>
          </p:cNvPr>
          <p:cNvSpPr/>
          <p:nvPr/>
        </p:nvSpPr>
        <p:spPr>
          <a:xfrm>
            <a:off x="1440872" y="1787451"/>
            <a:ext cx="1385454" cy="141273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C38B56D-4386-4A78-8B38-A3A86EEB0F9D}"/>
              </a:ext>
            </a:extLst>
          </p:cNvPr>
          <p:cNvSpPr/>
          <p:nvPr/>
        </p:nvSpPr>
        <p:spPr>
          <a:xfrm>
            <a:off x="4904509" y="1821438"/>
            <a:ext cx="1490195" cy="132556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ACD3B-A023-4FD0-841A-D5A45B06DFAA}"/>
              </a:ext>
            </a:extLst>
          </p:cNvPr>
          <p:cNvSpPr/>
          <p:nvPr/>
        </p:nvSpPr>
        <p:spPr>
          <a:xfrm>
            <a:off x="4724399" y="4488873"/>
            <a:ext cx="2119746" cy="12033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B55006D-7F3D-41BD-BBE6-1E4E5C0291B9}"/>
              </a:ext>
            </a:extLst>
          </p:cNvPr>
          <p:cNvSpPr/>
          <p:nvPr/>
        </p:nvSpPr>
        <p:spPr>
          <a:xfrm>
            <a:off x="8879240" y="4242161"/>
            <a:ext cx="1717964" cy="146410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E0A438-183A-48AE-8789-278530363068}"/>
              </a:ext>
            </a:extLst>
          </p:cNvPr>
          <p:cNvSpPr/>
          <p:nvPr/>
        </p:nvSpPr>
        <p:spPr>
          <a:xfrm>
            <a:off x="1080655" y="4488873"/>
            <a:ext cx="1745671" cy="1173162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38CF4-FDD2-4F58-8EA1-BD96ACE2A65A}"/>
              </a:ext>
            </a:extLst>
          </p:cNvPr>
          <p:cNvSpPr txBox="1"/>
          <p:nvPr/>
        </p:nvSpPr>
        <p:spPr>
          <a:xfrm>
            <a:off x="8993125" y="1831034"/>
            <a:ext cx="1490195" cy="13255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DAF34-44AF-45D0-9D09-44B6463E96E4}"/>
              </a:ext>
            </a:extLst>
          </p:cNvPr>
          <p:cNvSpPr txBox="1"/>
          <p:nvPr/>
        </p:nvSpPr>
        <p:spPr>
          <a:xfrm>
            <a:off x="1440871" y="3429000"/>
            <a:ext cx="174567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3200"/>
              <a:t>Un </a:t>
            </a:r>
            <a:r>
              <a:rPr lang="es-ES_tradnl" sz="3200" err="1"/>
              <a:t>cercle</a:t>
            </a:r>
            <a:endParaRPr lang="es-ES_tradnl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0314D6-846F-4367-87BE-FAA058343F77}"/>
              </a:ext>
            </a:extLst>
          </p:cNvPr>
          <p:cNvSpPr txBox="1"/>
          <p:nvPr/>
        </p:nvSpPr>
        <p:spPr>
          <a:xfrm>
            <a:off x="4904509" y="3406667"/>
            <a:ext cx="211974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3200"/>
              <a:t>Un </a:t>
            </a:r>
            <a:r>
              <a:rPr lang="es-ES_tradnl" sz="3200" err="1"/>
              <a:t>triangle</a:t>
            </a:r>
            <a:endParaRPr lang="es-ES_tradnl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9DD5D-193E-46DC-B0E0-63F82157A5D8}"/>
              </a:ext>
            </a:extLst>
          </p:cNvPr>
          <p:cNvSpPr txBox="1"/>
          <p:nvPr/>
        </p:nvSpPr>
        <p:spPr>
          <a:xfrm>
            <a:off x="8742222" y="3382502"/>
            <a:ext cx="174567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3200"/>
              <a:t>Un </a:t>
            </a:r>
            <a:r>
              <a:rPr lang="es-ES_tradnl" sz="3200" err="1"/>
              <a:t>carré</a:t>
            </a:r>
            <a:endParaRPr lang="es-ES_tradnl" sz="3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80820F-7C57-4C3F-8488-858CE2A7067E}"/>
              </a:ext>
            </a:extLst>
          </p:cNvPr>
          <p:cNvSpPr txBox="1"/>
          <p:nvPr/>
        </p:nvSpPr>
        <p:spPr>
          <a:xfrm>
            <a:off x="1260763" y="5908100"/>
            <a:ext cx="174567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3200"/>
              <a:t>Un ovale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3E89D1-169A-4581-A5FB-7B02D8DE1B0C}"/>
              </a:ext>
            </a:extLst>
          </p:cNvPr>
          <p:cNvSpPr txBox="1"/>
          <p:nvPr/>
        </p:nvSpPr>
        <p:spPr>
          <a:xfrm>
            <a:off x="4776770" y="5914163"/>
            <a:ext cx="287093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3200"/>
              <a:t>Un </a:t>
            </a:r>
            <a:r>
              <a:rPr lang="es-ES_tradnl" sz="3200" err="1"/>
              <a:t>rectangle</a:t>
            </a:r>
            <a:endParaRPr lang="es-ES_tradnl" sz="3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1703F-B213-4618-BD01-629FCD0BC763}"/>
              </a:ext>
            </a:extLst>
          </p:cNvPr>
          <p:cNvSpPr txBox="1"/>
          <p:nvPr/>
        </p:nvSpPr>
        <p:spPr>
          <a:xfrm>
            <a:off x="8545209" y="5915027"/>
            <a:ext cx="238602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3200"/>
              <a:t>Une </a:t>
            </a:r>
            <a:r>
              <a:rPr lang="es-ES_tradnl" sz="3200" err="1"/>
              <a:t>étoile</a:t>
            </a:r>
            <a:r>
              <a:rPr lang="es-ES_tradnl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1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4A4E-375D-4AAD-95EB-9E98E6CA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916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 err="1"/>
              <a:t>Describing</a:t>
            </a:r>
            <a:r>
              <a:rPr lang="es-ES_tradnl"/>
              <a:t> </a:t>
            </a:r>
            <a:r>
              <a:rPr lang="es-ES_tradnl" err="1"/>
              <a:t>shapes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1D68B-FA4B-4DF7-9439-81409A85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597"/>
            <a:ext cx="10515600" cy="4351338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s-ES_tradnl" err="1"/>
              <a:t>Remember</a:t>
            </a:r>
            <a:r>
              <a:rPr lang="es-ES_tradnl"/>
              <a:t> </a:t>
            </a:r>
            <a:r>
              <a:rPr lang="es-ES_tradnl" err="1"/>
              <a:t>that</a:t>
            </a:r>
            <a:r>
              <a:rPr lang="es-ES_tradnl"/>
              <a:t> </a:t>
            </a:r>
            <a:r>
              <a:rPr lang="es-ES_tradnl" err="1"/>
              <a:t>colours</a:t>
            </a:r>
            <a:r>
              <a:rPr lang="es-ES_tradnl"/>
              <a:t> </a:t>
            </a:r>
            <a:r>
              <a:rPr lang="es-ES_tradnl" err="1"/>
              <a:t>go</a:t>
            </a:r>
            <a:r>
              <a:rPr lang="es-ES_tradnl"/>
              <a:t> AFTER </a:t>
            </a:r>
            <a:r>
              <a:rPr lang="es-ES_tradnl" err="1"/>
              <a:t>the</a:t>
            </a:r>
            <a:r>
              <a:rPr lang="es-ES_tradnl"/>
              <a:t> </a:t>
            </a:r>
            <a:r>
              <a:rPr lang="es-ES_tradnl" err="1"/>
              <a:t>noun</a:t>
            </a:r>
            <a:endParaRPr lang="es-ES_tradnl"/>
          </a:p>
          <a:p>
            <a:pPr marL="0" indent="0">
              <a:buNone/>
            </a:pPr>
            <a:r>
              <a:rPr lang="es-ES_tradnl"/>
              <a:t>                                                 </a:t>
            </a:r>
            <a:r>
              <a:rPr lang="es-ES_tradnl" err="1"/>
              <a:t>E.g</a:t>
            </a:r>
            <a:r>
              <a:rPr lang="es-ES_tradnl"/>
              <a:t>. un </a:t>
            </a:r>
            <a:r>
              <a:rPr lang="es-ES_tradnl" err="1"/>
              <a:t>cercle</a:t>
            </a:r>
            <a:r>
              <a:rPr lang="es-ES_tradnl"/>
              <a:t> JAUNE</a:t>
            </a:r>
          </a:p>
          <a:p>
            <a:pPr marL="0" indent="0">
              <a:buNone/>
            </a:pPr>
            <a:r>
              <a:rPr lang="es-ES_tradnl"/>
              <a:t>                                                </a:t>
            </a:r>
          </a:p>
          <a:p>
            <a:pPr marL="0" indent="0">
              <a:buNone/>
            </a:pPr>
            <a:r>
              <a:rPr lang="es-ES_tradnl"/>
              <a:t>                                               Un </a:t>
            </a:r>
            <a:r>
              <a:rPr lang="es-ES_tradnl" err="1"/>
              <a:t>triangle</a:t>
            </a:r>
            <a:r>
              <a:rPr lang="es-ES_tradnl"/>
              <a:t> ROUGE</a:t>
            </a:r>
          </a:p>
          <a:p>
            <a:endParaRPr lang="es-ES_tradnl"/>
          </a:p>
          <a:p>
            <a:r>
              <a:rPr lang="es-ES_tradnl"/>
              <a:t> </a:t>
            </a:r>
            <a:r>
              <a:rPr lang="es-ES_tradnl" err="1"/>
              <a:t>Remember</a:t>
            </a:r>
            <a:r>
              <a:rPr lang="es-ES_tradnl"/>
              <a:t> </a:t>
            </a:r>
            <a:r>
              <a:rPr lang="es-ES_tradnl" err="1"/>
              <a:t>to</a:t>
            </a:r>
            <a:r>
              <a:rPr lang="es-ES_tradnl"/>
              <a:t> AGREE </a:t>
            </a:r>
            <a:r>
              <a:rPr lang="es-ES_tradnl" err="1"/>
              <a:t>colours</a:t>
            </a:r>
            <a:endParaRPr lang="es-ES_tradnl"/>
          </a:p>
          <a:p>
            <a:pPr marL="0" indent="0">
              <a:buNone/>
            </a:pPr>
            <a:r>
              <a:rPr lang="es-ES_tradnl"/>
              <a:t>                                                  </a:t>
            </a:r>
            <a:r>
              <a:rPr lang="es-ES_tradnl" err="1"/>
              <a:t>e.g</a:t>
            </a:r>
            <a:r>
              <a:rPr lang="es-ES_tradnl"/>
              <a:t>.  Une </a:t>
            </a:r>
            <a:r>
              <a:rPr lang="es-ES_tradnl" err="1"/>
              <a:t>étoile</a:t>
            </a:r>
            <a:r>
              <a:rPr lang="es-ES_tradnl"/>
              <a:t> </a:t>
            </a:r>
            <a:r>
              <a:rPr lang="es-ES_tradnl" err="1"/>
              <a:t>vertE</a:t>
            </a:r>
            <a:endParaRPr lang="es-ES_tradnl"/>
          </a:p>
          <a:p>
            <a:pPr marL="0" indent="0">
              <a:buNone/>
            </a:pPr>
            <a:endParaRPr lang="es-ES_tradnl"/>
          </a:p>
          <a:p>
            <a:pPr marL="0" indent="0">
              <a:buNone/>
            </a:pPr>
            <a:r>
              <a:rPr lang="es-ES_tradnl"/>
              <a:t>                                                      </a:t>
            </a:r>
            <a:r>
              <a:rPr lang="es-ES_tradnl" err="1"/>
              <a:t>deux</a:t>
            </a:r>
            <a:r>
              <a:rPr lang="es-ES_tradnl"/>
              <a:t> </a:t>
            </a:r>
            <a:r>
              <a:rPr lang="es-ES_tradnl" err="1"/>
              <a:t>cercles</a:t>
            </a:r>
            <a:r>
              <a:rPr lang="es-ES_tradnl"/>
              <a:t> </a:t>
            </a:r>
            <a:r>
              <a:rPr lang="es-ES_tradnl" err="1"/>
              <a:t>jauneS</a:t>
            </a:r>
            <a:endParaRPr lang="es-ES_tradnl"/>
          </a:p>
          <a:p>
            <a:endParaRPr lang="es-ES_tradnl"/>
          </a:p>
          <a:p>
            <a:endParaRPr lang="es-ES_trad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BE121-89CF-409C-9CA6-D8BFFBB54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1690688"/>
            <a:ext cx="640202" cy="651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215E0E-8FF3-48D3-A8E1-3C439A0B2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47" y="2643962"/>
            <a:ext cx="880948" cy="785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1F78E-BA58-4643-B28D-CC0FF4C56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0" y="4077387"/>
            <a:ext cx="880948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F1D7F-A006-42CC-9F5E-A4DF560B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01732" y="4816006"/>
            <a:ext cx="810281" cy="824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D20512-6BC0-40DC-972C-242CC6162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54" y="4827260"/>
            <a:ext cx="880948" cy="8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565ACB-2109-462C-9643-15FAAF482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11" b="13055"/>
          <a:stretch/>
        </p:blipFill>
        <p:spPr>
          <a:xfrm>
            <a:off x="20" y="590550"/>
            <a:ext cx="1219198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4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9624D8-AEB1-43B4-B391-57208F11B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EAF42-A121-4EBA-B087-91BC496D8367}"/>
              </a:ext>
            </a:extLst>
          </p:cNvPr>
          <p:cNvSpPr txBox="1"/>
          <p:nvPr/>
        </p:nvSpPr>
        <p:spPr>
          <a:xfrm>
            <a:off x="3429000" y="1924050"/>
            <a:ext cx="514350" cy="419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4174B-CB1B-4E3F-97D2-D5AAF8420467}"/>
              </a:ext>
            </a:extLst>
          </p:cNvPr>
          <p:cNvSpPr txBox="1"/>
          <p:nvPr/>
        </p:nvSpPr>
        <p:spPr>
          <a:xfrm>
            <a:off x="3429000" y="2343150"/>
            <a:ext cx="514350" cy="419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0B53E-C960-4CA6-8910-34751BC7CCF4}"/>
              </a:ext>
            </a:extLst>
          </p:cNvPr>
          <p:cNvSpPr txBox="1"/>
          <p:nvPr/>
        </p:nvSpPr>
        <p:spPr>
          <a:xfrm>
            <a:off x="3429000" y="2762250"/>
            <a:ext cx="514350" cy="419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99B5F-25F4-4781-9B5A-FCE6D1D0A0C8}"/>
              </a:ext>
            </a:extLst>
          </p:cNvPr>
          <p:cNvSpPr txBox="1"/>
          <p:nvPr/>
        </p:nvSpPr>
        <p:spPr>
          <a:xfrm>
            <a:off x="3429000" y="3302577"/>
            <a:ext cx="514350" cy="419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5ECE5-82FA-43DA-A06A-544EEB826498}"/>
              </a:ext>
            </a:extLst>
          </p:cNvPr>
          <p:cNvSpPr txBox="1"/>
          <p:nvPr/>
        </p:nvSpPr>
        <p:spPr>
          <a:xfrm>
            <a:off x="6546272" y="1924050"/>
            <a:ext cx="514350" cy="419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7F1BE-5FB6-4E29-B017-E86C7380240A}"/>
              </a:ext>
            </a:extLst>
          </p:cNvPr>
          <p:cNvSpPr txBox="1"/>
          <p:nvPr/>
        </p:nvSpPr>
        <p:spPr>
          <a:xfrm>
            <a:off x="6546272" y="2343150"/>
            <a:ext cx="514350" cy="419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DC9F2-73A1-47A8-878C-48194E148C16}"/>
              </a:ext>
            </a:extLst>
          </p:cNvPr>
          <p:cNvSpPr txBox="1"/>
          <p:nvPr/>
        </p:nvSpPr>
        <p:spPr>
          <a:xfrm>
            <a:off x="6546272" y="2817668"/>
            <a:ext cx="514350" cy="419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E859F-00CD-4022-9C31-2CEE2D95A636}"/>
              </a:ext>
            </a:extLst>
          </p:cNvPr>
          <p:cNvSpPr txBox="1"/>
          <p:nvPr/>
        </p:nvSpPr>
        <p:spPr>
          <a:xfrm>
            <a:off x="6546272" y="3319895"/>
            <a:ext cx="514350" cy="419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64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1D93-AE74-402C-A34D-A661F9AD676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_tradnl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B4806-2E39-423F-8915-56F2219BFD0C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s-ES_tradnl" sz="4000"/>
              <a:t>I MUST be </a:t>
            </a:r>
            <a:r>
              <a:rPr lang="es-ES_tradnl" sz="4000" err="1"/>
              <a:t>able</a:t>
            </a:r>
            <a:r>
              <a:rPr lang="es-ES_tradnl" sz="4000"/>
              <a:t> </a:t>
            </a:r>
            <a:r>
              <a:rPr lang="es-ES_tradnl" sz="4000" err="1"/>
              <a:t>to</a:t>
            </a:r>
            <a:r>
              <a:rPr lang="es-ES_tradnl" sz="4000"/>
              <a:t> </a:t>
            </a:r>
            <a:r>
              <a:rPr lang="es-ES_tradnl" sz="4000" err="1"/>
              <a:t>name</a:t>
            </a:r>
            <a:r>
              <a:rPr lang="es-ES_tradnl" sz="4000"/>
              <a:t> 11 </a:t>
            </a:r>
            <a:r>
              <a:rPr lang="es-ES_tradnl" sz="4000" err="1"/>
              <a:t>colours</a:t>
            </a:r>
            <a:r>
              <a:rPr lang="es-ES_tradnl" sz="4000"/>
              <a:t> in French</a:t>
            </a:r>
          </a:p>
          <a:p>
            <a:endParaRPr lang="es-ES_tradnl" sz="4000"/>
          </a:p>
          <a:p>
            <a:r>
              <a:rPr lang="es-ES_tradnl" sz="4000"/>
              <a:t>I SHOULD be </a:t>
            </a:r>
            <a:r>
              <a:rPr lang="es-ES_tradnl" sz="4000" err="1"/>
              <a:t>able</a:t>
            </a:r>
            <a:r>
              <a:rPr lang="es-ES_tradnl" sz="4000"/>
              <a:t> </a:t>
            </a:r>
            <a:r>
              <a:rPr lang="es-ES_tradnl" sz="4000" err="1"/>
              <a:t>to</a:t>
            </a:r>
            <a:r>
              <a:rPr lang="es-ES_tradnl" sz="4000"/>
              <a:t> describe </a:t>
            </a:r>
            <a:r>
              <a:rPr lang="es-ES_tradnl" sz="4000" err="1"/>
              <a:t>shapes</a:t>
            </a:r>
            <a:r>
              <a:rPr lang="es-ES_tradnl" sz="4000"/>
              <a:t> in French </a:t>
            </a:r>
            <a:r>
              <a:rPr lang="es-ES_tradnl" sz="4000" err="1"/>
              <a:t>remembering</a:t>
            </a:r>
            <a:r>
              <a:rPr lang="es-ES_tradnl" sz="4000"/>
              <a:t> </a:t>
            </a:r>
            <a:r>
              <a:rPr lang="es-ES_tradnl" sz="4000" err="1"/>
              <a:t>adjective</a:t>
            </a:r>
            <a:r>
              <a:rPr lang="es-ES_tradnl" sz="4000"/>
              <a:t> </a:t>
            </a:r>
            <a:r>
              <a:rPr lang="es-ES_tradnl" sz="4000" err="1"/>
              <a:t>placement</a:t>
            </a:r>
            <a:r>
              <a:rPr lang="es-ES_tradnl" sz="4000"/>
              <a:t> and </a:t>
            </a:r>
            <a:r>
              <a:rPr lang="es-ES_tradnl" sz="4000" err="1"/>
              <a:t>agreement</a:t>
            </a:r>
            <a:endParaRPr lang="es-ES_tradnl" sz="4000"/>
          </a:p>
          <a:p>
            <a:endParaRPr lang="es-ES_tradnl" sz="4000"/>
          </a:p>
          <a:p>
            <a:r>
              <a:rPr lang="es-ES_tradnl" sz="4000"/>
              <a:t>I COULD be </a:t>
            </a:r>
            <a:r>
              <a:rPr lang="es-ES_tradnl" sz="4000" err="1"/>
              <a:t>able</a:t>
            </a:r>
            <a:r>
              <a:rPr lang="es-ES_tradnl" sz="4000"/>
              <a:t> </a:t>
            </a:r>
            <a:r>
              <a:rPr lang="es-ES_tradnl" sz="4000" err="1"/>
              <a:t>to</a:t>
            </a:r>
            <a:r>
              <a:rPr lang="es-ES_tradnl" sz="4000"/>
              <a:t> describe a </a:t>
            </a:r>
            <a:r>
              <a:rPr lang="es-ES_tradnl" sz="4000" err="1"/>
              <a:t>picture</a:t>
            </a:r>
            <a:r>
              <a:rPr lang="es-ES_tradnl" sz="4000"/>
              <a:t> in French </a:t>
            </a:r>
            <a:r>
              <a:rPr lang="es-ES_tradnl" sz="4000" err="1"/>
              <a:t>using</a:t>
            </a:r>
            <a:r>
              <a:rPr lang="es-ES_tradnl" sz="4000"/>
              <a:t> </a:t>
            </a:r>
            <a:r>
              <a:rPr lang="es-ES_tradnl" sz="4000" err="1"/>
              <a:t>adjectives</a:t>
            </a:r>
            <a:r>
              <a:rPr lang="es-ES_tradnl" sz="4000"/>
              <a:t>, positions and </a:t>
            </a:r>
            <a:r>
              <a:rPr lang="es-ES_tradnl" sz="4000" err="1"/>
              <a:t>adding</a:t>
            </a:r>
            <a:r>
              <a:rPr lang="es-ES_tradnl" sz="4000"/>
              <a:t> </a:t>
            </a:r>
            <a:r>
              <a:rPr lang="es-ES_tradnl" sz="4000" err="1"/>
              <a:t>an</a:t>
            </a:r>
            <a:r>
              <a:rPr lang="es-ES_tradnl" sz="4000"/>
              <a:t> </a:t>
            </a:r>
            <a:r>
              <a:rPr lang="es-ES_tradnl" sz="4000" err="1"/>
              <a:t>opinion</a:t>
            </a:r>
            <a:endParaRPr lang="es-ES_tradnl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D3292-42C0-4E19-A0EB-C4E9A37E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64" y="551656"/>
            <a:ext cx="1695223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63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33E49F-E133-4F36-BF99-3852947B4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/>
          </a:blip>
          <a:srcRect l="634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72F79-64CA-4A28-B64C-A084BA35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322" y="142874"/>
            <a:ext cx="4800261" cy="6572250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Translate the following with your partner.</a:t>
            </a:r>
            <a:br>
              <a:rPr lang="en-US" sz="3600">
                <a:solidFill>
                  <a:srgbClr val="000000"/>
                </a:solidFill>
              </a:rPr>
            </a:br>
            <a:r>
              <a:rPr lang="en-US" sz="3600">
                <a:solidFill>
                  <a:srgbClr val="000000"/>
                </a:solidFill>
              </a:rPr>
              <a:t/>
            </a:r>
            <a:br>
              <a:rPr lang="en-US" sz="3600">
                <a:solidFill>
                  <a:srgbClr val="000000"/>
                </a:solidFill>
              </a:rPr>
            </a:br>
            <a:r>
              <a:rPr lang="en-US" sz="3600" i="1">
                <a:solidFill>
                  <a:srgbClr val="000000"/>
                </a:solidFill>
              </a:rPr>
              <a:t>Dans </a:t>
            </a:r>
            <a:r>
              <a:rPr lang="en-US" sz="3600" i="1" err="1">
                <a:solidFill>
                  <a:srgbClr val="000000"/>
                </a:solidFill>
              </a:rPr>
              <a:t>l’image</a:t>
            </a:r>
            <a:r>
              <a:rPr lang="en-US" sz="3600" i="1">
                <a:solidFill>
                  <a:srgbClr val="000000"/>
                </a:solidFill>
              </a:rPr>
              <a:t>, </a:t>
            </a:r>
            <a:r>
              <a:rPr lang="en-US" sz="3600" i="1" err="1">
                <a:solidFill>
                  <a:srgbClr val="000000"/>
                </a:solidFill>
              </a:rPr>
              <a:t>il</a:t>
            </a:r>
            <a:r>
              <a:rPr lang="en-US" sz="3600" i="1">
                <a:solidFill>
                  <a:srgbClr val="000000"/>
                </a:solidFill>
              </a:rPr>
              <a:t> y a deux rectangles jaunes </a:t>
            </a:r>
            <a:r>
              <a:rPr lang="en-US" sz="3600" i="1">
                <a:solidFill>
                  <a:srgbClr val="0070C0"/>
                </a:solidFill>
              </a:rPr>
              <a:t>au </a:t>
            </a:r>
            <a:r>
              <a:rPr lang="en-US" sz="3600" i="1" err="1">
                <a:solidFill>
                  <a:srgbClr val="0070C0"/>
                </a:solidFill>
              </a:rPr>
              <a:t>centre</a:t>
            </a:r>
            <a:r>
              <a:rPr lang="en-US" sz="3600" i="1">
                <a:solidFill>
                  <a:srgbClr val="000000"/>
                </a:solidFill>
              </a:rPr>
              <a:t>, trois </a:t>
            </a:r>
            <a:r>
              <a:rPr lang="en-US" sz="3600" i="1" err="1">
                <a:solidFill>
                  <a:srgbClr val="000000"/>
                </a:solidFill>
              </a:rPr>
              <a:t>cercles</a:t>
            </a:r>
            <a:r>
              <a:rPr lang="en-US" sz="3600" i="1">
                <a:solidFill>
                  <a:srgbClr val="000000"/>
                </a:solidFill>
              </a:rPr>
              <a:t> rouges </a:t>
            </a:r>
            <a:r>
              <a:rPr lang="en-US" sz="3600" i="1" err="1">
                <a:solidFill>
                  <a:srgbClr val="0070C0"/>
                </a:solidFill>
              </a:rPr>
              <a:t>en</a:t>
            </a:r>
            <a:r>
              <a:rPr lang="en-US" sz="3600" i="1">
                <a:solidFill>
                  <a:srgbClr val="0070C0"/>
                </a:solidFill>
              </a:rPr>
              <a:t> bas  </a:t>
            </a:r>
            <a:r>
              <a:rPr lang="en-US" sz="3600" i="1">
                <a:solidFill>
                  <a:srgbClr val="FF9900"/>
                </a:solidFill>
              </a:rPr>
              <a:t>et</a:t>
            </a:r>
            <a:r>
              <a:rPr lang="en-US" sz="3600" i="1">
                <a:solidFill>
                  <a:srgbClr val="000000"/>
                </a:solidFill>
              </a:rPr>
              <a:t> un </a:t>
            </a:r>
            <a:r>
              <a:rPr lang="en-US" sz="3600" i="1" err="1">
                <a:solidFill>
                  <a:srgbClr val="000000"/>
                </a:solidFill>
              </a:rPr>
              <a:t>cercle</a:t>
            </a:r>
            <a:r>
              <a:rPr lang="en-US" sz="3600" i="1">
                <a:solidFill>
                  <a:srgbClr val="000000"/>
                </a:solidFill>
              </a:rPr>
              <a:t> jaune </a:t>
            </a:r>
            <a:r>
              <a:rPr lang="en-US" sz="3600" i="1">
                <a:solidFill>
                  <a:srgbClr val="0070C0"/>
                </a:solidFill>
              </a:rPr>
              <a:t>à droite</a:t>
            </a:r>
            <a:r>
              <a:rPr lang="en-US" sz="3600" i="1">
                <a:solidFill>
                  <a:srgbClr val="000000"/>
                </a:solidFill>
              </a:rPr>
              <a:t>. Il y a </a:t>
            </a:r>
            <a:r>
              <a:rPr lang="en-US" sz="3600" i="1" err="1">
                <a:solidFill>
                  <a:srgbClr val="FF9900"/>
                </a:solidFill>
              </a:rPr>
              <a:t>aussi</a:t>
            </a:r>
            <a:r>
              <a:rPr lang="en-US" sz="3600" i="1">
                <a:solidFill>
                  <a:srgbClr val="000000"/>
                </a:solidFill>
              </a:rPr>
              <a:t> trois rectangles bleus </a:t>
            </a:r>
            <a:r>
              <a:rPr lang="en-US" sz="3600" i="1">
                <a:solidFill>
                  <a:srgbClr val="FF9900"/>
                </a:solidFill>
              </a:rPr>
              <a:t>et</a:t>
            </a:r>
            <a:r>
              <a:rPr lang="en-US" sz="3600" i="1">
                <a:solidFill>
                  <a:srgbClr val="000000"/>
                </a:solidFill>
              </a:rPr>
              <a:t> un triangle rouge à gauche. </a:t>
            </a:r>
            <a:r>
              <a:rPr lang="en-US" sz="3600" i="1" err="1">
                <a:solidFill>
                  <a:srgbClr val="000000"/>
                </a:solidFill>
              </a:rPr>
              <a:t>J’aime</a:t>
            </a:r>
            <a:r>
              <a:rPr lang="en-US" sz="3600" i="1">
                <a:solidFill>
                  <a:srgbClr val="000000"/>
                </a:solidFill>
              </a:rPr>
              <a:t> </a:t>
            </a:r>
            <a:r>
              <a:rPr lang="en-US" sz="3600" i="1" err="1">
                <a:solidFill>
                  <a:srgbClr val="000000"/>
                </a:solidFill>
              </a:rPr>
              <a:t>l’image</a:t>
            </a:r>
            <a:r>
              <a:rPr lang="en-US" sz="3600" i="1">
                <a:solidFill>
                  <a:srgbClr val="000000"/>
                </a:solidFill>
              </a:rPr>
              <a:t> </a:t>
            </a:r>
            <a:r>
              <a:rPr lang="en-US" sz="3600" i="1">
                <a:solidFill>
                  <a:srgbClr val="FF9900"/>
                </a:solidFill>
              </a:rPr>
              <a:t>car</a:t>
            </a:r>
            <a:r>
              <a:rPr lang="en-US" sz="3600" i="1">
                <a:solidFill>
                  <a:srgbClr val="000000"/>
                </a:solidFill>
              </a:rPr>
              <a:t> </a:t>
            </a:r>
            <a:r>
              <a:rPr lang="en-US" sz="3600" i="1" err="1">
                <a:solidFill>
                  <a:srgbClr val="000000"/>
                </a:solidFill>
              </a:rPr>
              <a:t>c’est</a:t>
            </a:r>
            <a:r>
              <a:rPr lang="en-US" sz="3600" i="1">
                <a:solidFill>
                  <a:srgbClr val="000000"/>
                </a:solidFill>
              </a:rPr>
              <a:t> </a:t>
            </a:r>
            <a:r>
              <a:rPr lang="en-US" sz="3600" i="1" err="1">
                <a:solidFill>
                  <a:srgbClr val="000000"/>
                </a:solidFill>
              </a:rPr>
              <a:t>amusant</a:t>
            </a:r>
            <a:r>
              <a:rPr lang="en-US" sz="3600" i="1">
                <a:solidFill>
                  <a:srgbClr val="000000"/>
                </a:solidFill>
              </a:rPr>
              <a:t>.   </a:t>
            </a:r>
            <a:r>
              <a:rPr lang="en-US" sz="3600">
                <a:solidFill>
                  <a:srgbClr val="000000"/>
                </a:solidFill>
              </a:rPr>
              <a:t/>
            </a:r>
            <a:br>
              <a:rPr lang="en-US" sz="3600">
                <a:solidFill>
                  <a:srgbClr val="000000"/>
                </a:solidFill>
              </a:rPr>
            </a:br>
            <a:endParaRPr 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69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242A3F-25B4-4CE6-A055-EA1D2F2D9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/>
          </a:blip>
          <a:srcRect l="13559" t="11944" r="13933" b="12778"/>
          <a:stretch/>
        </p:blipFill>
        <p:spPr>
          <a:xfrm>
            <a:off x="6414962" y="819150"/>
            <a:ext cx="4972555" cy="5162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3C4C7-D39A-4503-A841-9F12C843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95" y="285750"/>
            <a:ext cx="4805996" cy="6153150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Can you describe this picture?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Remember: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1. to agree </a:t>
            </a:r>
            <a:r>
              <a:rPr lang="en-US" sz="3200" err="1">
                <a:solidFill>
                  <a:srgbClr val="000000"/>
                </a:solidFill>
              </a:rPr>
              <a:t>colours</a:t>
            </a:r>
            <a:r>
              <a:rPr lang="en-US" sz="3200">
                <a:solidFill>
                  <a:srgbClr val="000000"/>
                </a:solidFill>
              </a:rPr>
              <a:t/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2. to say where things are (</a:t>
            </a:r>
            <a:r>
              <a:rPr lang="en-US" sz="3200" err="1">
                <a:solidFill>
                  <a:srgbClr val="000000"/>
                </a:solidFill>
              </a:rPr>
              <a:t>en</a:t>
            </a:r>
            <a:r>
              <a:rPr lang="en-US" sz="3200">
                <a:solidFill>
                  <a:srgbClr val="000000"/>
                </a:solidFill>
              </a:rPr>
              <a:t> bas / au </a:t>
            </a:r>
            <a:r>
              <a:rPr lang="en-US" sz="3200" err="1">
                <a:solidFill>
                  <a:srgbClr val="000000"/>
                </a:solidFill>
              </a:rPr>
              <a:t>centre</a:t>
            </a:r>
            <a:r>
              <a:rPr lang="en-US" sz="3200">
                <a:solidFill>
                  <a:srgbClr val="000000"/>
                </a:solidFill>
              </a:rPr>
              <a:t> / à gauche / à droite)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3. To include connectives (</a:t>
            </a:r>
            <a:r>
              <a:rPr lang="en-US" sz="3200" err="1">
                <a:solidFill>
                  <a:srgbClr val="000000"/>
                </a:solidFill>
              </a:rPr>
              <a:t>aussi</a:t>
            </a:r>
            <a:r>
              <a:rPr lang="en-US" sz="3200">
                <a:solidFill>
                  <a:srgbClr val="000000"/>
                </a:solidFill>
              </a:rPr>
              <a:t>, et , car etc. )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4. To give an opinion and justification 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(</a:t>
            </a:r>
            <a:r>
              <a:rPr lang="en-US" sz="3200" err="1">
                <a:solidFill>
                  <a:srgbClr val="000000"/>
                </a:solidFill>
              </a:rPr>
              <a:t>j’aime</a:t>
            </a:r>
            <a:r>
              <a:rPr lang="en-US" sz="3200">
                <a:solidFill>
                  <a:srgbClr val="000000"/>
                </a:solidFill>
              </a:rPr>
              <a:t> / je </a:t>
            </a:r>
            <a:r>
              <a:rPr lang="en-US" sz="3200" err="1">
                <a:solidFill>
                  <a:srgbClr val="000000"/>
                </a:solidFill>
              </a:rPr>
              <a:t>n’aime</a:t>
            </a:r>
            <a:r>
              <a:rPr lang="en-US" sz="3200">
                <a:solidFill>
                  <a:srgbClr val="000000"/>
                </a:solidFill>
              </a:rPr>
              <a:t> pas </a:t>
            </a:r>
            <a:r>
              <a:rPr lang="en-US" sz="3200" err="1">
                <a:solidFill>
                  <a:srgbClr val="000000"/>
                </a:solidFill>
              </a:rPr>
              <a:t>l’image</a:t>
            </a:r>
            <a:r>
              <a:rPr lang="en-US" sz="3200">
                <a:solidFill>
                  <a:srgbClr val="000000"/>
                </a:solidFill>
              </a:rPr>
              <a:t> car </a:t>
            </a:r>
            <a:r>
              <a:rPr lang="en-US" sz="3200" err="1">
                <a:solidFill>
                  <a:srgbClr val="000000"/>
                </a:solidFill>
              </a:rPr>
              <a:t>c’est</a:t>
            </a:r>
            <a:r>
              <a:rPr lang="en-US" sz="320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4593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8086-2228-469B-AC3D-529FCC77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817419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_tradnl" sz="2800" err="1"/>
              <a:t>Devoirs</a:t>
            </a:r>
            <a:r>
              <a:rPr lang="es-ES_tradnl" sz="2800"/>
              <a:t> </a:t>
            </a:r>
            <a:br>
              <a:rPr lang="es-ES_tradnl" sz="2800"/>
            </a:br>
            <a:r>
              <a:rPr lang="es-ES_tradnl" sz="2800" err="1"/>
              <a:t>draw</a:t>
            </a:r>
            <a:r>
              <a:rPr lang="es-ES_tradnl" sz="2800"/>
              <a:t>, </a:t>
            </a:r>
            <a:r>
              <a:rPr lang="es-ES_tradnl" sz="2800" err="1"/>
              <a:t>colour</a:t>
            </a:r>
            <a:r>
              <a:rPr lang="es-ES_tradnl" sz="2800"/>
              <a:t> and describe </a:t>
            </a:r>
            <a:r>
              <a:rPr lang="es-ES_tradnl" sz="2800" err="1"/>
              <a:t>your</a:t>
            </a:r>
            <a:r>
              <a:rPr lang="es-ES_tradnl" sz="2800"/>
              <a:t> </a:t>
            </a:r>
            <a:r>
              <a:rPr lang="es-ES_tradnl" sz="2800" err="1"/>
              <a:t>own</a:t>
            </a:r>
            <a:r>
              <a:rPr lang="es-ES_tradnl" sz="2800"/>
              <a:t> </a:t>
            </a:r>
            <a:r>
              <a:rPr lang="es-ES_tradnl" sz="2800" err="1"/>
              <a:t>shape</a:t>
            </a:r>
            <a:r>
              <a:rPr lang="es-ES_tradnl" sz="2800"/>
              <a:t> </a:t>
            </a:r>
            <a:r>
              <a:rPr lang="es-ES_tradnl" sz="2800" err="1"/>
              <a:t>picture</a:t>
            </a:r>
            <a:endParaRPr lang="es-ES_tradnl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D64-D748-4207-80B4-87E50CD59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3" y="1116156"/>
            <a:ext cx="3706091" cy="161925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Remember: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1. to agree </a:t>
            </a:r>
            <a:r>
              <a:rPr lang="en-US" sz="1400" err="1">
                <a:solidFill>
                  <a:srgbClr val="000000"/>
                </a:solidFill>
              </a:rPr>
              <a:t>colours</a:t>
            </a:r>
            <a:r>
              <a:rPr lang="en-US" sz="1400">
                <a:solidFill>
                  <a:srgbClr val="000000"/>
                </a:solidFill>
              </a:rPr>
              <a:t/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2. to say where things are (</a:t>
            </a:r>
            <a:r>
              <a:rPr lang="en-US" sz="1400" err="1">
                <a:solidFill>
                  <a:srgbClr val="000000"/>
                </a:solidFill>
              </a:rPr>
              <a:t>en</a:t>
            </a:r>
            <a:r>
              <a:rPr lang="en-US" sz="1400">
                <a:solidFill>
                  <a:srgbClr val="000000"/>
                </a:solidFill>
              </a:rPr>
              <a:t> bas / au </a:t>
            </a:r>
            <a:r>
              <a:rPr lang="en-US" sz="1400" err="1">
                <a:solidFill>
                  <a:srgbClr val="000000"/>
                </a:solidFill>
              </a:rPr>
              <a:t>centre</a:t>
            </a:r>
            <a:r>
              <a:rPr lang="en-US" sz="1400">
                <a:solidFill>
                  <a:srgbClr val="000000"/>
                </a:solidFill>
              </a:rPr>
              <a:t> / à gauche / à droite)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3. To include connectives (</a:t>
            </a:r>
            <a:r>
              <a:rPr lang="en-US" sz="1400" err="1">
                <a:solidFill>
                  <a:srgbClr val="000000"/>
                </a:solidFill>
              </a:rPr>
              <a:t>aussi</a:t>
            </a:r>
            <a:r>
              <a:rPr lang="en-US" sz="1400">
                <a:solidFill>
                  <a:srgbClr val="000000"/>
                </a:solidFill>
              </a:rPr>
              <a:t>, et , car etc. )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4. To give an opinion and justification 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(</a:t>
            </a:r>
            <a:r>
              <a:rPr lang="en-US" sz="1400" err="1">
                <a:solidFill>
                  <a:srgbClr val="000000"/>
                </a:solidFill>
              </a:rPr>
              <a:t>j’aime</a:t>
            </a:r>
            <a:r>
              <a:rPr lang="en-US" sz="1400">
                <a:solidFill>
                  <a:srgbClr val="000000"/>
                </a:solidFill>
              </a:rPr>
              <a:t> / je </a:t>
            </a:r>
            <a:r>
              <a:rPr lang="en-US" sz="1400" err="1">
                <a:solidFill>
                  <a:srgbClr val="000000"/>
                </a:solidFill>
              </a:rPr>
              <a:t>n’aime</a:t>
            </a:r>
            <a:r>
              <a:rPr lang="en-US" sz="1400">
                <a:solidFill>
                  <a:srgbClr val="000000"/>
                </a:solidFill>
              </a:rPr>
              <a:t> pas </a:t>
            </a:r>
            <a:r>
              <a:rPr lang="en-US" sz="1400" err="1">
                <a:solidFill>
                  <a:srgbClr val="000000"/>
                </a:solidFill>
              </a:rPr>
              <a:t>l’image</a:t>
            </a:r>
            <a:r>
              <a:rPr lang="en-US" sz="1400">
                <a:solidFill>
                  <a:srgbClr val="000000"/>
                </a:solidFill>
              </a:rPr>
              <a:t> car </a:t>
            </a:r>
            <a:r>
              <a:rPr lang="en-US" sz="1400" err="1">
                <a:solidFill>
                  <a:srgbClr val="000000"/>
                </a:solidFill>
              </a:rPr>
              <a:t>c’est</a:t>
            </a:r>
            <a:r>
              <a:rPr lang="en-US" sz="1400">
                <a:solidFill>
                  <a:srgbClr val="000000"/>
                </a:solidFill>
              </a:rPr>
              <a:t>…</a:t>
            </a:r>
            <a:endParaRPr lang="es-ES_tradnl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50E39-1B2F-43C2-99FF-D8239E25E61A}"/>
              </a:ext>
            </a:extLst>
          </p:cNvPr>
          <p:cNvSpPr txBox="1"/>
          <p:nvPr/>
        </p:nvSpPr>
        <p:spPr>
          <a:xfrm>
            <a:off x="561109" y="2895598"/>
            <a:ext cx="5728855" cy="38164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/>
              <a:t>Dans </a:t>
            </a:r>
            <a:r>
              <a:rPr lang="es-ES_tradnl" err="1"/>
              <a:t>l’image</a:t>
            </a:r>
            <a:r>
              <a:rPr lang="es-ES_tradnl"/>
              <a:t> </a:t>
            </a:r>
            <a:r>
              <a:rPr lang="es-ES_tradnl" err="1"/>
              <a:t>il</a:t>
            </a:r>
            <a:r>
              <a:rPr lang="es-ES_tradnl"/>
              <a:t> y a </a:t>
            </a:r>
            <a:r>
              <a:rPr lang="es-ES_tradnl" sz="2800"/>
              <a:t>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0976B-9A88-43C9-AFA9-EBB8BEDC0376}"/>
              </a:ext>
            </a:extLst>
          </p:cNvPr>
          <p:cNvSpPr txBox="1"/>
          <p:nvPr/>
        </p:nvSpPr>
        <p:spPr>
          <a:xfrm>
            <a:off x="7176655" y="1330036"/>
            <a:ext cx="4599709" cy="5258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16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5 Points 3">
            <a:extLst>
              <a:ext uri="{FF2B5EF4-FFF2-40B4-BE49-F238E27FC236}">
                <a16:creationId xmlns:a16="http://schemas.microsoft.com/office/drawing/2014/main" id="{B1D65554-DC5A-4F8F-AF72-6049D453CA92}"/>
              </a:ext>
            </a:extLst>
          </p:cNvPr>
          <p:cNvSpPr/>
          <p:nvPr/>
        </p:nvSpPr>
        <p:spPr>
          <a:xfrm>
            <a:off x="1108363" y="659111"/>
            <a:ext cx="1510146" cy="1325562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DCAE4AB-632B-42E1-9803-FFE2028A3E03}"/>
              </a:ext>
            </a:extLst>
          </p:cNvPr>
          <p:cNvSpPr/>
          <p:nvPr/>
        </p:nvSpPr>
        <p:spPr>
          <a:xfrm>
            <a:off x="4045527" y="659112"/>
            <a:ext cx="1413164" cy="1325561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87600EE-A94B-45D4-BA3C-B83C06742AA1}"/>
              </a:ext>
            </a:extLst>
          </p:cNvPr>
          <p:cNvSpPr/>
          <p:nvPr/>
        </p:nvSpPr>
        <p:spPr>
          <a:xfrm>
            <a:off x="6664036" y="659113"/>
            <a:ext cx="1191491" cy="1325560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EBF6BE27-C939-4E7C-9694-343D34D47E78}"/>
              </a:ext>
            </a:extLst>
          </p:cNvPr>
          <p:cNvSpPr/>
          <p:nvPr/>
        </p:nvSpPr>
        <p:spPr>
          <a:xfrm>
            <a:off x="9324108" y="659111"/>
            <a:ext cx="1302327" cy="131170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5F969B5B-C10E-46F4-B9D7-9C94322ADC35}"/>
              </a:ext>
            </a:extLst>
          </p:cNvPr>
          <p:cNvSpPr/>
          <p:nvPr/>
        </p:nvSpPr>
        <p:spPr>
          <a:xfrm>
            <a:off x="1219199" y="3168217"/>
            <a:ext cx="1288473" cy="1325562"/>
          </a:xfrm>
          <a:prstGeom prst="star5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4340D78E-7756-4C89-B7FA-9F385E3314D5}"/>
              </a:ext>
            </a:extLst>
          </p:cNvPr>
          <p:cNvSpPr/>
          <p:nvPr/>
        </p:nvSpPr>
        <p:spPr>
          <a:xfrm>
            <a:off x="4170218" y="3216494"/>
            <a:ext cx="1288473" cy="13255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3CD85E3F-B85B-4FB8-A074-BCE0B41E82A3}"/>
              </a:ext>
            </a:extLst>
          </p:cNvPr>
          <p:cNvSpPr/>
          <p:nvPr/>
        </p:nvSpPr>
        <p:spPr>
          <a:xfrm>
            <a:off x="6629399" y="3170454"/>
            <a:ext cx="1330036" cy="1371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7973687B-9519-4A68-9970-D62A982FD85F}"/>
              </a:ext>
            </a:extLst>
          </p:cNvPr>
          <p:cNvSpPr/>
          <p:nvPr/>
        </p:nvSpPr>
        <p:spPr>
          <a:xfrm>
            <a:off x="2618509" y="5095105"/>
            <a:ext cx="1288473" cy="1371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8DEF7D42-DEB4-4FA2-B76A-BE140D5C0F5F}"/>
              </a:ext>
            </a:extLst>
          </p:cNvPr>
          <p:cNvSpPr/>
          <p:nvPr/>
        </p:nvSpPr>
        <p:spPr>
          <a:xfrm>
            <a:off x="9254835" y="3186547"/>
            <a:ext cx="1330036" cy="1311706"/>
          </a:xfrm>
          <a:prstGeom prst="star5">
            <a:avLst/>
          </a:prstGeom>
          <a:solidFill>
            <a:srgbClr val="8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4A5A23B8-3309-4A22-8FEA-8861956FA55C}"/>
              </a:ext>
            </a:extLst>
          </p:cNvPr>
          <p:cNvSpPr/>
          <p:nvPr/>
        </p:nvSpPr>
        <p:spPr>
          <a:xfrm>
            <a:off x="5334000" y="5147156"/>
            <a:ext cx="1330036" cy="1371600"/>
          </a:xfrm>
          <a:prstGeom prst="star5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AC0B7F7A-5EF4-4052-B08A-E484F3284424}"/>
              </a:ext>
            </a:extLst>
          </p:cNvPr>
          <p:cNvSpPr/>
          <p:nvPr/>
        </p:nvSpPr>
        <p:spPr>
          <a:xfrm>
            <a:off x="8215745" y="5251257"/>
            <a:ext cx="1496291" cy="126749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046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D3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D9236A-5471-46ED-BBB9-7702080A7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0065" y="1176793"/>
            <a:ext cx="5174778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8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3" descr="A picture containing sky, sitting, computer, outdoor&#10;&#10;Description automatically generated">
            <a:extLst>
              <a:ext uri="{FF2B5EF4-FFF2-40B4-BE49-F238E27FC236}">
                <a16:creationId xmlns:a16="http://schemas.microsoft.com/office/drawing/2014/main" id="{233F3985-A907-4F74-8AE2-92C6B7D9D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1884" y="1176793"/>
            <a:ext cx="4831140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B32B9992-1826-4993-A1C2-294468A7C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5842" y="1176793"/>
            <a:ext cx="4083224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CC719A-687A-42C9-BD22-4FF924E0E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4111" y="1176793"/>
            <a:ext cx="4486686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3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14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6672C8-B59A-4D79-8115-D7F5ABA39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4445" y="1176793"/>
            <a:ext cx="4406018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45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4C4E62-4389-40E2-B469-F53D32D74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4445" y="1176793"/>
            <a:ext cx="4406018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D5F14F-B853-4A4B-85D2-1126B00FFFAC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bb63e111-dce5-4a45-8def-dc0a7d76a260"/>
    <ds:schemaRef ds:uri="http://schemas.microsoft.com/office/infopath/2007/PartnerControls"/>
    <ds:schemaRef ds:uri="http://schemas.openxmlformats.org/package/2006/metadata/core-properties"/>
    <ds:schemaRef ds:uri="37bb6d48-7c88-44a9-a0ca-754bfa7f794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33657B2-9292-40D3-BDF3-1F0453E149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1D5B60-FD95-451F-BFD2-F4CA3F7A5CA7}">
  <ds:schemaRefs>
    <ds:schemaRef ds:uri="37bb6d48-7c88-44a9-a0ca-754bfa7f794b"/>
    <ds:schemaRef ds:uri="bb63e111-dce5-4a45-8def-dc0a7d76a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Les couleurs et les formes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Formes </vt:lpstr>
      <vt:lpstr>Describing shapes</vt:lpstr>
      <vt:lpstr>PowerPoint Presentation</vt:lpstr>
      <vt:lpstr>PowerPoint Presentation</vt:lpstr>
      <vt:lpstr>Translate the following with your partner.  Dans l’image, il y a deux rectangles jaunes au centre, trois cercles rouges en bas  et un cercle jaune à droite. Il y a aussi trois rectangles bleus et un triangle rouge à gauche. J’aime l’image car c’est amusant.    </vt:lpstr>
      <vt:lpstr>Can you describe this picture? Remember: 1. to agree colours 2. to say where things are (en bas / au centre / à gauche / à droite) 3. To include connectives (aussi, et , car etc. ) 4. To give an opinion and justification  (j’aime / je n’aime pas l’image car c’est…</vt:lpstr>
      <vt:lpstr>Devoirs  draw, colour and describe your own shape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Couleurs</dc:title>
  <dc:creator>Graham Crockford</dc:creator>
  <cp:lastModifiedBy>Tom Capewell</cp:lastModifiedBy>
  <cp:revision>2</cp:revision>
  <dcterms:created xsi:type="dcterms:W3CDTF">2019-02-03T18:18:08Z</dcterms:created>
  <dcterms:modified xsi:type="dcterms:W3CDTF">2019-02-12T13:07:04Z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