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theme/theme1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11" r:id="rId4"/>
    <p:sldMasterId id="2147483747" r:id="rId5"/>
    <p:sldMasterId id="2147483759" r:id="rId6"/>
    <p:sldMasterId id="2147483840" r:id="rId7"/>
    <p:sldMasterId id="2147483842" r:id="rId8"/>
    <p:sldMasterId id="2147483844" r:id="rId9"/>
    <p:sldMasterId id="2147483846" r:id="rId10"/>
    <p:sldMasterId id="2147483859" r:id="rId11"/>
    <p:sldMasterId id="2147483871" r:id="rId12"/>
    <p:sldMasterId id="2147483873" r:id="rId13"/>
    <p:sldMasterId id="2147483886" r:id="rId14"/>
    <p:sldMasterId id="2147483888" r:id="rId15"/>
    <p:sldMasterId id="2147483890" r:id="rId16"/>
  </p:sldMasterIdLst>
  <p:notesMasterIdLst>
    <p:notesMasterId r:id="rId44"/>
  </p:notesMasterIdLst>
  <p:sldIdLst>
    <p:sldId id="259" r:id="rId17"/>
    <p:sldId id="258" r:id="rId18"/>
    <p:sldId id="341" r:id="rId19"/>
    <p:sldId id="342" r:id="rId20"/>
    <p:sldId id="364" r:id="rId21"/>
    <p:sldId id="366" r:id="rId22"/>
    <p:sldId id="368" r:id="rId23"/>
    <p:sldId id="371" r:id="rId24"/>
    <p:sldId id="372" r:id="rId25"/>
    <p:sldId id="373" r:id="rId26"/>
    <p:sldId id="370" r:id="rId27"/>
    <p:sldId id="374" r:id="rId28"/>
    <p:sldId id="375" r:id="rId29"/>
    <p:sldId id="369" r:id="rId30"/>
    <p:sldId id="376" r:id="rId31"/>
    <p:sldId id="377" r:id="rId32"/>
    <p:sldId id="378" r:id="rId33"/>
    <p:sldId id="363" r:id="rId34"/>
    <p:sldId id="261" r:id="rId35"/>
    <p:sldId id="263" r:id="rId36"/>
    <p:sldId id="264" r:id="rId37"/>
    <p:sldId id="275" r:id="rId38"/>
    <p:sldId id="276" r:id="rId39"/>
    <p:sldId id="277" r:id="rId40"/>
    <p:sldId id="278" r:id="rId41"/>
    <p:sldId id="267" r:id="rId42"/>
    <p:sldId id="268" r:id="rId43"/>
  </p:sldIdLst>
  <p:sldSz cx="9144000" cy="5143500" type="screen16x9"/>
  <p:notesSz cx="6858000" cy="9144000"/>
  <p:defaultTextStyle>
    <a:defPPr>
      <a:defRPr lang="en-US"/>
    </a:defPPr>
    <a:lvl1pPr marL="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66FF66"/>
    <a:srgbClr val="EAEAEA"/>
    <a:srgbClr val="CC0000"/>
    <a:srgbClr val="FFCC00"/>
    <a:srgbClr val="CC99FF"/>
    <a:srgbClr val="CCECFF"/>
    <a:srgbClr val="6699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30/08/2019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8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2" indent="0" algn="ctr">
              <a:buNone/>
              <a:defRPr/>
            </a:lvl3pPr>
            <a:lvl4pPr marL="1028598" indent="0" algn="ctr">
              <a:buNone/>
              <a:defRPr/>
            </a:lvl4pPr>
            <a:lvl5pPr marL="1371464" indent="0" algn="ctr">
              <a:buNone/>
              <a:defRPr/>
            </a:lvl5pPr>
            <a:lvl6pPr marL="1714331" indent="0" algn="ctr">
              <a:buNone/>
              <a:defRPr/>
            </a:lvl6pPr>
            <a:lvl7pPr marL="2057195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032347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6641059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1448664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5910045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7602129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115158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3463258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415832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6808160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418112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442413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0687797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6B158CA-E210-48D2-9F99-224F71418F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DFA7AD41-9A76-4CAA-84DF-0D2B4E831C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B3C0C461-C902-4055-8577-E9CCEED57A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8Ed</a:t>
            </a:r>
            <a:endParaRPr lang="en-GB" altLang="en-US" sz="10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D68B517-3370-421B-A621-92E25F8C7E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Air pollution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B5AFD1-8DA5-4C52-A3C2-E0D2EB6517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426913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C4B155E2-0BFC-460E-9A3E-ED49E8B23F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620860AF-17B6-4DFF-991C-D1099B4547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848E1CA-C893-4D43-B51D-0A5587DADB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8Ed</a:t>
            </a:r>
            <a:endParaRPr lang="en-GB" altLang="en-US" sz="10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7E05147-356B-4FD6-8EA7-00B7512578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3692921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176E6F-AB6F-4FBC-9001-759E9A1F11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4272157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DE73EF-310C-4AFF-AAC4-20726D95EF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5098768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3D0240-6A24-4FB2-A1A1-B2055B1D6C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1791141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BF45C7-A937-4727-BCC4-5A0632EC86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835838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2F553E8-9DA2-4491-9228-272001B142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995272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9BAE4B-3E74-4145-B2E2-8A0E5DC958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095239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8E71815-96DC-43F8-A3BB-7E9DA68D17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9567667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038987-74AB-44B4-B0A2-ED294222DB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2630507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315735-41EE-466D-ADB5-1990850582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6844477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A6780B-C8CF-4927-952B-EC996B32AE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112405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297E53-E530-4FF6-929A-DCFC2A3859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7012793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3166F2-8E9F-4BDA-AD91-A3D55E52E4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337045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2" indent="0" algn="ctr">
              <a:buNone/>
              <a:defRPr/>
            </a:lvl3pPr>
            <a:lvl4pPr marL="1028598" indent="0" algn="ctr">
              <a:buNone/>
              <a:defRPr/>
            </a:lvl4pPr>
            <a:lvl5pPr marL="1371464" indent="0" algn="ctr">
              <a:buNone/>
              <a:defRPr/>
            </a:lvl5pPr>
            <a:lvl6pPr marL="1714331" indent="0" algn="ctr">
              <a:buNone/>
              <a:defRPr/>
            </a:lvl6pPr>
            <a:lvl7pPr marL="2057195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31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21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31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8" y="1275608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8" y="1350002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866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32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98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64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39" indent="-271439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866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32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98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64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1"/>
            <a:ext cx="6858000" cy="1241822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800"/>
            </a:lvl1pPr>
            <a:lvl2pPr marL="342857" indent="0">
              <a:buNone/>
              <a:defRPr sz="1500"/>
            </a:lvl2pPr>
            <a:lvl3pPr marL="685715" indent="0">
              <a:buNone/>
              <a:defRPr sz="1400"/>
            </a:lvl3pPr>
            <a:lvl4pPr marL="1028573" indent="0">
              <a:buNone/>
              <a:defRPr sz="1200"/>
            </a:lvl4pPr>
            <a:lvl5pPr marL="1371430" indent="0">
              <a:buNone/>
              <a:defRPr sz="1200"/>
            </a:lvl5pPr>
            <a:lvl6pPr marL="1714289" indent="0">
              <a:buNone/>
              <a:defRPr sz="1200"/>
            </a:lvl6pPr>
            <a:lvl7pPr marL="2057144" indent="0">
              <a:buNone/>
              <a:defRPr sz="1200"/>
            </a:lvl7pPr>
            <a:lvl8pPr marL="2400000" indent="0">
              <a:buNone/>
              <a:defRPr sz="1200"/>
            </a:lvl8pPr>
            <a:lvl9pPr marL="274285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4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5"/>
            <a:ext cx="4629150" cy="3655219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4" y="1543052"/>
            <a:ext cx="2949575" cy="28586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4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5"/>
            <a:ext cx="4629150" cy="3655219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4" y="1543052"/>
            <a:ext cx="2949575" cy="28586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4" y="40481"/>
            <a:ext cx="6054725" cy="4592241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10" indent="0" algn="ctr">
              <a:buNone/>
              <a:defRPr/>
            </a:lvl3pPr>
            <a:lvl4pPr marL="1371464" indent="0" algn="ctr">
              <a:buNone/>
              <a:defRPr/>
            </a:lvl4pPr>
            <a:lvl5pPr marL="1828619" indent="0" algn="ctr">
              <a:buNone/>
              <a:defRPr/>
            </a:lvl5pPr>
            <a:lvl6pPr marL="2285772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30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9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51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4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116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00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26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88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5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6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50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38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650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5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5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40555"/>
            <a:ext cx="7240587" cy="411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4017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304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inchester.ac.uk/aboutus/lifelonglearning/CentreforRealWorldLearning/Events/PublishingImages/BLP_Stamp_Lg_RGB_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29889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929354"/>
            <a:ext cx="2133600" cy="273844"/>
          </a:xfrm>
        </p:spPr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4929354"/>
            <a:ext cx="2895600" cy="273844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4929354"/>
            <a:ext cx="2133600" cy="273844"/>
          </a:xfrm>
        </p:spPr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3" y="1415945"/>
            <a:ext cx="4824537" cy="2667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Font typeface="+mj-lt"/>
              <a:buNone/>
              <a:defRPr b="0" u="none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GB" b="1" u="sng" dirty="0"/>
              <a:t>You will be able to:</a:t>
            </a:r>
          </a:p>
          <a:p>
            <a:pPr marL="0" indent="0">
              <a:buNone/>
            </a:pPr>
            <a:endParaRPr lang="en-GB" b="1" u="sng" dirty="0"/>
          </a:p>
        </p:txBody>
      </p:sp>
      <p:sp>
        <p:nvSpPr>
          <p:cNvPr id="9" name="Flowchart: Alternate Process 8"/>
          <p:cNvSpPr/>
          <p:nvPr userDrawn="1"/>
        </p:nvSpPr>
        <p:spPr>
          <a:xfrm>
            <a:off x="2051720" y="4137924"/>
            <a:ext cx="5149539" cy="594066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r>
              <a:rPr lang="en-GB" sz="2100" dirty="0">
                <a:solidFill>
                  <a:prstClr val="white"/>
                </a:solidFill>
              </a:rPr>
              <a:t>Rate your confidence with each LO with an  ‘1’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57446" y="4831379"/>
            <a:ext cx="64087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https://encrypted-tbn0.gstatic.com/images?q=tbn:ANd9GcT0Y5TSc_UKC6jkBibyI-LTGi9jc_CzpGV0ptbwntBTYnr9dgOsV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35413"/>
            <a:ext cx="13716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TVIleCX4WWgtERH7as2vlQG_oyxcGQCXXWeeevPubLPPzftSkN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276890"/>
            <a:ext cx="1178397" cy="88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52122" y="2247714"/>
            <a:ext cx="2989299" cy="17281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 b="1" u="sng">
                <a:solidFill>
                  <a:schemeClr val="bg1"/>
                </a:solidFill>
              </a:defRPr>
            </a:lvl1pPr>
            <a:lvl5pPr marL="1371464" indent="0" algn="l">
              <a:buNone/>
              <a:defRPr/>
            </a:lvl5pPr>
          </a:lstStyle>
          <a:p>
            <a:pPr lvl="0"/>
            <a:r>
              <a:rPr lang="en-GB" b="1" u="sng" dirty="0"/>
              <a:t>Skills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5" y="1027026"/>
            <a:ext cx="4824536" cy="5726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r>
              <a:rPr lang="en-GB" sz="2400" b="1" dirty="0">
                <a:solidFill>
                  <a:prstClr val="white"/>
                </a:solidFill>
              </a:rPr>
              <a:t>You will be able to: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653844" y="1806141"/>
            <a:ext cx="3022612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</a:rPr>
              <a:t>Skills</a:t>
            </a:r>
            <a:endParaRPr lang="en-GB" sz="2100" b="1" dirty="0">
              <a:ln w="127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3" y="1221600"/>
            <a:ext cx="7848873" cy="28083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Font typeface="+mj-lt"/>
              <a:buNone/>
              <a:defRPr b="0" u="none"/>
            </a:lvl1pPr>
          </a:lstStyle>
          <a:p>
            <a:pPr marL="0" indent="0">
              <a:buNone/>
            </a:pPr>
            <a:r>
              <a:rPr lang="en-GB" b="1" u="sng" dirty="0"/>
              <a:t>You will be able to:</a:t>
            </a:r>
          </a:p>
          <a:p>
            <a:pPr marL="0" indent="0">
              <a:buNone/>
            </a:pP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7190788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9410"/>
            <a:ext cx="9144000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8Da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Unicellular or multicellular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3519520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Burning fuels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6465537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18549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3416274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0710328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2851222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916402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973465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4055536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9986635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6902005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388408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8377127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7758616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5630809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9" name="Picture 39" descr="Chemical Reactions (II) Title Sl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5" name="Picture 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9" name="Text Box 19"/>
          <p:cNvSpPr txBox="1">
            <a:spLocks noChangeArrowheads="1"/>
          </p:cNvSpPr>
          <p:nvPr/>
        </p:nvSpPr>
        <p:spPr bwMode="auto">
          <a:xfrm>
            <a:off x="7075489" y="4991100"/>
            <a:ext cx="118654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2008</a:t>
            </a:r>
          </a:p>
        </p:txBody>
      </p:sp>
      <p:sp>
        <p:nvSpPr>
          <p:cNvPr id="174118" name="Text Box 38"/>
          <p:cNvSpPr txBox="1">
            <a:spLocks noChangeArrowheads="1"/>
          </p:cNvSpPr>
          <p:nvPr userDrawn="1"/>
        </p:nvSpPr>
        <p:spPr bwMode="auto">
          <a:xfrm>
            <a:off x="896939" y="4991100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fld id="{750B0229-DD95-4193-BD4B-A13676F6D532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/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40</a:t>
            </a:r>
          </a:p>
        </p:txBody>
      </p:sp>
    </p:spTree>
    <p:extLst>
      <p:ext uri="{BB962C8B-B14F-4D97-AF65-F5344CB8AC3E}">
        <p14:creationId xmlns:p14="http://schemas.microsoft.com/office/powerpoint/2010/main" val="8536216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9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2242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20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43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487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6865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5784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51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0124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3188" y="40481"/>
            <a:ext cx="206216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938" y="40481"/>
            <a:ext cx="6038850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260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8Ec</a:t>
            </a:r>
            <a:endParaRPr lang="en-GB" altLang="en-US" sz="10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348213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9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1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1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5" indent="-171434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0" indent="-171434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896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62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28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61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Burning fuel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648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72" name="Picture 16" descr="slide_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828676" y="33337"/>
            <a:ext cx="60483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n-US" sz="2100">
              <a:solidFill>
                <a:srgbClr val="5B0091"/>
              </a:solidFill>
              <a:cs typeface="Arial" panose="020B0604020202020204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1939" y="40482"/>
            <a:ext cx="7735887" cy="41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73063" name="Picture 7" descr="back_arrow_tra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71" name="Picture 15" descr="forward_arrow_gr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7075489" y="4991100"/>
            <a:ext cx="118654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2008</a:t>
            </a:r>
          </a:p>
        </p:txBody>
      </p:sp>
      <p:sp>
        <p:nvSpPr>
          <p:cNvPr id="173074" name="Text Box 18"/>
          <p:cNvSpPr txBox="1">
            <a:spLocks noChangeArrowheads="1"/>
          </p:cNvSpPr>
          <p:nvPr userDrawn="1"/>
        </p:nvSpPr>
        <p:spPr bwMode="auto">
          <a:xfrm>
            <a:off x="896939" y="4991100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fld id="{DDF65F2C-D475-4723-875C-2FA0A4CB465D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/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40</a:t>
            </a:r>
          </a:p>
        </p:txBody>
      </p:sp>
    </p:spTree>
    <p:extLst>
      <p:ext uri="{BB962C8B-B14F-4D97-AF65-F5344CB8AC3E}">
        <p14:creationId xmlns:p14="http://schemas.microsoft.com/office/powerpoint/2010/main" val="142571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FF66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FF66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FF66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FF6600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FF6600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FF6600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FF6600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FF6600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1976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8Ec</a:t>
            </a:r>
            <a:endParaRPr lang="en-GB" altLang="en-US" sz="1050">
              <a:latin typeface="Arial Black" panose="020B0A040201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b="1">
                <a:solidFill>
                  <a:schemeClr val="bg1"/>
                </a:solidFill>
                <a:ea typeface="MS PGothic" panose="020B0600070205080204" pitchFamily="34" charset="-128"/>
              </a:rPr>
              <a:t>Fire safety</a:t>
            </a: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5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63A79FAC-05E7-49DF-A306-BDAADE004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167BFCB9-2758-4CE2-894E-F4B6A4488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0C8F283-603C-4ED7-A5A3-1B7622112D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2051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F5E62777-FCFC-4FBB-AADD-1CDA78E06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76EC9FD5-07C0-4AD5-8BF6-6DD28DB0F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78CC34D-992B-44BE-BAB3-0C37C16E28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7083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DAFFC5F6-E1DF-4245-8EE1-FBB1ED8C0C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5BADA4EC-BA02-4B37-8BE8-9BF6F89BD9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C4AFC362-D4D5-45CC-B398-36A8AE823B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03DBA44C-D642-4A59-B2BD-41C51140A4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8Ed</a:t>
            </a:r>
            <a:endParaRPr lang="en-GB" altLang="en-US" sz="1050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1D7EFCD5-E6E1-461A-9D28-EED53E2F16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b="1">
                <a:solidFill>
                  <a:schemeClr val="bg1"/>
                </a:solidFill>
                <a:ea typeface="MS PGothic" panose="020B0600070205080204" pitchFamily="34" charset="-128"/>
              </a:rPr>
              <a:t>Air pollution</a:t>
            </a: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33FE1F-6E49-42AA-ABB4-8E8EB55148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F187E75E-21E5-4478-8B28-37D146BDA6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343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73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0" indent="-257150" algn="l" defTabSz="6857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defTabSz="68573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10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r>
              <a:rPr lang="en-GB" sz="1800" b="1" dirty="0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r>
              <a:rPr lang="en-GB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 dirty="0"/>
              <a:t> </a:t>
            </a:r>
            <a:endParaRPr lang="en-GB" sz="1500" b="0" dirty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7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57" indent="-21429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165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030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2896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762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628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361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" y="15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52" y="4991114"/>
            <a:ext cx="655637" cy="2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4"/>
            <a:ext cx="2133600" cy="2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r" eaLnBrk="0" hangingPunct="0"/>
            <a:r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5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20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57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1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57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430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44" indent="-257144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3" indent="-21428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" y="4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2" y="4991105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 defTabSz="91431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31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5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r" defTabSz="9143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1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90" y="4625581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4" y="40483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31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464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619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866" indent="-342866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7" indent="-228576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6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36"/>
            <a:ext cx="2133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36"/>
            <a:ext cx="2895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36"/>
            <a:ext cx="2133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3" r:id="rId13"/>
    <p:sldLayoutId id="2147483774" r:id="rId14"/>
  </p:sldLayoutIdLst>
  <p:txStyles>
    <p:titleStyle>
      <a:lvl1pPr algn="ctr" defTabSz="68573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0" indent="-257150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defTabSz="685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168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338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7926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0287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5">
            <a:extLst>
              <a:ext uri="{FF2B5EF4-FFF2-40B4-BE49-F238E27FC236}">
                <a16:creationId xmlns:a16="http://schemas.microsoft.com/office/drawing/2014/main" id="{FCC1908B-5E6B-4F3C-843F-57E89B1D587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ECC81-B664-4805-BDFF-FCEBC1FE617C}"/>
              </a:ext>
            </a:extLst>
          </p:cNvPr>
          <p:cNvSpPr txBox="1"/>
          <p:nvPr/>
        </p:nvSpPr>
        <p:spPr>
          <a:xfrm>
            <a:off x="171451" y="627460"/>
            <a:ext cx="104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Demo: </a:t>
            </a:r>
          </a:p>
          <a:p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B67AD-815D-4485-9A32-397FA3EEEED9}"/>
              </a:ext>
            </a:extLst>
          </p:cNvPr>
          <p:cNvSpPr txBox="1"/>
          <p:nvPr/>
        </p:nvSpPr>
        <p:spPr>
          <a:xfrm>
            <a:off x="6777818" y="627460"/>
            <a:ext cx="2079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worksheets: </a:t>
            </a:r>
          </a:p>
          <a:p>
            <a:r>
              <a:rPr lang="en-GB" sz="1800" dirty="0"/>
              <a:t>8Ed-1 </a:t>
            </a:r>
          </a:p>
          <a:p>
            <a:r>
              <a:rPr lang="en-GB" sz="1800" dirty="0"/>
              <a:t>8Ed-4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823D78-14BF-439A-B84F-E80F3C4A1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034" y="33337"/>
            <a:ext cx="2507932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678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678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678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678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6786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en-GB" u="sng" kern="0">
                <a:solidFill>
                  <a:schemeClr val="bg1"/>
                </a:solidFill>
              </a:rPr>
              <a:t>Requisitions</a:t>
            </a:r>
            <a:endParaRPr lang="en-GB" altLang="en-US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5F58AFFB-169A-4C93-A920-ABFADA127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55159"/>
              </p:ext>
            </p:extLst>
          </p:nvPr>
        </p:nvGraphicFramePr>
        <p:xfrm>
          <a:off x="0" y="194030"/>
          <a:ext cx="9117360" cy="47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110">
                  <a:extLst>
                    <a:ext uri="{9D8B030D-6E8A-4147-A177-3AD203B41FA5}">
                      <a16:colId xmlns:a16="http://schemas.microsoft.com/office/drawing/2014/main" val="2167041528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339249703"/>
                    </a:ext>
                  </a:extLst>
                </a:gridCol>
              </a:tblGrid>
              <a:tr h="51653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78538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92446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97983"/>
                  </a:ext>
                </a:extLst>
              </a:tr>
              <a:tr h="1031639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Hydrogen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63714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92192"/>
                  </a:ext>
                </a:extLst>
              </a:tr>
              <a:tr h="680427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Sulphur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94019"/>
                  </a:ext>
                </a:extLst>
              </a:tr>
              <a:tr h="680427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Nitrogen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972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727C7DA-11B7-4ECB-9668-1E04B27B816C}"/>
              </a:ext>
            </a:extLst>
          </p:cNvPr>
          <p:cNvSpPr txBox="1"/>
          <p:nvPr/>
        </p:nvSpPr>
        <p:spPr>
          <a:xfrm>
            <a:off x="2838756" y="741960"/>
            <a:ext cx="239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 dioxide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FB2E5-A68D-42B9-B333-27AE8E17DC67}"/>
              </a:ext>
            </a:extLst>
          </p:cNvPr>
          <p:cNvSpPr txBox="1"/>
          <p:nvPr/>
        </p:nvSpPr>
        <p:spPr>
          <a:xfrm>
            <a:off x="2838756" y="1379745"/>
            <a:ext cx="2842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 monoxide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BFE36D-C09E-493E-8B04-6A975B61E6AE}"/>
              </a:ext>
            </a:extLst>
          </p:cNvPr>
          <p:cNvSpPr txBox="1"/>
          <p:nvPr/>
        </p:nvSpPr>
        <p:spPr>
          <a:xfrm>
            <a:off x="2973348" y="2006808"/>
            <a:ext cx="270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Hydrogen oxide (water vapour)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6C7BD0-933D-49F8-8B03-35645A262AF5}"/>
              </a:ext>
            </a:extLst>
          </p:cNvPr>
          <p:cNvSpPr txBox="1"/>
          <p:nvPr/>
        </p:nvSpPr>
        <p:spPr>
          <a:xfrm>
            <a:off x="2773335" y="3673329"/>
            <a:ext cx="258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Sulphur dioxide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F09AA1-3C9A-4A32-A952-A05D6E3A4D47}"/>
              </a:ext>
            </a:extLst>
          </p:cNvPr>
          <p:cNvSpPr txBox="1"/>
          <p:nvPr/>
        </p:nvSpPr>
        <p:spPr>
          <a:xfrm>
            <a:off x="2838756" y="4321923"/>
            <a:ext cx="239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Nitrogen oxide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2C943-A5A6-48D3-9938-44ADA0E92CB3}"/>
              </a:ext>
            </a:extLst>
          </p:cNvPr>
          <p:cNvSpPr txBox="1"/>
          <p:nvPr/>
        </p:nvSpPr>
        <p:spPr>
          <a:xfrm>
            <a:off x="5955130" y="737821"/>
            <a:ext cx="274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combustion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666AF-EC4F-4C76-B1F2-A0428B97FB75}"/>
              </a:ext>
            </a:extLst>
          </p:cNvPr>
          <p:cNvSpPr txBox="1"/>
          <p:nvPr/>
        </p:nvSpPr>
        <p:spPr>
          <a:xfrm>
            <a:off x="5955130" y="2341897"/>
            <a:ext cx="274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combustion</a:t>
            </a:r>
          </a:p>
        </p:txBody>
      </p:sp>
      <p:sp>
        <p:nvSpPr>
          <p:cNvPr id="19" name="AutoShape 26">
            <a:extLst>
              <a:ext uri="{FF2B5EF4-FFF2-40B4-BE49-F238E27FC236}">
                <a16:creationId xmlns:a16="http://schemas.microsoft.com/office/drawing/2014/main" id="{D9E7A9AD-86BF-419E-88C0-7E6605FC8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1" y="121863"/>
            <a:ext cx="3951000" cy="40267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000" dirty="0">
                <a:solidFill>
                  <a:schemeClr val="bg1"/>
                </a:solidFill>
                <a:sym typeface="Wingdings 2" pitchFamily="18" charset="2"/>
              </a:rPr>
              <a:t>Add the source to your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D2A641-454E-4288-935A-67963A129356}"/>
              </a:ext>
            </a:extLst>
          </p:cNvPr>
          <p:cNvSpPr txBox="1"/>
          <p:nvPr/>
        </p:nvSpPr>
        <p:spPr>
          <a:xfrm>
            <a:off x="5955130" y="1410523"/>
            <a:ext cx="2981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Incomplete combustion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FD09D-4EBD-4DFA-A887-31CE9A64EE36}"/>
              </a:ext>
            </a:extLst>
          </p:cNvPr>
          <p:cNvSpPr txBox="1"/>
          <p:nvPr/>
        </p:nvSpPr>
        <p:spPr>
          <a:xfrm>
            <a:off x="5955130" y="3052566"/>
            <a:ext cx="2981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Incomplete combustion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2C6059-BD44-4150-AE4A-BBDE7DCA39F6}"/>
              </a:ext>
            </a:extLst>
          </p:cNvPr>
          <p:cNvSpPr txBox="1"/>
          <p:nvPr/>
        </p:nvSpPr>
        <p:spPr>
          <a:xfrm>
            <a:off x="5955130" y="3555620"/>
            <a:ext cx="2981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Impurities in hydrocarbon fuels</a:t>
            </a:r>
          </a:p>
        </p:txBody>
      </p:sp>
    </p:spTree>
    <p:extLst>
      <p:ext uri="{BB962C8B-B14F-4D97-AF65-F5344CB8AC3E}">
        <p14:creationId xmlns:p14="http://schemas.microsoft.com/office/powerpoint/2010/main" val="309254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pollution for engine">
            <a:extLst>
              <a:ext uri="{FF2B5EF4-FFF2-40B4-BE49-F238E27FC236}">
                <a16:creationId xmlns:a16="http://schemas.microsoft.com/office/drawing/2014/main" id="{F6B08741-D0CE-48BD-A7E4-305E838A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" y="1199198"/>
            <a:ext cx="5263515" cy="36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444738-78F9-4056-85CF-97602A80C7AE}"/>
              </a:ext>
            </a:extLst>
          </p:cNvPr>
          <p:cNvSpPr/>
          <p:nvPr/>
        </p:nvSpPr>
        <p:spPr>
          <a:xfrm>
            <a:off x="0" y="0"/>
            <a:ext cx="5612130" cy="10858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Nitrogen oxides are produces in the high temperatures of an engine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C91059-C2E5-465C-BB7C-952D85BD13EB}"/>
              </a:ext>
            </a:extLst>
          </p:cNvPr>
          <p:cNvSpPr/>
          <p:nvPr/>
        </p:nvSpPr>
        <p:spPr>
          <a:xfrm>
            <a:off x="6299835" y="1352550"/>
            <a:ext cx="2329815" cy="193929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Where does the nitrogen and oxygen come from?</a:t>
            </a:r>
          </a:p>
        </p:txBody>
      </p:sp>
    </p:spTree>
    <p:extLst>
      <p:ext uri="{BB962C8B-B14F-4D97-AF65-F5344CB8AC3E}">
        <p14:creationId xmlns:p14="http://schemas.microsoft.com/office/powerpoint/2010/main" val="364126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5F58AFFB-169A-4C93-A920-ABFADA127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66312"/>
              </p:ext>
            </p:extLst>
          </p:nvPr>
        </p:nvGraphicFramePr>
        <p:xfrm>
          <a:off x="0" y="194030"/>
          <a:ext cx="9117360" cy="47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110">
                  <a:extLst>
                    <a:ext uri="{9D8B030D-6E8A-4147-A177-3AD203B41FA5}">
                      <a16:colId xmlns:a16="http://schemas.microsoft.com/office/drawing/2014/main" val="2167041528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339249703"/>
                    </a:ext>
                  </a:extLst>
                </a:gridCol>
              </a:tblGrid>
              <a:tr h="51653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78538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92446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97983"/>
                  </a:ext>
                </a:extLst>
              </a:tr>
              <a:tr h="1031639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Hydrogen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63714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92192"/>
                  </a:ext>
                </a:extLst>
              </a:tr>
              <a:tr h="680427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Sulphur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94019"/>
                  </a:ext>
                </a:extLst>
              </a:tr>
              <a:tr h="680427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Nitrogen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972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727C7DA-11B7-4ECB-9668-1E04B27B816C}"/>
              </a:ext>
            </a:extLst>
          </p:cNvPr>
          <p:cNvSpPr txBox="1"/>
          <p:nvPr/>
        </p:nvSpPr>
        <p:spPr>
          <a:xfrm>
            <a:off x="2838756" y="741960"/>
            <a:ext cx="239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 dioxide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FB2E5-A68D-42B9-B333-27AE8E17DC67}"/>
              </a:ext>
            </a:extLst>
          </p:cNvPr>
          <p:cNvSpPr txBox="1"/>
          <p:nvPr/>
        </p:nvSpPr>
        <p:spPr>
          <a:xfrm>
            <a:off x="2838756" y="1379745"/>
            <a:ext cx="2842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 monoxide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BFE36D-C09E-493E-8B04-6A975B61E6AE}"/>
              </a:ext>
            </a:extLst>
          </p:cNvPr>
          <p:cNvSpPr txBox="1"/>
          <p:nvPr/>
        </p:nvSpPr>
        <p:spPr>
          <a:xfrm>
            <a:off x="2973348" y="2006808"/>
            <a:ext cx="270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Hydrogen oxide (water vapour)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6C7BD0-933D-49F8-8B03-35645A262AF5}"/>
              </a:ext>
            </a:extLst>
          </p:cNvPr>
          <p:cNvSpPr txBox="1"/>
          <p:nvPr/>
        </p:nvSpPr>
        <p:spPr>
          <a:xfrm>
            <a:off x="2773335" y="3673329"/>
            <a:ext cx="258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Sulphur dioxide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F09AA1-3C9A-4A32-A952-A05D6E3A4D47}"/>
              </a:ext>
            </a:extLst>
          </p:cNvPr>
          <p:cNvSpPr txBox="1"/>
          <p:nvPr/>
        </p:nvSpPr>
        <p:spPr>
          <a:xfrm>
            <a:off x="2838756" y="4321923"/>
            <a:ext cx="239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Nitrogen oxide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2C943-A5A6-48D3-9938-44ADA0E92CB3}"/>
              </a:ext>
            </a:extLst>
          </p:cNvPr>
          <p:cNvSpPr txBox="1"/>
          <p:nvPr/>
        </p:nvSpPr>
        <p:spPr>
          <a:xfrm>
            <a:off x="5955130" y="737821"/>
            <a:ext cx="274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combustion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666AF-EC4F-4C76-B1F2-A0428B97FB75}"/>
              </a:ext>
            </a:extLst>
          </p:cNvPr>
          <p:cNvSpPr txBox="1"/>
          <p:nvPr/>
        </p:nvSpPr>
        <p:spPr>
          <a:xfrm>
            <a:off x="5955130" y="2341897"/>
            <a:ext cx="274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combustion</a:t>
            </a:r>
          </a:p>
        </p:txBody>
      </p:sp>
      <p:sp>
        <p:nvSpPr>
          <p:cNvPr id="19" name="AutoShape 26">
            <a:extLst>
              <a:ext uri="{FF2B5EF4-FFF2-40B4-BE49-F238E27FC236}">
                <a16:creationId xmlns:a16="http://schemas.microsoft.com/office/drawing/2014/main" id="{D9E7A9AD-86BF-419E-88C0-7E6605FC8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1" y="121863"/>
            <a:ext cx="3951000" cy="40267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000" dirty="0">
                <a:solidFill>
                  <a:schemeClr val="bg1"/>
                </a:solidFill>
                <a:sym typeface="Wingdings 2" pitchFamily="18" charset="2"/>
              </a:rPr>
              <a:t>Add the source to your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D2A641-454E-4288-935A-67963A129356}"/>
              </a:ext>
            </a:extLst>
          </p:cNvPr>
          <p:cNvSpPr txBox="1"/>
          <p:nvPr/>
        </p:nvSpPr>
        <p:spPr>
          <a:xfrm>
            <a:off x="5955130" y="1410523"/>
            <a:ext cx="2981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Incomplete combustion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FD09D-4EBD-4DFA-A887-31CE9A64EE36}"/>
              </a:ext>
            </a:extLst>
          </p:cNvPr>
          <p:cNvSpPr txBox="1"/>
          <p:nvPr/>
        </p:nvSpPr>
        <p:spPr>
          <a:xfrm>
            <a:off x="5955130" y="3052566"/>
            <a:ext cx="2981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Incomplete combustion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2C6059-BD44-4150-AE4A-BBDE7DCA39F6}"/>
              </a:ext>
            </a:extLst>
          </p:cNvPr>
          <p:cNvSpPr txBox="1"/>
          <p:nvPr/>
        </p:nvSpPr>
        <p:spPr>
          <a:xfrm>
            <a:off x="5955130" y="3555620"/>
            <a:ext cx="2981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Impurities in hydrocarbon fuels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7ACFEF-9093-491C-B93A-7AFDBF0F3B37}"/>
              </a:ext>
            </a:extLst>
          </p:cNvPr>
          <p:cNvSpPr txBox="1"/>
          <p:nvPr/>
        </p:nvSpPr>
        <p:spPr>
          <a:xfrm>
            <a:off x="5955130" y="4371942"/>
            <a:ext cx="2981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 in engines </a:t>
            </a:r>
          </a:p>
        </p:txBody>
      </p:sp>
    </p:spTree>
    <p:extLst>
      <p:ext uri="{BB962C8B-B14F-4D97-AF65-F5344CB8AC3E}">
        <p14:creationId xmlns:p14="http://schemas.microsoft.com/office/powerpoint/2010/main" val="316040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444738-78F9-4056-85CF-97602A80C7AE}"/>
              </a:ext>
            </a:extLst>
          </p:cNvPr>
          <p:cNvSpPr/>
          <p:nvPr/>
        </p:nvSpPr>
        <p:spPr>
          <a:xfrm>
            <a:off x="0" y="0"/>
            <a:ext cx="5612130" cy="7543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What problems do these pollutants cause?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4883B8-B46C-430E-A638-B09CD2884342}"/>
              </a:ext>
            </a:extLst>
          </p:cNvPr>
          <p:cNvSpPr txBox="1"/>
          <p:nvPr/>
        </p:nvSpPr>
        <p:spPr>
          <a:xfrm>
            <a:off x="5794413" y="-35704"/>
            <a:ext cx="302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Acid Rain presentation and video on P 79 Yr8 active book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F6CD9A-6705-47A5-859F-BE6680AD3A09}"/>
              </a:ext>
            </a:extLst>
          </p:cNvPr>
          <p:cNvGrpSpPr/>
          <p:nvPr/>
        </p:nvGrpSpPr>
        <p:grpSpPr>
          <a:xfrm>
            <a:off x="136563" y="507871"/>
            <a:ext cx="8961716" cy="4604753"/>
            <a:chOff x="1" y="568940"/>
            <a:chExt cx="8961716" cy="4445543"/>
          </a:xfrm>
        </p:grpSpPr>
        <p:pic>
          <p:nvPicPr>
            <p:cNvPr id="33794" name="Picture 2" descr="8Ed-4_Fig01_AW089">
              <a:extLst>
                <a:ext uri="{FF2B5EF4-FFF2-40B4-BE49-F238E27FC236}">
                  <a16:creationId xmlns:a16="http://schemas.microsoft.com/office/drawing/2014/main" id="{77F7297B-5DA9-4ACB-A56D-83E3EFC6D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053036"/>
              <a:ext cx="8961716" cy="396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1F4334-94F9-4CB7-BFB5-E6FE981BF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284" y="890188"/>
              <a:ext cx="1555077" cy="325695"/>
            </a:xfrm>
            <a:prstGeom prst="rect">
              <a:avLst/>
            </a:prstGeom>
          </p:spPr>
        </p:pic>
        <p:sp>
          <p:nvSpPr>
            <p:cNvPr id="8" name="AutoShape 26">
              <a:extLst>
                <a:ext uri="{FF2B5EF4-FFF2-40B4-BE49-F238E27FC236}">
                  <a16:creationId xmlns:a16="http://schemas.microsoft.com/office/drawing/2014/main" id="{CE9EEDE1-AC2D-43A1-9E28-741A350CC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413" y="568940"/>
              <a:ext cx="3128039" cy="402672"/>
            </a:xfrm>
            <a:prstGeom prst="roundRect">
              <a:avLst>
                <a:gd name="adj" fmla="val 6856"/>
              </a:avLst>
            </a:prstGeom>
            <a:solidFill>
              <a:srgbClr val="3366FF"/>
            </a:solidFill>
            <a:ln w="25400">
              <a:noFill/>
              <a:round/>
              <a:headEnd/>
              <a:tailEnd/>
            </a:ln>
            <a:effectLst/>
          </p:spPr>
          <p:txBody>
            <a:bodyPr lIns="91416" tIns="45708" rIns="91416" bIns="45708"/>
            <a:lstStyle>
              <a:lvl1pPr marL="450850" indent="-4508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457200" indent="-457200">
                <a:buFont typeface="Wingdings 2"/>
                <a:buChar char="!"/>
                <a:tabLst>
                  <a:tab pos="407074" algn="l"/>
                </a:tabLst>
              </a:pPr>
              <a:r>
                <a:rPr lang="en-GB" altLang="en-US" sz="2000" dirty="0">
                  <a:solidFill>
                    <a:schemeClr val="bg1"/>
                  </a:solidFill>
                  <a:sym typeface="Wingdings 2" pitchFamily="18" charset="2"/>
                </a:rPr>
                <a:t>Complete w/s 8Ed-4 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A6FDBFD-72EB-48C0-9D9D-8E8C038D3D92}"/>
              </a:ext>
            </a:extLst>
          </p:cNvPr>
          <p:cNvSpPr/>
          <p:nvPr/>
        </p:nvSpPr>
        <p:spPr>
          <a:xfrm>
            <a:off x="2125383" y="971612"/>
            <a:ext cx="2320887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/>
              <a:t>D Nitrogen oxides are produced by car engines.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11FC5-C570-461A-83E3-75D83618813A}"/>
              </a:ext>
            </a:extLst>
          </p:cNvPr>
          <p:cNvSpPr/>
          <p:nvPr/>
        </p:nvSpPr>
        <p:spPr>
          <a:xfrm>
            <a:off x="4572000" y="990900"/>
            <a:ext cx="434340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/>
              <a:t>I Burning fossil fuels, such as petrol and diesel, produces carbon dioxide, </a:t>
            </a:r>
            <a:r>
              <a:rPr lang="en-GB" dirty="0" err="1"/>
              <a:t>sulfur</a:t>
            </a:r>
            <a:r>
              <a:rPr lang="en-GB" dirty="0"/>
              <a:t> dioxide and nitrogen oxides.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2E531-42F3-4AD9-BDB0-D7D1637A299F}"/>
              </a:ext>
            </a:extLst>
          </p:cNvPr>
          <p:cNvSpPr/>
          <p:nvPr/>
        </p:nvSpPr>
        <p:spPr>
          <a:xfrm>
            <a:off x="3366134" y="1750640"/>
            <a:ext cx="224599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/>
              <a:t>B Acidic gases dissolve in moisture in the air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E2924-ADDF-496D-A253-724866C902DC}"/>
              </a:ext>
            </a:extLst>
          </p:cNvPr>
          <p:cNvSpPr/>
          <p:nvPr/>
        </p:nvSpPr>
        <p:spPr>
          <a:xfrm>
            <a:off x="3366134" y="2435998"/>
            <a:ext cx="2320887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/>
              <a:t>E The dissolved gases make rain more acidic.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6F1E1E-D139-4056-901B-4D0F9CDA0DBE}"/>
              </a:ext>
            </a:extLst>
          </p:cNvPr>
          <p:cNvSpPr/>
          <p:nvPr/>
        </p:nvSpPr>
        <p:spPr>
          <a:xfrm>
            <a:off x="3303567" y="3195738"/>
            <a:ext cx="2446020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/>
              <a:t>F Acid rain falls onto the land and runs into lakes and rivers.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285285-0EE5-4E55-A426-D53BDC4A2E58}"/>
              </a:ext>
            </a:extLst>
          </p:cNvPr>
          <p:cNvSpPr/>
          <p:nvPr/>
        </p:nvSpPr>
        <p:spPr>
          <a:xfrm>
            <a:off x="0" y="3945535"/>
            <a:ext cx="2125384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/>
              <a:t>A Fish die in acidic lakes.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9E967-F488-4E92-A51C-43B909616ED0}"/>
              </a:ext>
            </a:extLst>
          </p:cNvPr>
          <p:cNvSpPr/>
          <p:nvPr/>
        </p:nvSpPr>
        <p:spPr>
          <a:xfrm>
            <a:off x="2251709" y="3921460"/>
            <a:ext cx="2308861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/>
              <a:t>H Acid rain speeds up the weathering (breaking down) of rocks.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CAAFE0-8F5C-4026-AFF7-CEDD617F9426}"/>
              </a:ext>
            </a:extLst>
          </p:cNvPr>
          <p:cNvSpPr/>
          <p:nvPr/>
        </p:nvSpPr>
        <p:spPr>
          <a:xfrm>
            <a:off x="4675469" y="3991702"/>
            <a:ext cx="219456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/>
              <a:t>J Acid rain washes some mineral salts out of the soil.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FF9F66-C3A1-4A06-81B1-66C4BC52B02D}"/>
              </a:ext>
            </a:extLst>
          </p:cNvPr>
          <p:cNvSpPr/>
          <p:nvPr/>
        </p:nvSpPr>
        <p:spPr>
          <a:xfrm>
            <a:off x="6914553" y="3706017"/>
            <a:ext cx="2183726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/>
              <a:t>C Acid rain reacts with chemicals in the soil to release poisonous compounds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DEAD96-599B-4646-81AC-C4B4C29427EA}"/>
              </a:ext>
            </a:extLst>
          </p:cNvPr>
          <p:cNvSpPr/>
          <p:nvPr/>
        </p:nvSpPr>
        <p:spPr>
          <a:xfrm>
            <a:off x="5791555" y="4804847"/>
            <a:ext cx="2245996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/>
              <a:t>G Plants become unhealthy.</a:t>
            </a:r>
          </a:p>
        </p:txBody>
      </p:sp>
    </p:spTree>
    <p:extLst>
      <p:ext uri="{BB962C8B-B14F-4D97-AF65-F5344CB8AC3E}">
        <p14:creationId xmlns:p14="http://schemas.microsoft.com/office/powerpoint/2010/main" val="15999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A717E1-83C9-4738-B4AF-F78E756C6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207" y="0"/>
            <a:ext cx="4619793" cy="3200400"/>
          </a:xfrm>
          <a:prstGeom prst="rect">
            <a:avLst/>
          </a:prstGeom>
        </p:spPr>
      </p:pic>
      <p:pic>
        <p:nvPicPr>
          <p:cNvPr id="35842" name="Picture 2">
            <a:extLst>
              <a:ext uri="{FF2B5EF4-FFF2-40B4-BE49-F238E27FC236}">
                <a16:creationId xmlns:a16="http://schemas.microsoft.com/office/drawing/2014/main" id="{F3F2E376-5063-47A7-BAFC-190E4179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5295"/>
            <a:ext cx="5131097" cy="28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FA518C-EC3A-4198-9BB8-1E6F9DA21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793" y="0"/>
            <a:ext cx="4619793" cy="304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57FCC-0D08-4252-86FD-C5090114C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315" y="2265296"/>
            <a:ext cx="4585220" cy="288624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3468B5-8F2D-4C63-9C9A-BF00F96ED36F}"/>
              </a:ext>
            </a:extLst>
          </p:cNvPr>
          <p:cNvSpPr/>
          <p:nvPr/>
        </p:nvSpPr>
        <p:spPr>
          <a:xfrm>
            <a:off x="-1" y="0"/>
            <a:ext cx="5337545" cy="7543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/>
              <a:t>How are pollutants reduced?</a:t>
            </a:r>
          </a:p>
        </p:txBody>
      </p:sp>
    </p:spTree>
    <p:extLst>
      <p:ext uri="{BB962C8B-B14F-4D97-AF65-F5344CB8AC3E}">
        <p14:creationId xmlns:p14="http://schemas.microsoft.com/office/powerpoint/2010/main" val="298320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4A9CD-23F5-40C6-8DAE-4E7665CCAF69}"/>
              </a:ext>
            </a:extLst>
          </p:cNvPr>
          <p:cNvSpPr txBox="1"/>
          <p:nvPr/>
        </p:nvSpPr>
        <p:spPr>
          <a:xfrm>
            <a:off x="1" y="-9524"/>
            <a:ext cx="621982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Modern car have a </a:t>
            </a:r>
            <a:r>
              <a:rPr lang="en-GB" sz="2000" b="1" dirty="0"/>
              <a:t>catalytic converter </a:t>
            </a:r>
            <a:r>
              <a:rPr lang="en-GB" sz="2000" dirty="0"/>
              <a:t>to change polluting gas  and a filter to remove carbon particles (soot).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16516-C58B-4B11-AD1B-EA5A6862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8" y="800880"/>
            <a:ext cx="8001002" cy="29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neutralisation in industrial chimneys">
            <a:extLst>
              <a:ext uri="{FF2B5EF4-FFF2-40B4-BE49-F238E27FC236}">
                <a16:creationId xmlns:a16="http://schemas.microsoft.com/office/drawing/2014/main" id="{1A96B018-EC1F-4DA5-8EF0-341E8461F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9" y="19050"/>
            <a:ext cx="6150451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404A4AF-21B6-42BA-A540-074AA6A13B57}"/>
              </a:ext>
            </a:extLst>
          </p:cNvPr>
          <p:cNvSpPr/>
          <p:nvPr/>
        </p:nvSpPr>
        <p:spPr>
          <a:xfrm>
            <a:off x="4886325" y="1266825"/>
            <a:ext cx="1685925" cy="186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B86C9-3008-47E1-BCA1-1D1ACBB2F131}"/>
              </a:ext>
            </a:extLst>
          </p:cNvPr>
          <p:cNvSpPr txBox="1"/>
          <p:nvPr/>
        </p:nvSpPr>
        <p:spPr>
          <a:xfrm>
            <a:off x="6496051" y="210086"/>
            <a:ext cx="2647949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Neutralisation reactions are used to remove the acidic gases from chimney smoke.</a:t>
            </a:r>
          </a:p>
        </p:txBody>
      </p:sp>
    </p:spTree>
    <p:extLst>
      <p:ext uri="{BB962C8B-B14F-4D97-AF65-F5344CB8AC3E}">
        <p14:creationId xmlns:p14="http://schemas.microsoft.com/office/powerpoint/2010/main" val="50871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F3F3F0-FDAE-4BC3-BE4C-B421C3C2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4738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DBF8B-C191-44DA-A66B-99B61803A28E}"/>
              </a:ext>
            </a:extLst>
          </p:cNvPr>
          <p:cNvSpPr txBox="1"/>
          <p:nvPr/>
        </p:nvSpPr>
        <p:spPr>
          <a:xfrm>
            <a:off x="400051" y="1248311"/>
            <a:ext cx="2647949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Alkali substances such as calcium carbonate are used to neutralise acidic soil </a:t>
            </a:r>
            <a:r>
              <a:rPr lang="en-GB" sz="2000"/>
              <a:t>and waterways.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0956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itish animals">
            <a:extLst>
              <a:ext uri="{FF2B5EF4-FFF2-40B4-BE49-F238E27FC236}">
                <a16:creationId xmlns:a16="http://schemas.microsoft.com/office/drawing/2014/main" id="{7E953900-AA35-4720-A9F2-C0850C8CA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3720" cy="51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-10633"/>
            <a:ext cx="4109232" cy="2462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4400" b="1" dirty="0"/>
              <a:t>Homework:</a:t>
            </a:r>
          </a:p>
          <a:p>
            <a:endParaRPr lang="en-GB" sz="800" dirty="0"/>
          </a:p>
          <a:p>
            <a:r>
              <a:rPr lang="en-US" sz="1800" dirty="0"/>
              <a:t>w/s 8Ed-1,  8 or 9</a:t>
            </a:r>
            <a:endParaRPr lang="en-US" sz="800" dirty="0"/>
          </a:p>
          <a:p>
            <a:r>
              <a:rPr lang="en-US" sz="1800" dirty="0"/>
              <a:t>Active learn: Exercises 8Ed developing, secure &amp; exceeding</a:t>
            </a:r>
          </a:p>
          <a:p>
            <a:endParaRPr lang="en-US" sz="800" dirty="0"/>
          </a:p>
          <a:p>
            <a:r>
              <a:rPr lang="en-US" sz="4000" b="1" dirty="0"/>
              <a:t>Date due: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1112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CC6A3337-4F39-48E9-B63D-5FB10618C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17BD4119-BC08-4152-8E70-057253F3D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2700">
                <a:ea typeface="MS PGothic" panose="020B0600070205080204" pitchFamily="34" charset="-128"/>
              </a:rPr>
              <a:t>Air pollution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6C698E8D-D133-4A89-84CE-4411DD3D37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A1195B85-B7D8-45DA-B95C-33BF147D3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6779" y="33337"/>
            <a:ext cx="2390442" cy="540544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4765600-4C2D-4AE4-A952-545A3C58A2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88551"/>
            <a:ext cx="9058939" cy="3689775"/>
          </a:xfrm>
        </p:spPr>
        <p:txBody>
          <a:bodyPr/>
          <a:lstStyle/>
          <a:p>
            <a:pPr marL="403622" lvl="1" indent="-269081" eaLnBrk="1" hangingPunct="1"/>
            <a:r>
              <a:rPr lang="en-GB" altLang="en-US" sz="1600" dirty="0"/>
              <a:t>Recall examples of non-metal oxide pollutants caused by burning fossil fuels and their impurities. </a:t>
            </a:r>
            <a:endParaRPr lang="en-GB" altLang="en-US" sz="1600" dirty="0">
              <a:solidFill>
                <a:srgbClr val="006786"/>
              </a:solidFill>
            </a:endParaRPr>
          </a:p>
          <a:p>
            <a:pPr marL="403622" lvl="1" indent="-269081" eaLnBrk="1" hangingPunct="1"/>
            <a:r>
              <a:rPr lang="en-GB" altLang="en-US" sz="1600" dirty="0"/>
              <a:t>Describe the reactions of non-metals with oxygen.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600" dirty="0">
                <a:solidFill>
                  <a:srgbClr val="000000"/>
                </a:solidFill>
              </a:rPr>
              <a:t>Explain the products formed by the complete and incomplete combustion of hydrocarbons.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600" dirty="0">
                <a:solidFill>
                  <a:srgbClr val="000000"/>
                </a:solidFill>
              </a:rPr>
              <a:t>Explain the problems caused by incomplete combustion.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600" dirty="0">
                <a:solidFill>
                  <a:srgbClr val="000000"/>
                </a:solidFill>
              </a:rPr>
              <a:t>Explain how </a:t>
            </a:r>
            <a:r>
              <a:rPr lang="en-GB" altLang="en-US" sz="1600" dirty="0" err="1">
                <a:solidFill>
                  <a:srgbClr val="000000"/>
                </a:solidFill>
              </a:rPr>
              <a:t>sulfur</a:t>
            </a:r>
            <a:r>
              <a:rPr lang="en-GB" altLang="en-US" sz="1600" dirty="0">
                <a:solidFill>
                  <a:srgbClr val="000000"/>
                </a:solidFill>
              </a:rPr>
              <a:t> dioxide and nitrogen oxides are produced in some combustion reactions.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600" dirty="0">
                <a:solidFill>
                  <a:srgbClr val="000000"/>
                </a:solidFill>
              </a:rPr>
              <a:t>Explain how </a:t>
            </a:r>
            <a:r>
              <a:rPr lang="en-GB" altLang="en-US" sz="1600" dirty="0" err="1">
                <a:solidFill>
                  <a:srgbClr val="000000"/>
                </a:solidFill>
              </a:rPr>
              <a:t>sulfur</a:t>
            </a:r>
            <a:r>
              <a:rPr lang="en-GB" altLang="en-US" sz="1600" dirty="0">
                <a:solidFill>
                  <a:srgbClr val="000000"/>
                </a:solidFill>
              </a:rPr>
              <a:t> dioxide and nitrogen oxides help to cause acid rain.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600" dirty="0">
                <a:solidFill>
                  <a:srgbClr val="000000"/>
                </a:solidFill>
              </a:rPr>
              <a:t>Explain how neutralisation can be used to reduce pollution from fossil fuel combustion.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600" dirty="0">
                <a:solidFill>
                  <a:srgbClr val="000000"/>
                </a:solidFill>
              </a:rPr>
              <a:t>Explain how vehicle catalytic converters work (to reduce pollution from fossil fuel combustion).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600" dirty="0">
                <a:solidFill>
                  <a:srgbClr val="000000"/>
                </a:solidFill>
              </a:rPr>
              <a:t>Explain the effects of acid rain on organisms, bodies of water.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600" dirty="0">
                <a:solidFill>
                  <a:srgbClr val="000000"/>
                </a:solidFill>
              </a:rPr>
              <a:t>Evaluate ways in which pollution from non-metal oxides can be reduced.</a:t>
            </a:r>
          </a:p>
          <a:p>
            <a:pPr marL="134541" lvl="1" indent="0" eaLnBrk="1" hangingPunct="1">
              <a:spcBef>
                <a:spcPct val="40000"/>
              </a:spcBef>
              <a:buNone/>
            </a:pPr>
            <a:endParaRPr lang="en-GB" altLang="en-US" sz="1200" dirty="0">
              <a:solidFill>
                <a:srgbClr val="000000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endParaRPr lang="en-GB" altLang="en-US" sz="2100" dirty="0">
              <a:solidFill>
                <a:srgbClr val="000000"/>
              </a:solidFill>
            </a:endParaRPr>
          </a:p>
          <a:p>
            <a:pPr marL="403622" lvl="1" indent="-269081" eaLnBrk="1" hangingPunct="1"/>
            <a:endParaRPr lang="en-GB" altLang="en-US" sz="2100" dirty="0">
              <a:solidFill>
                <a:srgbClr val="006786"/>
              </a:solidFill>
            </a:endParaRPr>
          </a:p>
          <a:p>
            <a:pPr marL="403622" lvl="1" indent="-269081" eaLnBrk="1" hangingPunct="1">
              <a:buNone/>
            </a:pPr>
            <a:endParaRPr lang="en-GB" altLang="en-US" sz="2100" dirty="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C8345FB8-1D98-4628-A69A-CB419BE96C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>
            <a:extLst>
              <a:ext uri="{FF2B5EF4-FFF2-40B4-BE49-F238E27FC236}">
                <a16:creationId xmlns:a16="http://schemas.microsoft.com/office/drawing/2014/main" id="{CA0CDFFB-4CA1-445C-9299-E161E0A2E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119" y="571501"/>
            <a:ext cx="6373416" cy="432197"/>
          </a:xfrm>
        </p:spPr>
        <p:txBody>
          <a:bodyPr anchor="t"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60418" name="Rectangle 5">
            <a:extLst>
              <a:ext uri="{FF2B5EF4-FFF2-40B4-BE49-F238E27FC236}">
                <a16:creationId xmlns:a16="http://schemas.microsoft.com/office/drawing/2014/main" id="{7E822CF6-C544-47CE-A048-B28CF7AC33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19" name="Content Placeholder 5">
            <a:extLst>
              <a:ext uri="{FF2B5EF4-FFF2-40B4-BE49-F238E27FC236}">
                <a16:creationId xmlns:a16="http://schemas.microsoft.com/office/drawing/2014/main" id="{EFE73F92-B6E4-4AD4-B0B4-5F58ACEE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119" y="1078707"/>
            <a:ext cx="6318647" cy="692497"/>
          </a:xfrm>
        </p:spPr>
        <p:txBody>
          <a:bodyPr>
            <a:spAutoFit/>
          </a:bodyPr>
          <a:lstStyle/>
          <a:p>
            <a:r>
              <a:rPr lang="en-US" altLang="en-US" sz="1950"/>
              <a:t>The concentration of nitrogen oxides at a monitoring station changes during the day. </a:t>
            </a:r>
            <a:endParaRPr lang="en-GB" altLang="en-US" sz="1950"/>
          </a:p>
        </p:txBody>
      </p:sp>
      <p:sp>
        <p:nvSpPr>
          <p:cNvPr id="60422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47B59D3-B24E-4D32-A328-0BAB9241B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3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7BE637F-B35E-46A0-BBF5-946F8E34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DE7D2AE2-F09C-40DA-8268-43CE37350AC2}"/>
              </a:ext>
            </a:extLst>
          </p:cNvPr>
          <p:cNvSpPr>
            <a:spLocks/>
          </p:cNvSpPr>
          <p:nvPr/>
        </p:nvSpPr>
        <p:spPr bwMode="auto">
          <a:xfrm>
            <a:off x="1331119" y="1781175"/>
            <a:ext cx="6155531" cy="230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950">
                <a:solidFill>
                  <a:srgbClr val="000000"/>
                </a:solidFill>
                <a:cs typeface="Arial" panose="020B0604020202020204" pitchFamily="34" charset="0"/>
              </a:rPr>
              <a:t>The monitoring station is near a busy road where the amount of traffic changes at different times of day. </a:t>
            </a:r>
            <a:endParaRPr lang="en-GB" altLang="en-US" sz="195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950">
                <a:solidFill>
                  <a:srgbClr val="000000"/>
                </a:solidFill>
                <a:cs typeface="Arial" panose="020B0604020202020204" pitchFamily="34" charset="0"/>
              </a:rPr>
              <a:t>The monitoring station is near factories where more fossil fuels are burnt at some times of day than at others. 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950">
                <a:solidFill>
                  <a:srgbClr val="000000"/>
                </a:solidFill>
                <a:cs typeface="Arial" panose="020B0604020202020204" pitchFamily="34" charset="0"/>
              </a:rPr>
              <a:t>Wind blows with different strengths during the day.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n-US" sz="19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9330" name="Rectangle 4">
            <a:extLst>
              <a:ext uri="{FF2B5EF4-FFF2-40B4-BE49-F238E27FC236}">
                <a16:creationId xmlns:a16="http://schemas.microsoft.com/office/drawing/2014/main" id="{DB6E2F00-69D0-4096-A988-EA9422C7C9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3882"/>
            <a:ext cx="6318647" cy="432197"/>
          </a:xfrm>
        </p:spPr>
        <p:txBody>
          <a:bodyPr anchor="t"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99331" name="Rectangle 5">
            <a:extLst>
              <a:ext uri="{FF2B5EF4-FFF2-40B4-BE49-F238E27FC236}">
                <a16:creationId xmlns:a16="http://schemas.microsoft.com/office/drawing/2014/main" id="{992A99CF-2AFC-4799-B807-F3F712DFF27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933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56A57B9-C8C3-4D2E-92E8-1733DE82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9335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2299EF8-8D1B-4E2B-BFBC-155FFD91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9337" name="Content Placeholder 5">
            <a:extLst>
              <a:ext uri="{FF2B5EF4-FFF2-40B4-BE49-F238E27FC236}">
                <a16:creationId xmlns:a16="http://schemas.microsoft.com/office/drawing/2014/main" id="{B007011A-5A57-4FB2-9FCB-7C09741A0335}"/>
              </a:ext>
            </a:extLst>
          </p:cNvPr>
          <p:cNvSpPr>
            <a:spLocks/>
          </p:cNvSpPr>
          <p:nvPr/>
        </p:nvSpPr>
        <p:spPr bwMode="auto">
          <a:xfrm>
            <a:off x="1331119" y="1078707"/>
            <a:ext cx="631864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3375" defTabSz="685800" fontAlgn="base">
              <a:spcAft>
                <a:spcPct val="0"/>
              </a:spcAft>
            </a:pPr>
            <a:r>
              <a:rPr lang="en-US" altLang="en-US" sz="1950">
                <a:cs typeface="Arial" panose="020B0604020202020204" pitchFamily="34" charset="0"/>
              </a:rPr>
              <a:t>The concentration of nitrogen oxides at a monitoring station changes during the day. </a:t>
            </a:r>
            <a:endParaRPr lang="en-GB" altLang="en-US" sz="195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9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5"/>
                  </p:tgtEl>
                </p:cond>
              </p:nextCondLst>
            </p:seq>
          </p:childTnLst>
        </p:cTn>
      </p:par>
    </p:tnLst>
    <p:bldLst>
      <p:bldP spid="993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>
            <a:extLst>
              <a:ext uri="{FF2B5EF4-FFF2-40B4-BE49-F238E27FC236}">
                <a16:creationId xmlns:a16="http://schemas.microsoft.com/office/drawing/2014/main" id="{54B5CF58-9FD9-4F46-85E9-B0D7063F66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1"/>
            <a:ext cx="6373416" cy="432197"/>
          </a:xfrm>
        </p:spPr>
        <p:txBody>
          <a:bodyPr anchor="t"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10595" name="Rectangle 5">
            <a:extLst>
              <a:ext uri="{FF2B5EF4-FFF2-40B4-BE49-F238E27FC236}">
                <a16:creationId xmlns:a16="http://schemas.microsoft.com/office/drawing/2014/main" id="{653A5A05-7290-4CAB-8A7D-BB9285F9C9C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0596" name="Content Placeholder 5">
            <a:extLst>
              <a:ext uri="{FF2B5EF4-FFF2-40B4-BE49-F238E27FC236}">
                <a16:creationId xmlns:a16="http://schemas.microsoft.com/office/drawing/2014/main" id="{9818BCAA-22B8-47DC-AB71-94C1BAD4A9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7"/>
            <a:ext cx="6481763" cy="392415"/>
          </a:xfrm>
        </p:spPr>
        <p:txBody>
          <a:bodyPr>
            <a:spAutoFit/>
          </a:bodyPr>
          <a:lstStyle/>
          <a:p>
            <a:pPr marL="0"/>
            <a:r>
              <a:rPr lang="en-US" altLang="en-US" sz="1950"/>
              <a:t>The concentrations of sulfur dioxide in the air have fallen. </a:t>
            </a:r>
            <a:endParaRPr lang="en-GB" altLang="en-US" sz="1950"/>
          </a:p>
        </p:txBody>
      </p:sp>
      <p:sp>
        <p:nvSpPr>
          <p:cNvPr id="110597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323CFCB-D6E5-4D4C-A16B-232408F6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059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60D5E38-6861-4210-9F65-DD6048DA1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1ED857EE-DB12-46CA-A67D-18DDD7F695D0}"/>
              </a:ext>
            </a:extLst>
          </p:cNvPr>
          <p:cNvSpPr>
            <a:spLocks/>
          </p:cNvSpPr>
          <p:nvPr/>
        </p:nvSpPr>
        <p:spPr bwMode="auto">
          <a:xfrm>
            <a:off x="1331119" y="1564482"/>
            <a:ext cx="6155531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Vehicles are using low-sulfur fuels in their engines.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GB" altLang="en-US" sz="195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Power stations and industries are removing sulfur from their emissions before they are released into the air.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n-US" sz="195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Power stations and industries have changed to burning fuels that contain less sulfur, e.g. natural gas.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wind is blowing more strongly. 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It has been raining and more of the sulfur dioxide has dissolved in the rain.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1619" name="Rectangle 4">
            <a:extLst>
              <a:ext uri="{FF2B5EF4-FFF2-40B4-BE49-F238E27FC236}">
                <a16:creationId xmlns:a16="http://schemas.microsoft.com/office/drawing/2014/main" id="{9B195AEF-3043-4312-B5C0-FAF6698636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3882"/>
            <a:ext cx="6318647" cy="432197"/>
          </a:xfrm>
        </p:spPr>
        <p:txBody>
          <a:bodyPr anchor="t"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11620" name="Rectangle 5">
            <a:extLst>
              <a:ext uri="{FF2B5EF4-FFF2-40B4-BE49-F238E27FC236}">
                <a16:creationId xmlns:a16="http://schemas.microsoft.com/office/drawing/2014/main" id="{A45542B4-8F67-458A-A998-8F789961CBF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1621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223A743-4DE4-4467-BBF1-D50BA2E7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1622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CCD058C-C9A4-461C-80E0-4B0720900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1624" name="Content Placeholder 5">
            <a:extLst>
              <a:ext uri="{FF2B5EF4-FFF2-40B4-BE49-F238E27FC236}">
                <a16:creationId xmlns:a16="http://schemas.microsoft.com/office/drawing/2014/main" id="{7BA6F1F3-FBB2-40CD-82FC-B0A3CF073CAE}"/>
              </a:ext>
            </a:extLst>
          </p:cNvPr>
          <p:cNvSpPr>
            <a:spLocks/>
          </p:cNvSpPr>
          <p:nvPr/>
        </p:nvSpPr>
        <p:spPr bwMode="auto">
          <a:xfrm>
            <a:off x="1331119" y="1078707"/>
            <a:ext cx="648176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096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176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256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36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</a:pPr>
            <a:r>
              <a:rPr lang="en-US" altLang="en-US" sz="1950">
                <a:cs typeface="Arial" panose="020B0604020202020204" pitchFamily="34" charset="0"/>
              </a:rPr>
              <a:t>The concentrations of sulfur dioxide in the air have fallen. </a:t>
            </a:r>
            <a:endParaRPr lang="en-GB" altLang="en-US" sz="195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1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2"/>
                  </p:tgtEl>
                </p:cond>
              </p:nextCondLst>
            </p:seq>
          </p:childTnLst>
        </p:cTn>
      </p:par>
    </p:tnLst>
    <p:bldLst>
      <p:bldP spid="1116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5">
            <a:extLst>
              <a:ext uri="{FF2B5EF4-FFF2-40B4-BE49-F238E27FC236}">
                <a16:creationId xmlns:a16="http://schemas.microsoft.com/office/drawing/2014/main" id="{C9028EF3-A079-479E-82CB-7C6E24D70F7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264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B960DEA-50DD-4689-B868-512A2471D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264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6E5628B-176D-4B0F-9FDE-21D406FAB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2645" name="Rectangle 4">
            <a:extLst>
              <a:ext uri="{FF2B5EF4-FFF2-40B4-BE49-F238E27FC236}">
                <a16:creationId xmlns:a16="http://schemas.microsoft.com/office/drawing/2014/main" id="{C74F9737-2AF7-4F2E-B537-6B2C53540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5079"/>
            <a:ext cx="6172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12646" name="Content Placeholder 5">
            <a:extLst>
              <a:ext uri="{FF2B5EF4-FFF2-40B4-BE49-F238E27FC236}">
                <a16:creationId xmlns:a16="http://schemas.microsoft.com/office/drawing/2014/main" id="{243D529B-347D-4042-8C27-A2140D0E265B}"/>
              </a:ext>
            </a:extLst>
          </p:cNvPr>
          <p:cNvSpPr>
            <a:spLocks/>
          </p:cNvSpPr>
          <p:nvPr/>
        </p:nvSpPr>
        <p:spPr bwMode="auto">
          <a:xfrm>
            <a:off x="1331119" y="1268016"/>
            <a:ext cx="62103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3375" defTabSz="685800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All road vehicles should be fitted with a soot filter and a catalytic converter.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2259EB07-0014-43A7-8560-AD9ACEB7280E}"/>
              </a:ext>
            </a:extLst>
          </p:cNvPr>
          <p:cNvSpPr>
            <a:spLocks/>
          </p:cNvSpPr>
          <p:nvPr/>
        </p:nvSpPr>
        <p:spPr bwMode="auto">
          <a:xfrm>
            <a:off x="1331119" y="1888331"/>
            <a:ext cx="6426994" cy="22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</a:pPr>
            <a:r>
              <a:rPr lang="en-GB" altLang="en-US" sz="1875" b="1">
                <a:solidFill>
                  <a:srgbClr val="000000"/>
                </a:solidFill>
                <a:cs typeface="Arial" panose="020B0604020202020204" pitchFamily="34" charset="0"/>
              </a:rPr>
              <a:t>Plus: </a:t>
            </a:r>
            <a:r>
              <a:rPr lang="en-US" altLang="en-US" sz="1875">
                <a:solidFill>
                  <a:srgbClr val="000000"/>
                </a:solidFill>
                <a:cs typeface="Arial" panose="020B0604020202020204" pitchFamily="34" charset="0"/>
              </a:rPr>
              <a:t>This would reduce air pollution by particles, carbon monoxide and nitrogen oxides.</a:t>
            </a:r>
            <a:r>
              <a:rPr lang="en-GB" altLang="en-US" sz="1875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defTabSz="685800" fontAlgn="base">
              <a:spcAft>
                <a:spcPct val="0"/>
              </a:spcAft>
            </a:pPr>
            <a:r>
              <a:rPr lang="en-GB" altLang="en-US" sz="1875" b="1">
                <a:solidFill>
                  <a:srgbClr val="000000"/>
                </a:solidFill>
                <a:cs typeface="Arial" panose="020B0604020202020204" pitchFamily="34" charset="0"/>
              </a:rPr>
              <a:t>Minus: </a:t>
            </a:r>
            <a:r>
              <a:rPr lang="en-US" altLang="en-US" sz="1875">
                <a:solidFill>
                  <a:srgbClr val="000000"/>
                </a:solidFill>
                <a:cs typeface="Arial" panose="020B0604020202020204" pitchFamily="34" charset="0"/>
              </a:rPr>
              <a:t>This will make the vehicles more expensive to buy.</a:t>
            </a:r>
            <a:r>
              <a:rPr lang="en-GB" altLang="en-US" sz="1875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n-US" sz="1875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685800" fontAlgn="base">
              <a:spcAft>
                <a:spcPct val="0"/>
              </a:spcAft>
            </a:pPr>
            <a:r>
              <a:rPr lang="en-GB" altLang="en-US" sz="1875" b="1">
                <a:solidFill>
                  <a:srgbClr val="000000"/>
                </a:solidFill>
                <a:cs typeface="Arial" panose="020B0604020202020204" pitchFamily="34" charset="0"/>
              </a:rPr>
              <a:t>Interesting: </a:t>
            </a:r>
            <a:r>
              <a:rPr lang="en-US" altLang="en-US" sz="1875">
                <a:solidFill>
                  <a:srgbClr val="000000"/>
                </a:solidFill>
                <a:cs typeface="Arial" panose="020B0604020202020204" pitchFamily="34" charset="0"/>
              </a:rPr>
              <a:t>Vehicles that use hydrogen don’t produce particulates or gases that a catalytic converter clears from exhaust gases. Could all vehicles, even very old ones, be fitted with these attachments?</a:t>
            </a:r>
            <a:r>
              <a:rPr lang="en-GB" altLang="en-US" sz="1875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13667" name="Rectangle 4">
            <a:extLst>
              <a:ext uri="{FF2B5EF4-FFF2-40B4-BE49-F238E27FC236}">
                <a16:creationId xmlns:a16="http://schemas.microsoft.com/office/drawing/2014/main" id="{693E6679-C723-4F96-9C74-97A8DA8E0C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627460"/>
            <a:ext cx="6172200" cy="647700"/>
          </a:xfrm>
        </p:spPr>
        <p:txBody>
          <a:bodyPr anchor="t"/>
          <a:lstStyle/>
          <a:p>
            <a:pPr marL="0" indent="0" eaLnBrk="1" hangingPunct="1"/>
            <a:r>
              <a:rPr lang="en-GB" altLang="en-US" sz="1950"/>
              <a:t>Think of a Plus, a Minus and an Interesting point about this statement:</a:t>
            </a:r>
          </a:p>
        </p:txBody>
      </p:sp>
      <p:sp>
        <p:nvSpPr>
          <p:cNvPr id="113668" name="Rectangle 5">
            <a:extLst>
              <a:ext uri="{FF2B5EF4-FFF2-40B4-BE49-F238E27FC236}">
                <a16:creationId xmlns:a16="http://schemas.microsoft.com/office/drawing/2014/main" id="{89BFD543-3317-4366-B1EC-C9F6774F112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3669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E9F745-025F-4DCC-867D-0B9A4E4D2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3670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E0521F-62FC-4F89-8F14-8BAFF5E0E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3672" name="Content Placeholder 5">
            <a:extLst>
              <a:ext uri="{FF2B5EF4-FFF2-40B4-BE49-F238E27FC236}">
                <a16:creationId xmlns:a16="http://schemas.microsoft.com/office/drawing/2014/main" id="{876D6926-468E-448E-A987-64CBCDA3E03B}"/>
              </a:ext>
            </a:extLst>
          </p:cNvPr>
          <p:cNvSpPr>
            <a:spLocks/>
          </p:cNvSpPr>
          <p:nvPr/>
        </p:nvSpPr>
        <p:spPr bwMode="auto">
          <a:xfrm>
            <a:off x="1331119" y="1275160"/>
            <a:ext cx="62103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3375" defTabSz="685800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All road vehicles should be fitted with a soot filter and a catalytic converter.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3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0"/>
                  </p:tgtEl>
                </p:cond>
              </p:nextCondLst>
            </p:seq>
          </p:childTnLst>
        </p:cTn>
      </p:par>
    </p:tnLst>
    <p:bldLst>
      <p:bldP spid="1136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>
            <a:extLst>
              <a:ext uri="{FF2B5EF4-FFF2-40B4-BE49-F238E27FC236}">
                <a16:creationId xmlns:a16="http://schemas.microsoft.com/office/drawing/2014/main" id="{D72C7770-8F53-42C5-89AF-2F4C185F42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1"/>
            <a:ext cx="6172200" cy="432197"/>
          </a:xfrm>
        </p:spPr>
        <p:txBody>
          <a:bodyPr anchor="t"/>
          <a:lstStyle/>
          <a:p>
            <a:pPr eaLnBrk="1" hangingPunct="1"/>
            <a:r>
              <a:rPr lang="en-GB" altLang="en-US" sz="2100"/>
              <a:t>Which is the odd one out in this list?</a:t>
            </a: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7CE561B9-0E30-47D6-B4F5-3359CEA0CA2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404" name="Content Placeholder 5">
            <a:extLst>
              <a:ext uri="{FF2B5EF4-FFF2-40B4-BE49-F238E27FC236}">
                <a16:creationId xmlns:a16="http://schemas.microsoft.com/office/drawing/2014/main" id="{4635879F-69AA-43E9-942F-CCA9EE7672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pPr marL="0" algn="ctr"/>
            <a:r>
              <a:rPr lang="en-US" altLang="en-US" sz="2100"/>
              <a:t>Carbon dioxide     Carbon monoxide     Carbon</a:t>
            </a:r>
            <a:r>
              <a:rPr lang="en-GB" altLang="en-US" sz="2100"/>
              <a:t> </a:t>
            </a:r>
          </a:p>
        </p:txBody>
      </p:sp>
      <p:sp>
        <p:nvSpPr>
          <p:cNvPr id="10240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CD62EC8-2183-473B-B0D5-1CE9092E2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2407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A808451D-6CD3-4B73-B15D-36F866196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End show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>
            <a:extLst>
              <a:ext uri="{FF2B5EF4-FFF2-40B4-BE49-F238E27FC236}">
                <a16:creationId xmlns:a16="http://schemas.microsoft.com/office/drawing/2014/main" id="{0C866971-96D0-4547-92D2-FF35B812A9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1"/>
            <a:ext cx="6172200" cy="432197"/>
          </a:xfrm>
        </p:spPr>
        <p:txBody>
          <a:bodyPr anchor="t"/>
          <a:lstStyle/>
          <a:p>
            <a:pPr eaLnBrk="1" hangingPunct="1"/>
            <a:r>
              <a:rPr lang="en-GB" altLang="en-US" sz="2100"/>
              <a:t>Which is the odd one out in this list?</a:t>
            </a:r>
          </a:p>
        </p:txBody>
      </p:sp>
      <p:sp>
        <p:nvSpPr>
          <p:cNvPr id="103427" name="Rectangle 5">
            <a:extLst>
              <a:ext uri="{FF2B5EF4-FFF2-40B4-BE49-F238E27FC236}">
                <a16:creationId xmlns:a16="http://schemas.microsoft.com/office/drawing/2014/main" id="{1A772763-91B7-466B-9CE1-49AE1FAB3A7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4F7B8D50-2B28-40F8-8CDB-C41A80FB6DC0}"/>
              </a:ext>
            </a:extLst>
          </p:cNvPr>
          <p:cNvSpPr>
            <a:spLocks/>
          </p:cNvSpPr>
          <p:nvPr/>
        </p:nvSpPr>
        <p:spPr bwMode="auto">
          <a:xfrm>
            <a:off x="1331119" y="1619250"/>
            <a:ext cx="6155531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100">
                <a:solidFill>
                  <a:srgbClr val="000000"/>
                </a:solidFill>
                <a:cs typeface="Arial" panose="020B0604020202020204" pitchFamily="34" charset="0"/>
              </a:rPr>
              <a:t>Carbon, because it hasn’t reacted with oxygen.</a:t>
            </a: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100">
                <a:solidFill>
                  <a:srgbClr val="000000"/>
                </a:solidFill>
                <a:cs typeface="Arial" panose="020B0604020202020204" pitchFamily="34" charset="0"/>
              </a:rPr>
              <a:t>Carbon monoxide because it is the only one that is poisonous.</a:t>
            </a: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100">
                <a:solidFill>
                  <a:srgbClr val="000000"/>
                </a:solidFill>
                <a:cs typeface="Arial" panose="020B0604020202020204" pitchFamily="34" charset="0"/>
              </a:rPr>
              <a:t>Carbon because it is a solid and the others are gases.</a:t>
            </a: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343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566EEB2-95BD-4EF6-B814-CA1736C4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3433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54CA0C0-8D39-4CD8-BE7F-06F3086CA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3434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1BB623B-4B99-469F-9C28-8E5B562DD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03435" name="Content Placeholder 5">
            <a:extLst>
              <a:ext uri="{FF2B5EF4-FFF2-40B4-BE49-F238E27FC236}">
                <a16:creationId xmlns:a16="http://schemas.microsoft.com/office/drawing/2014/main" id="{A9F18EB0-573C-4843-92D1-F6CA633BEF1D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Aft>
                <a:spcPct val="0"/>
              </a:spcAft>
            </a:pPr>
            <a:r>
              <a:rPr lang="en-US" altLang="en-US" sz="2100">
                <a:cs typeface="Arial" panose="020B0604020202020204" pitchFamily="34" charset="0"/>
              </a:rPr>
              <a:t>Carbon dioxide     Carbon monoxide     Carbon</a:t>
            </a:r>
            <a:r>
              <a:rPr lang="en-GB" altLang="en-US" sz="2100"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1"/>
                  </p:tgtEl>
                </p:cond>
              </p:nextCondLst>
            </p:seq>
          </p:childTnLst>
        </p:cTn>
      </p:par>
    </p:tnLst>
    <p:bldLst>
      <p:bldP spid="1034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7"/>
            <a:ext cx="6562845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00"/>
                </a:solidFill>
                <a:latin typeface="Trebuchet MS" pitchFamily="34" charset="0"/>
              </a:rPr>
              <a:t>Learning Objectives</a:t>
            </a:r>
          </a:p>
          <a:p>
            <a:pPr marL="198815" indent="-19881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175515"/>
              </p:ext>
            </p:extLst>
          </p:nvPr>
        </p:nvGraphicFramePr>
        <p:xfrm>
          <a:off x="150044" y="521122"/>
          <a:ext cx="8843912" cy="4530074"/>
        </p:xfrm>
        <a:graphic>
          <a:graphicData uri="http://schemas.openxmlformats.org/drawingml/2006/table">
            <a:tbl>
              <a:tblPr/>
              <a:tblGrid>
                <a:gridCol w="294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0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239">
                <a:tc>
                  <a:txBody>
                    <a:bodyPr/>
                    <a:lstStyle/>
                    <a:p>
                      <a:pPr marL="403622" marR="0" lvl="1" indent="-269081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Recall examples of non-metal oxide pollutants caused by burning fossil fuels and their impurities. </a:t>
                      </a:r>
                      <a:endParaRPr kumimoji="0" lang="en-GB" alt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6786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403622" marR="0" lvl="1" indent="-269081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Describe the reactions of non-metals with oxygen.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 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Explain the products formed by the complete and incomplete combustion of hydrocarbons.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Explain the problems caused by incomplete combustion.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Explain how </a:t>
                      </a:r>
                      <a:r>
                        <a:rPr lang="en-GB" sz="1200" dirty="0" err="1"/>
                        <a:t>sulfur</a:t>
                      </a:r>
                      <a:r>
                        <a:rPr lang="en-GB" sz="1200" dirty="0"/>
                        <a:t> dioxide and nitrogen oxides are produced in some combustion reactions.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Explain how </a:t>
                      </a:r>
                      <a:r>
                        <a:rPr lang="en-GB" sz="1200" dirty="0" err="1"/>
                        <a:t>sulfur</a:t>
                      </a:r>
                      <a:r>
                        <a:rPr lang="en-GB" sz="1200" dirty="0"/>
                        <a:t> dioxide and nitrogen oxides help to cause acid rain.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Explain how neutralisation can be used to reduce pollution from fossil fuel combustion.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Explain how vehicle catalytic converters work (to reduce pollution from fossil fuel combustion).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Explain the effects of acid rain on organisms, bodies of water. 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3622" marR="0" lvl="1" indent="-269081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Evaluate ways in which pollution from non-metal oxides can be reduced.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516818" y="48256"/>
            <a:ext cx="569894" cy="689772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1854048" y="3465087"/>
            <a:ext cx="533225" cy="20934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5F58AFFB-169A-4C93-A920-ABFADA127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93228"/>
              </p:ext>
            </p:extLst>
          </p:nvPr>
        </p:nvGraphicFramePr>
        <p:xfrm>
          <a:off x="26640" y="1082038"/>
          <a:ext cx="9117360" cy="394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110">
                  <a:extLst>
                    <a:ext uri="{9D8B030D-6E8A-4147-A177-3AD203B41FA5}">
                      <a16:colId xmlns:a16="http://schemas.microsoft.com/office/drawing/2014/main" val="2167041528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339249703"/>
                    </a:ext>
                  </a:extLst>
                </a:gridCol>
              </a:tblGrid>
              <a:tr h="26346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78538"/>
                  </a:ext>
                </a:extLst>
              </a:tr>
              <a:tr h="477522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92446"/>
                  </a:ext>
                </a:extLst>
              </a:tr>
              <a:tr h="477522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97983"/>
                  </a:ext>
                </a:extLst>
              </a:tr>
              <a:tr h="1067402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Hydrogen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63714"/>
                  </a:ext>
                </a:extLst>
              </a:tr>
              <a:tr h="477522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92192"/>
                  </a:ext>
                </a:extLst>
              </a:tr>
              <a:tr h="52196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Sulphur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94019"/>
                  </a:ext>
                </a:extLst>
              </a:tr>
              <a:tr h="52196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Nitrogen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9724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7575" y="-24267"/>
            <a:ext cx="479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u="sng" kern="0" dirty="0">
                <a:solidFill>
                  <a:srgbClr val="000000"/>
                </a:solidFill>
                <a:latin typeface="Comic Sans MS" pitchFamily="66" charset="0"/>
              </a:rPr>
              <a:t>8Ed  Air Pollution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40599" y="0"/>
            <a:ext cx="2399781" cy="534070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2400" u="sng" smtClean="0">
                <a:solidFill>
                  <a:schemeClr val="tx1"/>
                </a:solidFill>
              </a:rPr>
              <a:pPr algn="ctr"/>
              <a:t>30 August 2019</a:t>
            </a:fld>
            <a:endParaRPr lang="en-GB" sz="2400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26640" y="33468"/>
            <a:ext cx="543811" cy="534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u="sng" dirty="0">
                <a:solidFill>
                  <a:schemeClr val="tx1"/>
                </a:solidFill>
              </a:rPr>
              <a:t>CW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0" y="651466"/>
            <a:ext cx="6777990" cy="40267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000" dirty="0">
                <a:solidFill>
                  <a:schemeClr val="bg1"/>
                </a:solidFill>
                <a:sym typeface="Wingdings 2" pitchFamily="18" charset="2"/>
              </a:rPr>
              <a:t>Copy and complete the following word equations table</a:t>
            </a:r>
          </a:p>
        </p:txBody>
      </p:sp>
      <p:pic>
        <p:nvPicPr>
          <p:cNvPr id="17" name="Picture 12" descr="stick_figure_drawing_three_check_marks_300_clr.gif">
            <a:extLst>
              <a:ext uri="{FF2B5EF4-FFF2-40B4-BE49-F238E27FC236}">
                <a16:creationId xmlns:a16="http://schemas.microsoft.com/office/drawing/2014/main" id="{3FC20633-5830-4215-8646-86B8240F8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95" y="299662"/>
            <a:ext cx="1050302" cy="17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27C7DA-11B7-4ECB-9668-1E04B27B816C}"/>
              </a:ext>
            </a:extLst>
          </p:cNvPr>
          <p:cNvSpPr txBox="1"/>
          <p:nvPr/>
        </p:nvSpPr>
        <p:spPr>
          <a:xfrm>
            <a:off x="2739477" y="1515612"/>
            <a:ext cx="239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Carbon dioxide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FB2E5-A68D-42B9-B333-27AE8E17DC67}"/>
              </a:ext>
            </a:extLst>
          </p:cNvPr>
          <p:cNvSpPr txBox="1"/>
          <p:nvPr/>
        </p:nvSpPr>
        <p:spPr>
          <a:xfrm>
            <a:off x="2739477" y="1995105"/>
            <a:ext cx="2842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Carbon monoxide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BFE36D-C09E-493E-8B04-6A975B61E6AE}"/>
              </a:ext>
            </a:extLst>
          </p:cNvPr>
          <p:cNvSpPr txBox="1"/>
          <p:nvPr/>
        </p:nvSpPr>
        <p:spPr>
          <a:xfrm>
            <a:off x="2984778" y="2456770"/>
            <a:ext cx="270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Hydrogen oxide (water vapour)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6C7BD0-933D-49F8-8B03-35645A262AF5}"/>
              </a:ext>
            </a:extLst>
          </p:cNvPr>
          <p:cNvSpPr txBox="1"/>
          <p:nvPr/>
        </p:nvSpPr>
        <p:spPr>
          <a:xfrm>
            <a:off x="2867102" y="3982507"/>
            <a:ext cx="258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Sulphur dioxide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F09AA1-3C9A-4A32-A952-A05D6E3A4D47}"/>
              </a:ext>
            </a:extLst>
          </p:cNvPr>
          <p:cNvSpPr txBox="1"/>
          <p:nvPr/>
        </p:nvSpPr>
        <p:spPr>
          <a:xfrm>
            <a:off x="2867102" y="4502344"/>
            <a:ext cx="239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Nitrogen oxide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4717B5-9C45-4565-9DB4-2AD75F828453}"/>
              </a:ext>
            </a:extLst>
          </p:cNvPr>
          <p:cNvSpPr/>
          <p:nvPr/>
        </p:nvSpPr>
        <p:spPr>
          <a:xfrm>
            <a:off x="6152085" y="1729871"/>
            <a:ext cx="2750312" cy="311396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These reactions can occur when fuels are burnt.</a:t>
            </a:r>
          </a:p>
        </p:txBody>
      </p:sp>
    </p:spTree>
    <p:extLst>
      <p:ext uri="{BB962C8B-B14F-4D97-AF65-F5344CB8AC3E}">
        <p14:creationId xmlns:p14="http://schemas.microsoft.com/office/powerpoint/2010/main" val="10885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2" grpId="0"/>
      <p:bldP spid="23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7B0FFB-AAA6-445E-A61B-62031F7F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85" y="1037724"/>
            <a:ext cx="6334125" cy="26384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5858F7-9760-465B-A1C0-C0A9B08F460B}"/>
              </a:ext>
            </a:extLst>
          </p:cNvPr>
          <p:cNvSpPr/>
          <p:nvPr/>
        </p:nvSpPr>
        <p:spPr>
          <a:xfrm>
            <a:off x="0" y="0"/>
            <a:ext cx="9144000" cy="6592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What oxides are produced in </a:t>
            </a:r>
            <a:r>
              <a:rPr lang="en-GB" sz="2400" b="1" dirty="0"/>
              <a:t>COMPLETE</a:t>
            </a:r>
            <a:r>
              <a:rPr lang="en-GB" sz="2400" dirty="0"/>
              <a:t> combustion of hydrocarbon fuels? </a:t>
            </a:r>
            <a:r>
              <a:rPr lang="en-GB" sz="2400" i="1" dirty="0"/>
              <a:t>Hint: think back to 8Ea lesson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EE0B2-BF8A-4039-A0BF-0FF928C82F02}"/>
              </a:ext>
            </a:extLst>
          </p:cNvPr>
          <p:cNvSpPr txBox="1"/>
          <p:nvPr/>
        </p:nvSpPr>
        <p:spPr>
          <a:xfrm>
            <a:off x="6036060" y="2035021"/>
            <a:ext cx="2399781" cy="53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Carbon dioxide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7A6FE-240E-488F-8DC6-DCC0D394662C}"/>
              </a:ext>
            </a:extLst>
          </p:cNvPr>
          <p:cNvSpPr txBox="1"/>
          <p:nvPr/>
        </p:nvSpPr>
        <p:spPr>
          <a:xfrm>
            <a:off x="2668467" y="4054655"/>
            <a:ext cx="479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Hydrogen oxide (water vapour)</a:t>
            </a:r>
          </a:p>
        </p:txBody>
      </p:sp>
    </p:spTree>
    <p:extLst>
      <p:ext uri="{BB962C8B-B14F-4D97-AF65-F5344CB8AC3E}">
        <p14:creationId xmlns:p14="http://schemas.microsoft.com/office/powerpoint/2010/main" val="18542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5F58AFFB-169A-4C93-A920-ABFADA127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81571"/>
              </p:ext>
            </p:extLst>
          </p:nvPr>
        </p:nvGraphicFramePr>
        <p:xfrm>
          <a:off x="0" y="194030"/>
          <a:ext cx="9117360" cy="47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110">
                  <a:extLst>
                    <a:ext uri="{9D8B030D-6E8A-4147-A177-3AD203B41FA5}">
                      <a16:colId xmlns:a16="http://schemas.microsoft.com/office/drawing/2014/main" val="2167041528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339249703"/>
                    </a:ext>
                  </a:extLst>
                </a:gridCol>
              </a:tblGrid>
              <a:tr h="51653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78538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92446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97983"/>
                  </a:ext>
                </a:extLst>
              </a:tr>
              <a:tr h="1031639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Hydrogen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63714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92192"/>
                  </a:ext>
                </a:extLst>
              </a:tr>
              <a:tr h="680427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Sulphur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94019"/>
                  </a:ext>
                </a:extLst>
              </a:tr>
              <a:tr h="680427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Nitrogen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972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727C7DA-11B7-4ECB-9668-1E04B27B816C}"/>
              </a:ext>
            </a:extLst>
          </p:cNvPr>
          <p:cNvSpPr txBox="1"/>
          <p:nvPr/>
        </p:nvSpPr>
        <p:spPr>
          <a:xfrm>
            <a:off x="2838756" y="741960"/>
            <a:ext cx="239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 dioxide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FB2E5-A68D-42B9-B333-27AE8E17DC67}"/>
              </a:ext>
            </a:extLst>
          </p:cNvPr>
          <p:cNvSpPr txBox="1"/>
          <p:nvPr/>
        </p:nvSpPr>
        <p:spPr>
          <a:xfrm>
            <a:off x="2838756" y="1379745"/>
            <a:ext cx="2842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 monoxide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BFE36D-C09E-493E-8B04-6A975B61E6AE}"/>
              </a:ext>
            </a:extLst>
          </p:cNvPr>
          <p:cNvSpPr txBox="1"/>
          <p:nvPr/>
        </p:nvSpPr>
        <p:spPr>
          <a:xfrm>
            <a:off x="2973348" y="2006808"/>
            <a:ext cx="270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Hydrogen oxide (water vapour)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6C7BD0-933D-49F8-8B03-35645A262AF5}"/>
              </a:ext>
            </a:extLst>
          </p:cNvPr>
          <p:cNvSpPr txBox="1"/>
          <p:nvPr/>
        </p:nvSpPr>
        <p:spPr>
          <a:xfrm>
            <a:off x="2773335" y="3673329"/>
            <a:ext cx="258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Sulphur dioxide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F09AA1-3C9A-4A32-A952-A05D6E3A4D47}"/>
              </a:ext>
            </a:extLst>
          </p:cNvPr>
          <p:cNvSpPr txBox="1"/>
          <p:nvPr/>
        </p:nvSpPr>
        <p:spPr>
          <a:xfrm>
            <a:off x="2838756" y="4321923"/>
            <a:ext cx="239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Nitrogen oxide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2C943-A5A6-48D3-9938-44ADA0E92CB3}"/>
              </a:ext>
            </a:extLst>
          </p:cNvPr>
          <p:cNvSpPr txBox="1"/>
          <p:nvPr/>
        </p:nvSpPr>
        <p:spPr>
          <a:xfrm>
            <a:off x="5955130" y="737821"/>
            <a:ext cx="274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combustion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666AF-EC4F-4C76-B1F2-A0428B97FB75}"/>
              </a:ext>
            </a:extLst>
          </p:cNvPr>
          <p:cNvSpPr txBox="1"/>
          <p:nvPr/>
        </p:nvSpPr>
        <p:spPr>
          <a:xfrm>
            <a:off x="6126580" y="2206862"/>
            <a:ext cx="274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combustion</a:t>
            </a:r>
          </a:p>
        </p:txBody>
      </p:sp>
      <p:sp>
        <p:nvSpPr>
          <p:cNvPr id="19" name="AutoShape 26">
            <a:extLst>
              <a:ext uri="{FF2B5EF4-FFF2-40B4-BE49-F238E27FC236}">
                <a16:creationId xmlns:a16="http://schemas.microsoft.com/office/drawing/2014/main" id="{D9E7A9AD-86BF-419E-88C0-7E6605FC8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1" y="121863"/>
            <a:ext cx="3951000" cy="40267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000" dirty="0">
                <a:solidFill>
                  <a:schemeClr val="bg1"/>
                </a:solidFill>
                <a:sym typeface="Wingdings 2" pitchFamily="18" charset="2"/>
              </a:rPr>
              <a:t>Add the source to your table</a:t>
            </a:r>
          </a:p>
        </p:txBody>
      </p:sp>
    </p:spTree>
    <p:extLst>
      <p:ext uri="{BB962C8B-B14F-4D97-AF65-F5344CB8AC3E}">
        <p14:creationId xmlns:p14="http://schemas.microsoft.com/office/powerpoint/2010/main" val="234927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unsen burner flame">
            <a:extLst>
              <a:ext uri="{FF2B5EF4-FFF2-40B4-BE49-F238E27FC236}">
                <a16:creationId xmlns:a16="http://schemas.microsoft.com/office/drawing/2014/main" id="{7E178FA8-EE7E-4AAB-9F23-BA7C4D4F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8" y="1368743"/>
            <a:ext cx="3879532" cy="34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EC7D0F-4332-4E84-B7B0-3FC272DD3271}"/>
              </a:ext>
            </a:extLst>
          </p:cNvPr>
          <p:cNvSpPr/>
          <p:nvPr/>
        </p:nvSpPr>
        <p:spPr>
          <a:xfrm>
            <a:off x="0" y="0"/>
            <a:ext cx="9144000" cy="10858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What happens when there is not enough oxygen?</a:t>
            </a:r>
          </a:p>
          <a:p>
            <a:r>
              <a:rPr lang="en-GB" sz="2400" b="1" dirty="0"/>
              <a:t>INCOMPLETE</a:t>
            </a:r>
            <a:r>
              <a:rPr lang="en-GB" sz="2400" dirty="0"/>
              <a:t> combustion of hydrocarbon fuels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A7EE59-A4F1-4EDE-9DE5-9816C99E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315" y="1368743"/>
            <a:ext cx="4158615" cy="24669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5B33E0-75D1-45D9-A6FE-BBBAC9160CE2}"/>
              </a:ext>
            </a:extLst>
          </p:cNvPr>
          <p:cNvSpPr/>
          <p:nvPr/>
        </p:nvSpPr>
        <p:spPr>
          <a:xfrm>
            <a:off x="4311015" y="3958590"/>
            <a:ext cx="4272915" cy="10858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What causes the smoke to be black?</a:t>
            </a:r>
          </a:p>
        </p:txBody>
      </p:sp>
    </p:spTree>
    <p:extLst>
      <p:ext uri="{BB962C8B-B14F-4D97-AF65-F5344CB8AC3E}">
        <p14:creationId xmlns:p14="http://schemas.microsoft.com/office/powerpoint/2010/main" val="37088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5F58AFFB-169A-4C93-A920-ABFADA127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27133"/>
              </p:ext>
            </p:extLst>
          </p:nvPr>
        </p:nvGraphicFramePr>
        <p:xfrm>
          <a:off x="0" y="194030"/>
          <a:ext cx="9117360" cy="47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110">
                  <a:extLst>
                    <a:ext uri="{9D8B030D-6E8A-4147-A177-3AD203B41FA5}">
                      <a16:colId xmlns:a16="http://schemas.microsoft.com/office/drawing/2014/main" val="2167041528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339249703"/>
                    </a:ext>
                  </a:extLst>
                </a:gridCol>
              </a:tblGrid>
              <a:tr h="51653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78538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92446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97983"/>
                  </a:ext>
                </a:extLst>
              </a:tr>
              <a:tr h="1031639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Hydrogen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63714"/>
                  </a:ext>
                </a:extLst>
              </a:tr>
              <a:tr h="622488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92192"/>
                  </a:ext>
                </a:extLst>
              </a:tr>
              <a:tr h="680427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Sulphur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94019"/>
                  </a:ext>
                </a:extLst>
              </a:tr>
              <a:tr h="680427">
                <a:tc>
                  <a:txBody>
                    <a:bodyPr/>
                    <a:lstStyle/>
                    <a:p>
                      <a:pPr marL="0" marR="0" lvl="0" indent="0" algn="l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Nitrogen + Oxygen →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972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727C7DA-11B7-4ECB-9668-1E04B27B816C}"/>
              </a:ext>
            </a:extLst>
          </p:cNvPr>
          <p:cNvSpPr txBox="1"/>
          <p:nvPr/>
        </p:nvSpPr>
        <p:spPr>
          <a:xfrm>
            <a:off x="2838756" y="741960"/>
            <a:ext cx="239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 dioxide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FB2E5-A68D-42B9-B333-27AE8E17DC67}"/>
              </a:ext>
            </a:extLst>
          </p:cNvPr>
          <p:cNvSpPr txBox="1"/>
          <p:nvPr/>
        </p:nvSpPr>
        <p:spPr>
          <a:xfrm>
            <a:off x="2838756" y="1379745"/>
            <a:ext cx="2842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 monoxide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BFE36D-C09E-493E-8B04-6A975B61E6AE}"/>
              </a:ext>
            </a:extLst>
          </p:cNvPr>
          <p:cNvSpPr txBox="1"/>
          <p:nvPr/>
        </p:nvSpPr>
        <p:spPr>
          <a:xfrm>
            <a:off x="2973348" y="2006808"/>
            <a:ext cx="270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Hydrogen oxide (water vapour)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6C7BD0-933D-49F8-8B03-35645A262AF5}"/>
              </a:ext>
            </a:extLst>
          </p:cNvPr>
          <p:cNvSpPr txBox="1"/>
          <p:nvPr/>
        </p:nvSpPr>
        <p:spPr>
          <a:xfrm>
            <a:off x="2773335" y="3673329"/>
            <a:ext cx="258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Sulphur dioxide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F09AA1-3C9A-4A32-A952-A05D6E3A4D47}"/>
              </a:ext>
            </a:extLst>
          </p:cNvPr>
          <p:cNvSpPr txBox="1"/>
          <p:nvPr/>
        </p:nvSpPr>
        <p:spPr>
          <a:xfrm>
            <a:off x="2838756" y="4321923"/>
            <a:ext cx="239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Nitrogen oxide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2C943-A5A6-48D3-9938-44ADA0E92CB3}"/>
              </a:ext>
            </a:extLst>
          </p:cNvPr>
          <p:cNvSpPr txBox="1"/>
          <p:nvPr/>
        </p:nvSpPr>
        <p:spPr>
          <a:xfrm>
            <a:off x="5955130" y="737821"/>
            <a:ext cx="274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combustion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666AF-EC4F-4C76-B1F2-A0428B97FB75}"/>
              </a:ext>
            </a:extLst>
          </p:cNvPr>
          <p:cNvSpPr txBox="1"/>
          <p:nvPr/>
        </p:nvSpPr>
        <p:spPr>
          <a:xfrm>
            <a:off x="5955130" y="2341897"/>
            <a:ext cx="274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combustion</a:t>
            </a:r>
          </a:p>
        </p:txBody>
      </p:sp>
      <p:sp>
        <p:nvSpPr>
          <p:cNvPr id="19" name="AutoShape 26">
            <a:extLst>
              <a:ext uri="{FF2B5EF4-FFF2-40B4-BE49-F238E27FC236}">
                <a16:creationId xmlns:a16="http://schemas.microsoft.com/office/drawing/2014/main" id="{D9E7A9AD-86BF-419E-88C0-7E6605FC8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1" y="121863"/>
            <a:ext cx="3951000" cy="40267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000" dirty="0">
                <a:solidFill>
                  <a:schemeClr val="bg1"/>
                </a:solidFill>
                <a:sym typeface="Wingdings 2" pitchFamily="18" charset="2"/>
              </a:rPr>
              <a:t>Add the source to your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D2A641-454E-4288-935A-67963A129356}"/>
              </a:ext>
            </a:extLst>
          </p:cNvPr>
          <p:cNvSpPr txBox="1"/>
          <p:nvPr/>
        </p:nvSpPr>
        <p:spPr>
          <a:xfrm>
            <a:off x="5955130" y="1410523"/>
            <a:ext cx="2981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Incomplete combustion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FD09D-4EBD-4DFA-A887-31CE9A64EE36}"/>
              </a:ext>
            </a:extLst>
          </p:cNvPr>
          <p:cNvSpPr txBox="1"/>
          <p:nvPr/>
        </p:nvSpPr>
        <p:spPr>
          <a:xfrm>
            <a:off x="5955130" y="3052566"/>
            <a:ext cx="2981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Incomplete combustion</a:t>
            </a:r>
          </a:p>
        </p:txBody>
      </p:sp>
    </p:spTree>
    <p:extLst>
      <p:ext uri="{BB962C8B-B14F-4D97-AF65-F5344CB8AC3E}">
        <p14:creationId xmlns:p14="http://schemas.microsoft.com/office/powerpoint/2010/main" val="258101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EC7D0F-4332-4E84-B7B0-3FC272DD3271}"/>
              </a:ext>
            </a:extLst>
          </p:cNvPr>
          <p:cNvSpPr/>
          <p:nvPr/>
        </p:nvSpPr>
        <p:spPr>
          <a:xfrm>
            <a:off x="0" y="0"/>
            <a:ext cx="3989070" cy="10858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Some fuel contain impurities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726DE-4429-44C1-AFA0-3CBEDE23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257299"/>
            <a:ext cx="6606540" cy="37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275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Default Design">
  <a:themeElements>
    <a:clrScheme name="Biolog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3C300"/>
      </a:accent1>
      <a:accent2>
        <a:srgbClr val="636825"/>
      </a:accent2>
      <a:accent3>
        <a:srgbClr val="FFFFFF"/>
      </a:accent3>
      <a:accent4>
        <a:srgbClr val="000000"/>
      </a:accent4>
      <a:accent5>
        <a:srgbClr val="DBD600"/>
      </a:accent5>
      <a:accent6>
        <a:srgbClr val="444719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1472</Words>
  <Application>Microsoft Office PowerPoint</Application>
  <PresentationFormat>On-screen Show (16:9)</PresentationFormat>
  <Paragraphs>214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27</vt:i4>
      </vt:variant>
    </vt:vector>
  </HeadingPairs>
  <TitlesOfParts>
    <vt:vector size="51" baseType="lpstr">
      <vt:lpstr>Arial</vt:lpstr>
      <vt:lpstr>Arial Black</vt:lpstr>
      <vt:lpstr>Calibri</vt:lpstr>
      <vt:lpstr>Comic Sans MS</vt:lpstr>
      <vt:lpstr>Trebuchet MS</vt:lpstr>
      <vt:lpstr>Verdana</vt:lpstr>
      <vt:lpstr>Wingdings</vt:lpstr>
      <vt:lpstr>Wingdings 2</vt:lpstr>
      <vt:lpstr>Default Design</vt:lpstr>
      <vt:lpstr>1_Office Theme</vt:lpstr>
      <vt:lpstr>4_Default Design</vt:lpstr>
      <vt:lpstr>2_Default Design</vt:lpstr>
      <vt:lpstr>6_Default Design</vt:lpstr>
      <vt:lpstr>3_Office Theme</vt:lpstr>
      <vt:lpstr>5_Default Design</vt:lpstr>
      <vt:lpstr>7_Default Design</vt:lpstr>
      <vt:lpstr>8_Default Design</vt:lpstr>
      <vt:lpstr>9_Default Design</vt:lpstr>
      <vt:lpstr>1_Default Design</vt:lpstr>
      <vt:lpstr>3_Default Design</vt:lpstr>
      <vt:lpstr>10_Default Design</vt:lpstr>
      <vt:lpstr>11_Default Design</vt:lpstr>
      <vt:lpstr>12_Default Design</vt:lpstr>
      <vt:lpstr>13_Default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skills</vt:lpstr>
      <vt:lpstr>Consider all the possible answers to this statement:</vt:lpstr>
      <vt:lpstr>Consider all the possible answers to this statement:</vt:lpstr>
      <vt:lpstr>Consider all the possible answers to this statement:</vt:lpstr>
      <vt:lpstr>Consider all the possible answers to this statement:</vt:lpstr>
      <vt:lpstr>PowerPoint Presentation</vt:lpstr>
      <vt:lpstr>Think of a Plus, a Minus and an Interesting point about this statement:</vt:lpstr>
      <vt:lpstr>Which is the odd one out in this list?</vt:lpstr>
      <vt:lpstr>Which is the odd one out in this list?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B</dc:creator>
  <cp:lastModifiedBy>morag mccallum</cp:lastModifiedBy>
  <cp:revision>213</cp:revision>
  <dcterms:created xsi:type="dcterms:W3CDTF">2014-04-16T12:42:19Z</dcterms:created>
  <dcterms:modified xsi:type="dcterms:W3CDTF">2019-08-30T13:35:05Z</dcterms:modified>
</cp:coreProperties>
</file>