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328" r:id="rId3"/>
    <p:sldId id="329" r:id="rId4"/>
    <p:sldId id="323" r:id="rId5"/>
    <p:sldId id="327" r:id="rId6"/>
    <p:sldId id="330" r:id="rId7"/>
    <p:sldId id="333" r:id="rId8"/>
    <p:sldId id="334" r:id="rId9"/>
    <p:sldId id="332" r:id="rId10"/>
    <p:sldId id="335" r:id="rId11"/>
    <p:sldId id="312" r:id="rId12"/>
    <p:sldId id="297" r:id="rId13"/>
    <p:sldId id="336" r:id="rId14"/>
    <p:sldId id="313" r:id="rId15"/>
    <p:sldId id="315" r:id="rId16"/>
    <p:sldId id="316" r:id="rId17"/>
    <p:sldId id="337" r:id="rId18"/>
    <p:sldId id="301" r:id="rId19"/>
    <p:sldId id="341" r:id="rId20"/>
    <p:sldId id="300" r:id="rId21"/>
    <p:sldId id="302" r:id="rId22"/>
    <p:sldId id="291" r:id="rId23"/>
    <p:sldId id="338" r:id="rId24"/>
    <p:sldId id="319" r:id="rId25"/>
    <p:sldId id="340" r:id="rId26"/>
    <p:sldId id="304" r:id="rId27"/>
    <p:sldId id="3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328"/>
            <p14:sldId id="329"/>
            <p14:sldId id="323"/>
            <p14:sldId id="327"/>
            <p14:sldId id="330"/>
            <p14:sldId id="333"/>
            <p14:sldId id="334"/>
            <p14:sldId id="332"/>
            <p14:sldId id="335"/>
            <p14:sldId id="312"/>
            <p14:sldId id="297"/>
            <p14:sldId id="336"/>
            <p14:sldId id="313"/>
            <p14:sldId id="315"/>
            <p14:sldId id="316"/>
            <p14:sldId id="337"/>
            <p14:sldId id="301"/>
            <p14:sldId id="341"/>
            <p14:sldId id="300"/>
            <p14:sldId id="302"/>
            <p14:sldId id="291"/>
            <p14:sldId id="338"/>
            <p14:sldId id="319"/>
            <p14:sldId id="340"/>
            <p14:sldId id="304"/>
            <p14:sldId id="32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8913" autoAdjust="0"/>
  </p:normalViewPr>
  <p:slideViewPr>
    <p:cSldViewPr snapToGrid="0">
      <p:cViewPr>
        <p:scale>
          <a:sx n="70" d="100"/>
          <a:sy n="70" d="100"/>
        </p:scale>
        <p:origin x="-95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1829-4F52-4341-9536-38F927201616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3E17-973C-4C46-927C-DFB223BCF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0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28F9DB-FF3C-4D6E-B59E-1DEB9D55D09F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3B12B95-67AE-4D1C-AE85-0F8C65ABAFAF}" type="slidenum">
              <a:rPr lang="en-GB" altLang="en-US" sz="1200"/>
              <a:pPr algn="r"/>
              <a:t>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1763D82-C945-4258-A01A-724C705125E5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5AAC839-0825-4C08-8C04-CA7BB721205D}" type="slidenum">
              <a:rPr lang="en-GB" altLang="en-US" sz="1200"/>
              <a:pPr algn="r"/>
              <a:t>10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70365" y="756717"/>
            <a:ext cx="1192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/>
              <a:t>8Ba Accuracy and </a:t>
            </a:r>
            <a:r>
              <a:rPr lang="en-GB" sz="4800" u="sng" dirty="0" smtClean="0"/>
              <a:t>estimates</a:t>
            </a:r>
            <a:r>
              <a:rPr lang="en-GB" sz="4800" dirty="0" smtClean="0"/>
              <a:t> (WS)</a:t>
            </a:r>
            <a:endParaRPr lang="en-GB" sz="5400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0172" y="-72186"/>
            <a:ext cx="5992604" cy="945712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800" u="sng">
                <a:solidFill>
                  <a:schemeClr val="tx1"/>
                </a:solidFill>
              </a:rPr>
              <a:pPr algn="ctr"/>
              <a:t>25 November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u="sng" dirty="0" smtClean="0">
                <a:solidFill>
                  <a:schemeClr val="tx1"/>
                </a:solidFill>
              </a:rPr>
              <a:t>C/W</a:t>
            </a:r>
            <a:endParaRPr lang="en-GB" sz="5400" u="sng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782446"/>
            <a:ext cx="12220575" cy="444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47" y="1971223"/>
            <a:ext cx="3715522" cy="39703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The council wants to know how </a:t>
            </a:r>
            <a:r>
              <a:rPr lang="en-GB" sz="3600" b="1" dirty="0">
                <a:solidFill>
                  <a:srgbClr val="FF0000"/>
                </a:solidFill>
              </a:rPr>
              <a:t>popular different types of music are </a:t>
            </a:r>
            <a:r>
              <a:rPr lang="en-GB" sz="3600" b="1" dirty="0" smtClean="0">
                <a:solidFill>
                  <a:srgbClr val="FF0000"/>
                </a:solidFill>
              </a:rPr>
              <a:t>with year 8 pupils in </a:t>
            </a:r>
            <a:r>
              <a:rPr lang="en-GB" sz="3600" b="1" dirty="0">
                <a:solidFill>
                  <a:srgbClr val="FF0000"/>
                </a:solidFill>
              </a:rPr>
              <a:t>all the schools in the area</a:t>
            </a:r>
            <a:r>
              <a:rPr lang="en-GB" sz="36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9" name="Picture 5" descr="carrying_question_pc_1600_cl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09" y="1018172"/>
            <a:ext cx="2215591" cy="22155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229164" y="3029047"/>
            <a:ext cx="3962836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Write down in the back of your book how  they </a:t>
            </a:r>
            <a:r>
              <a:rPr lang="en-GB" sz="4000" b="1" u="sng" dirty="0" smtClean="0">
                <a:solidFill>
                  <a:srgbClr val="FF0000"/>
                </a:solidFill>
              </a:rPr>
              <a:t>might</a:t>
            </a:r>
            <a:r>
              <a:rPr lang="en-GB" sz="4000" b="1" dirty="0" smtClean="0">
                <a:solidFill>
                  <a:srgbClr val="FF0000"/>
                </a:solidFill>
              </a:rPr>
              <a:t> do this.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13"/>
          <p:cNvSpPr>
            <a:spLocks noGrp="1"/>
          </p:cNvSpPr>
          <p:nvPr>
            <p:ph idx="4294967295"/>
          </p:nvPr>
        </p:nvSpPr>
        <p:spPr>
          <a:xfrm>
            <a:off x="624418" y="408984"/>
            <a:ext cx="10943167" cy="865187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GB" altLang="en-US" sz="4000" dirty="0" smtClean="0">
                <a:solidFill>
                  <a:srgbClr val="0000FF"/>
                </a:solidFill>
              </a:rPr>
              <a:t>Explain which piece of equipment would be the most accurate if you wanted to measure out 50ml of water.</a:t>
            </a:r>
          </a:p>
        </p:txBody>
      </p:sp>
      <p:sp>
        <p:nvSpPr>
          <p:cNvPr id="106499" name="Rectangle 5"/>
          <p:cNvSpPr txBox="1">
            <a:spLocks noGrp="1" noChangeArrowheads="1"/>
          </p:cNvSpPr>
          <p:nvPr/>
        </p:nvSpPr>
        <p:spPr bwMode="white">
          <a:xfrm>
            <a:off x="624418" y="656907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533835" y="4836141"/>
            <a:ext cx="5033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4000" dirty="0">
                <a:solidFill>
                  <a:srgbClr val="FF0000"/>
                </a:solidFill>
              </a:rPr>
              <a:t>The measuring cylinder</a:t>
            </a:r>
          </a:p>
        </p:txBody>
      </p:sp>
      <p:pic>
        <p:nvPicPr>
          <p:cNvPr id="106506" name="Picture 10" descr="8B_p_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85" y="1521441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8" name="Picture 12" descr="8B_p_0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43" y="1561129"/>
            <a:ext cx="3098800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9" y="900751"/>
            <a:ext cx="10306493" cy="55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31" y="450376"/>
            <a:ext cx="7239418" cy="707886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Try these in the back of your book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81" y="-4739"/>
            <a:ext cx="8912296" cy="479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955"/>
            <a:ext cx="3534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1a) The real mass of a jar containing sunflower seeds is 1.853624 kg.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Which balance in the diagram is the most accurate?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81" y="-4739"/>
            <a:ext cx="8912296" cy="479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955"/>
            <a:ext cx="3534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1b) How could you estimate the number of seeds in the jar?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1003" y="573206"/>
            <a:ext cx="89556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Remember estimate?</a:t>
            </a:r>
          </a:p>
          <a:p>
            <a:endParaRPr lang="en-GB" sz="2400" dirty="0"/>
          </a:p>
          <a:p>
            <a:r>
              <a:rPr lang="en-GB" sz="4800" u="sng" dirty="0" smtClean="0"/>
              <a:t>Estimates and samples</a:t>
            </a:r>
          </a:p>
          <a:p>
            <a:endParaRPr lang="en-GB" sz="2800" u="sng" dirty="0" smtClean="0"/>
          </a:p>
          <a:p>
            <a:r>
              <a:rPr lang="en-GB" sz="4000" dirty="0" smtClean="0"/>
              <a:t>An estimate is an approximate value.</a:t>
            </a:r>
          </a:p>
          <a:p>
            <a:r>
              <a:rPr lang="en-GB" sz="4000" dirty="0" smtClean="0"/>
              <a:t>We can calculate estimates using samples.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182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75" y="0"/>
            <a:ext cx="3267756" cy="517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70" y="1214651"/>
            <a:ext cx="5759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 sample is a small amount taken from something much bigger, look at jar C.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490" y="4271749"/>
            <a:ext cx="11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Jar C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31" y="95534"/>
            <a:ext cx="12391031" cy="48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56" y="0"/>
            <a:ext cx="9302086" cy="6479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How could you make your sample more accurate?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Imagine you had to count the number of daisies or clover on the school field.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You would have to use a sampling technique to make an estimate.</a:t>
            </a:r>
            <a:endParaRPr lang="en-GB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A larger sample will give more accurate results but it will take longer to count.</a:t>
            </a:r>
          </a:p>
          <a:p>
            <a:pPr marL="0" indent="0">
              <a:buNone/>
            </a:pPr>
            <a:r>
              <a:rPr lang="en-GB" sz="4000" dirty="0" smtClean="0"/>
              <a:t>Scientists have to balance time and accuracy when planning to estimate a quantity.</a:t>
            </a:r>
            <a:endParaRPr lang="en-GB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019" y="622892"/>
            <a:ext cx="2454677" cy="48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75" y="154001"/>
            <a:ext cx="1692322" cy="338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2240"/>
            <a:ext cx="11286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Sampling Organisms</a:t>
            </a:r>
          </a:p>
          <a:p>
            <a:endParaRPr lang="en-GB" sz="2000" dirty="0"/>
          </a:p>
          <a:p>
            <a:r>
              <a:rPr lang="en-GB" sz="4000" dirty="0" smtClean="0"/>
              <a:t>Scientists use samples to </a:t>
            </a:r>
            <a:r>
              <a:rPr lang="en-GB" sz="4000" dirty="0" smtClean="0">
                <a:solidFill>
                  <a:srgbClr val="FF0000"/>
                </a:solidFill>
              </a:rPr>
              <a:t>estimate</a:t>
            </a:r>
            <a:r>
              <a:rPr lang="en-GB" sz="4000" dirty="0" smtClean="0"/>
              <a:t> the number of organisms in an area.</a:t>
            </a:r>
          </a:p>
          <a:p>
            <a:r>
              <a:rPr lang="en-GB" sz="4000" dirty="0" smtClean="0"/>
              <a:t>A square frame called a </a:t>
            </a:r>
            <a:r>
              <a:rPr lang="en-GB" sz="4000" dirty="0" smtClean="0">
                <a:solidFill>
                  <a:srgbClr val="FF0000"/>
                </a:solidFill>
              </a:rPr>
              <a:t>quadrat</a:t>
            </a:r>
            <a:r>
              <a:rPr lang="en-GB" sz="4000" dirty="0" smtClean="0"/>
              <a:t> is placed in different random places and the number of organisms are recorded. If you know the area you can ESTIMATE the total population of organisms in your area.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45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79" y="856443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Practical: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You are going to have a go at estimating using quadrats or paper quadrats.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232756"/>
            <a:ext cx="11504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Introduction for teachers</a:t>
            </a:r>
            <a:endParaRPr lang="en-GB" sz="3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GB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This lesson aims to get students to think about how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scientists can use estimates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as an approximate value. We use this when we don’t need accurate values. It introduces the use of samples to make estimates. 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41" y="3518279"/>
            <a:ext cx="8013210" cy="7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47" y="5641937"/>
            <a:ext cx="7778398" cy="66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518279"/>
            <a:ext cx="4462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either worksheet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8Ba-3 for 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quadrat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practical.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worksheet 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Ba-6 for paper quadrats. 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54" y="0"/>
            <a:ext cx="8566343" cy="56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9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4" y="259308"/>
            <a:ext cx="11250426" cy="45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04" y="204716"/>
            <a:ext cx="7374807" cy="65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73" y="707886"/>
            <a:ext cx="8828112" cy="583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6973" y="300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8547" y="0"/>
            <a:ext cx="10697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Have a go at this question in the back of your book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0" y="496165"/>
            <a:ext cx="10473988" cy="36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83" y="449795"/>
            <a:ext cx="8486406" cy="25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46" y="3752274"/>
            <a:ext cx="8248398" cy="219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809751"/>
            <a:ext cx="10943167" cy="4067175"/>
          </a:xfrm>
        </p:spPr>
        <p:txBody>
          <a:bodyPr/>
          <a:lstStyle/>
          <a:p>
            <a:pPr marL="538163" lvl="1" indent="-358775"/>
            <a:r>
              <a:rPr lang="en-US" altLang="en-US" sz="2800" dirty="0" smtClean="0">
                <a:latin typeface="Arial" charset="0"/>
              </a:rPr>
              <a:t>State the meaning of: </a:t>
            </a:r>
            <a:r>
              <a:rPr lang="en-US" altLang="en-US" sz="2800" dirty="0" smtClean="0">
                <a:solidFill>
                  <a:srgbClr val="934C74"/>
                </a:solidFill>
                <a:latin typeface="Arial" charset="0"/>
              </a:rPr>
              <a:t>estimate.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/>
            <a:r>
              <a:rPr lang="en-US" altLang="en-US" sz="2800" dirty="0" smtClean="0">
                <a:latin typeface="Arial" charset="0"/>
              </a:rPr>
              <a:t>State the meaning of: </a:t>
            </a:r>
            <a:r>
              <a:rPr lang="en-US" altLang="en-US" sz="2800" dirty="0" smtClean="0">
                <a:solidFill>
                  <a:srgbClr val="934C74"/>
                </a:solidFill>
                <a:latin typeface="Arial" charset="0"/>
              </a:rPr>
              <a:t>sample.</a:t>
            </a:r>
            <a:endParaRPr lang="en-GB" altLang="en-US" sz="2800" dirty="0" smtClean="0">
              <a:solidFill>
                <a:srgbClr val="934C74"/>
              </a:solidFill>
              <a:latin typeface="Arial" charset="0"/>
            </a:endParaRPr>
          </a:p>
          <a:p>
            <a:pPr marL="538163" lvl="1" indent="-358775"/>
            <a:r>
              <a:rPr lang="en-US" altLang="en-US" sz="2800" dirty="0" smtClean="0">
                <a:latin typeface="Arial" charset="0"/>
              </a:rPr>
              <a:t>State the meaning of: </a:t>
            </a:r>
            <a:r>
              <a:rPr lang="en-US" altLang="en-US" sz="2800" dirty="0" smtClean="0">
                <a:solidFill>
                  <a:srgbClr val="934C74"/>
                </a:solidFill>
                <a:latin typeface="Arial" charset="0"/>
              </a:rPr>
              <a:t>accuracy.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/>
            <a:r>
              <a:rPr lang="en-US" altLang="en-US" sz="2800" dirty="0" smtClean="0">
                <a:latin typeface="Arial" charset="0"/>
              </a:rPr>
              <a:t>Use a sample to calculate an estimate of population size.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/>
            <a:r>
              <a:rPr lang="en-US" altLang="en-US" sz="2800" dirty="0" smtClean="0">
                <a:latin typeface="Arial" charset="0"/>
              </a:rPr>
              <a:t>Plan an appropriate sample size.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/>
            <a:r>
              <a:rPr lang="en-US" altLang="en-US" sz="2800" dirty="0" smtClean="0">
                <a:latin typeface="Arial" charset="0"/>
              </a:rPr>
              <a:t>Explain the effects of too small and too big a sample size.</a:t>
            </a:r>
            <a:r>
              <a:rPr lang="en-GB" altLang="en-US" sz="2800" dirty="0" smtClean="0">
                <a:latin typeface="Arial" charset="0"/>
              </a:rPr>
              <a:t> 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31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Worksheets/Equipment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either worksheet 8Ba-3 for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 practical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tape measures.</a:t>
            </a: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worksheet Ba-6 for paper quadrats 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28" y="2391557"/>
            <a:ext cx="5240620" cy="21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8741" y="1708831"/>
            <a:ext cx="3715522" cy="39703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The council wants to know how </a:t>
            </a:r>
            <a:r>
              <a:rPr lang="en-GB" sz="3600" b="1" dirty="0">
                <a:solidFill>
                  <a:srgbClr val="FF0000"/>
                </a:solidFill>
              </a:rPr>
              <a:t>popular different types of music are </a:t>
            </a:r>
            <a:r>
              <a:rPr lang="en-GB" sz="3600" b="1" dirty="0" smtClean="0">
                <a:solidFill>
                  <a:srgbClr val="FF0000"/>
                </a:solidFill>
              </a:rPr>
              <a:t>with year 8 pupils in </a:t>
            </a:r>
            <a:r>
              <a:rPr lang="en-GB" sz="3600" b="1" dirty="0">
                <a:solidFill>
                  <a:srgbClr val="FF0000"/>
                </a:solidFill>
              </a:rPr>
              <a:t>all the schools in the area</a:t>
            </a:r>
            <a:r>
              <a:rPr lang="en-GB" sz="36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9" name="Picture 5" descr="carrying_question_pc_16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47" y="622386"/>
            <a:ext cx="2215591" cy="22155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588424" y="3029047"/>
            <a:ext cx="3962836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Write down in the back of your book how  they </a:t>
            </a:r>
            <a:r>
              <a:rPr lang="en-GB" sz="4000" b="1" u="sng" dirty="0" smtClean="0">
                <a:solidFill>
                  <a:srgbClr val="FF0000"/>
                </a:solidFill>
              </a:rPr>
              <a:t>might</a:t>
            </a:r>
            <a:r>
              <a:rPr lang="en-GB" sz="4000" b="1" dirty="0" smtClean="0">
                <a:solidFill>
                  <a:srgbClr val="FF0000"/>
                </a:solidFill>
              </a:rPr>
              <a:t> do this.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0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What did you think?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5" y="1181227"/>
            <a:ext cx="48256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They could ask all pupils in all schools.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What is the problem of asking everyone?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7278" y="909178"/>
            <a:ext cx="5513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They could just </a:t>
            </a:r>
            <a:r>
              <a:rPr lang="en-GB" sz="4000" dirty="0" smtClean="0">
                <a:solidFill>
                  <a:srgbClr val="FF0000"/>
                </a:solidFill>
              </a:rPr>
              <a:t>ask some people, take </a:t>
            </a:r>
            <a:r>
              <a:rPr lang="en-GB" sz="4000" dirty="0">
                <a:solidFill>
                  <a:srgbClr val="FF0000"/>
                </a:solidFill>
              </a:rPr>
              <a:t>a </a:t>
            </a:r>
            <a:r>
              <a:rPr lang="en-GB" sz="4000" dirty="0" smtClean="0">
                <a:solidFill>
                  <a:srgbClr val="FF0000"/>
                </a:solidFill>
              </a:rPr>
              <a:t>sample.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What </a:t>
            </a:r>
            <a:r>
              <a:rPr lang="en-GB" sz="4000" dirty="0">
                <a:solidFill>
                  <a:srgbClr val="FF0000"/>
                </a:solidFill>
              </a:rPr>
              <a:t>would happen if they did not ask enough students?</a:t>
            </a:r>
          </a:p>
          <a:p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46161" y="4068324"/>
            <a:ext cx="4000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Which is the best?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Why?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777" y="4047656"/>
            <a:ext cx="5375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Do we need to know exact numbers?</a:t>
            </a:r>
            <a:endParaRPr lang="en-GB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419906"/>
            <a:ext cx="1165518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Sometimes in Science we don’t always need an accurate measurement and we can use an e______ which is an approximate value.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Synonyms for estimate: roughly calculate, approximate.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8587" y="914389"/>
            <a:ext cx="1739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stimate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2" y="419906"/>
            <a:ext cx="1202822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Other times need to know exactly what a measurement is, we need to be a______. </a:t>
            </a:r>
          </a:p>
          <a:p>
            <a:pPr marL="0" indent="0">
              <a:buNone/>
            </a:pPr>
            <a:endParaRPr lang="en-GB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Synonyms for accurate: </a:t>
            </a:r>
            <a:r>
              <a:rPr lang="en-GB" sz="4000" dirty="0">
                <a:solidFill>
                  <a:srgbClr val="0000FF"/>
                </a:solidFill>
              </a:rPr>
              <a:t>correctness, precision, </a:t>
            </a:r>
            <a:r>
              <a:rPr lang="en-GB" sz="4000" dirty="0" smtClean="0">
                <a:solidFill>
                  <a:srgbClr val="0000FF"/>
                </a:solidFill>
              </a:rPr>
              <a:t>exactness. 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971499" y="914389"/>
            <a:ext cx="180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ccurate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idx="1"/>
          </p:nvPr>
        </p:nvSpPr>
        <p:spPr>
          <a:xfrm>
            <a:off x="419701" y="547687"/>
            <a:ext cx="5088467" cy="1296988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GB" altLang="en-US" sz="4000" dirty="0" smtClean="0">
                <a:solidFill>
                  <a:srgbClr val="0000FF"/>
                </a:solidFill>
              </a:rPr>
              <a:t>How accurate is this archer’s shooting?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527051" y="762001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636825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rgbClr val="636825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rgbClr val="636825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rgbClr val="636825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rgbClr val="636825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36825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36825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36825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36825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3600" dirty="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24417" y="3090863"/>
            <a:ext cx="5583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4000" dirty="0">
                <a:solidFill>
                  <a:srgbClr val="FF0000"/>
                </a:solidFill>
              </a:rPr>
              <a:t>Very accurate – bull’s eye!</a:t>
            </a:r>
          </a:p>
        </p:txBody>
      </p:sp>
      <p:pic>
        <p:nvPicPr>
          <p:cNvPr id="59400" name="Picture 8" descr="8B_p_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18" y="575433"/>
            <a:ext cx="5378449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7348" name="Content Placeholder 6"/>
          <p:cNvSpPr>
            <a:spLocks noGrp="1"/>
          </p:cNvSpPr>
          <p:nvPr>
            <p:ph sz="half" idx="4294967295"/>
          </p:nvPr>
        </p:nvSpPr>
        <p:spPr>
          <a:xfrm>
            <a:off x="518616" y="423082"/>
            <a:ext cx="4394578" cy="1781958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GB" altLang="en-US" sz="4000" dirty="0" smtClean="0">
                <a:solidFill>
                  <a:srgbClr val="0000FF"/>
                </a:solidFill>
              </a:rPr>
              <a:t>How accurate is this archer’s shooting?</a:t>
            </a:r>
          </a:p>
          <a:p>
            <a:pPr marL="0" indent="0"/>
            <a:endParaRPr lang="en-GB" alt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99470" y="3675347"/>
            <a:ext cx="98911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4000" dirty="0">
                <a:solidFill>
                  <a:srgbClr val="FF0000"/>
                </a:solidFill>
              </a:rPr>
              <a:t>Not very – there is only one or two arrows in the bull’s eye.</a:t>
            </a:r>
          </a:p>
        </p:txBody>
      </p:sp>
      <p:pic>
        <p:nvPicPr>
          <p:cNvPr id="104457" name="Picture 9" descr="8B_p_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49" y="308000"/>
            <a:ext cx="6244167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597123" y="589081"/>
            <a:ext cx="11303725" cy="230505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40000"/>
              </a:spcBef>
              <a:buNone/>
            </a:pPr>
            <a:r>
              <a:rPr lang="en-GB" altLang="en-US" sz="4000" dirty="0" smtClean="0"/>
              <a:t>Accuracy is a measure of how close a value is to its real value. 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GB" altLang="en-US" sz="4000" dirty="0" smtClean="0"/>
              <a:t>The closer a measure is to the real value, the more accurate it is. 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229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751</Words>
  <Application>Microsoft Office PowerPoint</Application>
  <PresentationFormat>Custom</PresentationFormat>
  <Paragraphs>86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What did you think?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Practical: You are going to have a go at estimating using quadrats or paper quadrats.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Worksheets/Equipment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Sheila Smith</cp:lastModifiedBy>
  <cp:revision>103</cp:revision>
  <dcterms:created xsi:type="dcterms:W3CDTF">2018-06-27T10:37:59Z</dcterms:created>
  <dcterms:modified xsi:type="dcterms:W3CDTF">2018-11-25T21:37:04Z</dcterms:modified>
</cp:coreProperties>
</file>