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6" r:id="rId3"/>
    <p:sldId id="287" r:id="rId4"/>
    <p:sldId id="289" r:id="rId5"/>
    <p:sldId id="292" r:id="rId6"/>
    <p:sldId id="285" r:id="rId7"/>
    <p:sldId id="286" r:id="rId8"/>
    <p:sldId id="291" r:id="rId9"/>
    <p:sldId id="293" r:id="rId10"/>
    <p:sldId id="288" r:id="rId11"/>
    <p:sldId id="294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_8IaqzNh3D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47" y="669213"/>
            <a:ext cx="1192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 smtClean="0">
                <a:latin typeface="+mj-lt"/>
              </a:rPr>
              <a:t>7Cb Muscles and blood</a:t>
            </a:r>
            <a:endParaRPr lang="en-GB" sz="72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1826" y="52612"/>
            <a:ext cx="4512501" cy="712093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>
                <a:solidFill>
                  <a:schemeClr val="tx1"/>
                </a:solidFill>
              </a:rPr>
              <a:pPr algn="ctr"/>
              <a:t>01 February 2019</a:t>
            </a:fld>
            <a:endParaRPr lang="en-GB" sz="3733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35520" y="44624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333" dirty="0">
                <a:solidFill>
                  <a:schemeClr val="tx1"/>
                </a:solidFill>
              </a:rPr>
              <a:t>CW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85" y="1888138"/>
            <a:ext cx="5422304" cy="1405641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267" b="1" dirty="0" smtClean="0">
                <a:solidFill>
                  <a:srgbClr val="FF0000"/>
                </a:solidFill>
              </a:rPr>
              <a:t>What is function (job) of the heart?</a:t>
            </a:r>
            <a:endParaRPr lang="en-GB" sz="4267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5785" y="3764363"/>
            <a:ext cx="5422304" cy="2062296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267" b="1" dirty="0" smtClean="0">
                <a:solidFill>
                  <a:srgbClr val="FFFF00"/>
                </a:solidFill>
              </a:rPr>
              <a:t>Why does your heart rate increase when you exercise?</a:t>
            </a:r>
            <a:endParaRPr lang="en-GB" sz="4267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human hear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r="18256"/>
          <a:stretch/>
        </p:blipFill>
        <p:spPr bwMode="auto">
          <a:xfrm>
            <a:off x="6023159" y="1888138"/>
            <a:ext cx="1407414" cy="23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oxi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26" y="3100552"/>
            <a:ext cx="4372093" cy="298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9" y="107580"/>
            <a:ext cx="119732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Blood</a:t>
            </a:r>
          </a:p>
          <a:p>
            <a:endParaRPr lang="en-GB" sz="3600" dirty="0"/>
          </a:p>
          <a:p>
            <a:r>
              <a:rPr lang="en-GB" sz="3600" dirty="0" smtClean="0"/>
              <a:t>Blood is made of several components;</a:t>
            </a:r>
          </a:p>
          <a:p>
            <a:endParaRPr lang="en-GB" sz="3600" dirty="0"/>
          </a:p>
          <a:p>
            <a:r>
              <a:rPr lang="en-GB" sz="3600" dirty="0" smtClean="0"/>
              <a:t>Plasma – the liquid part that carries nutrients (e.g. glucose and amino acids) and wastes products (e.g. CO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)</a:t>
            </a:r>
          </a:p>
          <a:p>
            <a:endParaRPr lang="en-GB" sz="3600" dirty="0"/>
          </a:p>
          <a:p>
            <a:r>
              <a:rPr lang="en-GB" sz="3600" dirty="0" smtClean="0"/>
              <a:t>Red blood cells – transports oxygen</a:t>
            </a:r>
          </a:p>
          <a:p>
            <a:endParaRPr lang="en-GB" sz="3600" dirty="0"/>
          </a:p>
          <a:p>
            <a:r>
              <a:rPr lang="en-GB" sz="3600" dirty="0" smtClean="0"/>
              <a:t>White blood cells – fight infection</a:t>
            </a:r>
            <a:endParaRPr lang="en-GB" sz="3600" dirty="0"/>
          </a:p>
        </p:txBody>
      </p:sp>
      <p:pic>
        <p:nvPicPr>
          <p:cNvPr id="1026" name="Picture 2" descr="Image result for bl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3576034"/>
            <a:ext cx="4677821" cy="311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676" y="168166"/>
            <a:ext cx="1167699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Red blood cells</a:t>
            </a:r>
          </a:p>
          <a:p>
            <a:pPr algn="ctr"/>
            <a:endParaRPr lang="en-GB" dirty="0" smtClean="0"/>
          </a:p>
          <a:p>
            <a:r>
              <a:rPr lang="en-GB" sz="3600" dirty="0" smtClean="0"/>
              <a:t>Function – transport oxygen</a:t>
            </a:r>
          </a:p>
          <a:p>
            <a:endParaRPr lang="en-GB" dirty="0"/>
          </a:p>
          <a:p>
            <a:r>
              <a:rPr lang="en-GB" sz="3600" dirty="0" smtClean="0"/>
              <a:t>Adaptations</a:t>
            </a:r>
          </a:p>
          <a:p>
            <a:endParaRPr lang="en-GB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Contains </a:t>
            </a:r>
            <a:r>
              <a:rPr lang="en-GB" sz="3600" dirty="0" smtClean="0"/>
              <a:t>haemoglobin* </a:t>
            </a:r>
            <a:r>
              <a:rPr lang="en-GB" sz="3600" dirty="0" smtClean="0"/>
              <a:t>to carry oxygen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No nucleus – more room for haemoglobin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Biconcave shape – more surface area to get </a:t>
            </a:r>
            <a:r>
              <a:rPr lang="en-GB" sz="3600" u="sng" dirty="0" smtClean="0"/>
              <a:t>more</a:t>
            </a:r>
            <a:r>
              <a:rPr lang="en-GB" sz="3600" dirty="0" smtClean="0"/>
              <a:t> oxygen in and out </a:t>
            </a:r>
            <a:r>
              <a:rPr lang="en-GB" sz="3600" u="sng" dirty="0" smtClean="0"/>
              <a:t>quickly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u="sng" dirty="0"/>
          </a:p>
          <a:p>
            <a:r>
              <a:rPr lang="en-GB" sz="3200" dirty="0" smtClean="0"/>
              <a:t>*Haemoglobin is a red pigment made of protein.</a:t>
            </a:r>
            <a:endParaRPr lang="en-GB" sz="3200" dirty="0"/>
          </a:p>
        </p:txBody>
      </p:sp>
      <p:pic>
        <p:nvPicPr>
          <p:cNvPr id="2050" name="Picture 2" descr="Image result for red blood cells microscop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85187"/>
            <a:ext cx="4099405" cy="263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676" y="168166"/>
            <a:ext cx="1167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Where is blood made?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11382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Blood is made in bone marrow.</a:t>
            </a:r>
          </a:p>
          <a:p>
            <a:endParaRPr lang="en-GB" sz="3600" dirty="0"/>
          </a:p>
          <a:p>
            <a:r>
              <a:rPr lang="en-GB" sz="3600" dirty="0" smtClean="0"/>
              <a:t>Bone marrow is found inside larger bones.</a:t>
            </a:r>
            <a:endParaRPr lang="en-GB" sz="3600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3" y="3064966"/>
            <a:ext cx="6597416" cy="36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one marrow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44" y="168166"/>
            <a:ext cx="3778949" cy="350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215153"/>
            <a:ext cx="117581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Warning!</a:t>
            </a:r>
          </a:p>
          <a:p>
            <a:pPr algn="ctr"/>
            <a:endParaRPr lang="en-GB" sz="8000" dirty="0">
              <a:solidFill>
                <a:srgbClr val="FF0000"/>
              </a:solidFill>
            </a:endParaRPr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this powerpoint contains images of blood</a:t>
            </a:r>
            <a:endParaRPr lang="en-GB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9" y="130043"/>
            <a:ext cx="3347215" cy="2980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9" y="3110105"/>
            <a:ext cx="6367241" cy="3747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860" y="0"/>
            <a:ext cx="52377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8014" y="130043"/>
            <a:ext cx="2963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Diagrams for printing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10" y="168166"/>
            <a:ext cx="11529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Teacher note - You may want to do a heart dissection for this lesson.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>
                <a:solidFill>
                  <a:srgbClr val="FF0000"/>
                </a:solidFill>
                <a:hlinkClick r:id="rId2"/>
              </a:rPr>
              <a:t>https://www.youtube.com/watch?v=_</a:t>
            </a:r>
            <a:r>
              <a:rPr lang="en-GB" sz="3600" dirty="0" smtClean="0">
                <a:solidFill>
                  <a:srgbClr val="FF0000"/>
                </a:solidFill>
                <a:hlinkClick r:id="rId2"/>
              </a:rPr>
              <a:t>8IaqzNh3D0</a:t>
            </a:r>
            <a:endParaRPr lang="en-GB" sz="36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heart diss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95" y="2476490"/>
            <a:ext cx="5442278" cy="40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448" y="3236800"/>
            <a:ext cx="5750801" cy="3385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186" y="136634"/>
            <a:ext cx="11708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The heart</a:t>
            </a:r>
          </a:p>
          <a:p>
            <a:endParaRPr lang="en-GB" sz="3600" dirty="0"/>
          </a:p>
          <a:p>
            <a:r>
              <a:rPr lang="en-GB" sz="3600" dirty="0" smtClean="0"/>
              <a:t>The heart is mostly made of muscle.</a:t>
            </a:r>
          </a:p>
          <a:p>
            <a:endParaRPr lang="en-GB" sz="3600" dirty="0"/>
          </a:p>
          <a:p>
            <a:r>
              <a:rPr lang="en-GB" sz="3600" dirty="0" smtClean="0"/>
              <a:t>The function of the heart is to pump blood around the body.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5922578" y="1331451"/>
            <a:ext cx="919656" cy="515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336219" y="2369896"/>
            <a:ext cx="919656" cy="515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89186" y="3498161"/>
            <a:ext cx="59383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The human heart has 4 chambers. Two receive blood returning to the heart. The other two pump blood out of the heart.</a:t>
            </a: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4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892" y="145501"/>
            <a:ext cx="5054984" cy="6618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76641" y="272882"/>
            <a:ext cx="6186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When the muscles in the heart contract, blood is forced out of the heart and travels to the lungs and the rest of body through blood vessels.</a:t>
            </a:r>
          </a:p>
          <a:p>
            <a:endParaRPr lang="en-GB" sz="3600" dirty="0"/>
          </a:p>
          <a:p>
            <a:r>
              <a:rPr lang="en-GB" sz="3600" dirty="0" smtClean="0">
                <a:solidFill>
                  <a:srgbClr val="FF0000"/>
                </a:solidFill>
              </a:rPr>
              <a:t>Try to find your pulse in your neck or your wrist. The pulse is caused by the heart contracting.</a:t>
            </a:r>
          </a:p>
          <a:p>
            <a:r>
              <a:rPr lang="en-GB" sz="3600" dirty="0" smtClean="0">
                <a:solidFill>
                  <a:srgbClr val="FF0000"/>
                </a:solidFill>
              </a:rPr>
              <a:t>If you count the pulses you can work out your heart rate. 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903" y="241738"/>
            <a:ext cx="114457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Measure your heart rate.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Count the number of pulses in your wrist or neck for 15 seconds.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Multiply by 4.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This is your heart rate. 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Heart rate is measured in beats per minute (BPM).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841" y="168166"/>
            <a:ext cx="11225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There are three types of blood vessels;</a:t>
            </a:r>
          </a:p>
          <a:p>
            <a:endParaRPr lang="en-GB" sz="3600" dirty="0"/>
          </a:p>
          <a:p>
            <a:r>
              <a:rPr lang="en-GB" sz="3600" dirty="0" smtClean="0"/>
              <a:t>Arteries – transport blood away from the heart</a:t>
            </a:r>
          </a:p>
          <a:p>
            <a:endParaRPr lang="en-GB" sz="3600" dirty="0"/>
          </a:p>
          <a:p>
            <a:r>
              <a:rPr lang="en-GB" sz="3600" dirty="0" smtClean="0"/>
              <a:t>Capillaries – transport blood from the arteries to the veins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393" y="3058844"/>
            <a:ext cx="5198515" cy="34593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6840" y="3307395"/>
            <a:ext cx="5980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Veins – transport blood back to </a:t>
            </a:r>
            <a:r>
              <a:rPr lang="en-GB" sz="3600" dirty="0" smtClean="0"/>
              <a:t>	     the </a:t>
            </a:r>
            <a:r>
              <a:rPr lang="en-GB" sz="3600" dirty="0"/>
              <a:t>heart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4193" y="1355834"/>
            <a:ext cx="1208690" cy="515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382000" y="1355833"/>
            <a:ext cx="1208690" cy="515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04192" y="2396431"/>
            <a:ext cx="1681655" cy="515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761888" y="2431401"/>
            <a:ext cx="1203436" cy="515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58942" y="2428035"/>
            <a:ext cx="1203436" cy="515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09447" y="3391475"/>
            <a:ext cx="751492" cy="515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848302" y="3906482"/>
            <a:ext cx="751492" cy="515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19" y="846903"/>
            <a:ext cx="5210175" cy="46386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381" y="407265"/>
            <a:ext cx="61170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Capillaries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Function – delivers nutrients and oxygen to the tissues and removes the waste products.</a:t>
            </a:r>
          </a:p>
          <a:p>
            <a:endParaRPr lang="en-GB" sz="3600" dirty="0"/>
          </a:p>
          <a:p>
            <a:r>
              <a:rPr lang="en-GB" sz="3600" dirty="0" smtClean="0"/>
              <a:t>Structure – very thin walls to allow substances to move from the blood and tissues easily.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738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384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 Tomkins</cp:lastModifiedBy>
  <cp:revision>61</cp:revision>
  <dcterms:created xsi:type="dcterms:W3CDTF">2018-06-27T10:37:59Z</dcterms:created>
  <dcterms:modified xsi:type="dcterms:W3CDTF">2019-02-01T13:58:19Z</dcterms:modified>
</cp:coreProperties>
</file>