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9" r:id="rId16"/>
    <p:sldMasterId id="2147483842" r:id="rId17"/>
    <p:sldMasterId id="2147483854" r:id="rId18"/>
  </p:sldMasterIdLst>
  <p:notesMasterIdLst>
    <p:notesMasterId r:id="rId45"/>
  </p:notesMasterIdLst>
  <p:sldIdLst>
    <p:sldId id="256" r:id="rId19"/>
    <p:sldId id="257" r:id="rId20"/>
    <p:sldId id="258" r:id="rId21"/>
    <p:sldId id="275" r:id="rId22"/>
    <p:sldId id="272" r:id="rId23"/>
    <p:sldId id="266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78" r:id="rId32"/>
    <p:sldId id="269" r:id="rId33"/>
    <p:sldId id="270" r:id="rId34"/>
    <p:sldId id="271" r:id="rId35"/>
    <p:sldId id="268" r:id="rId36"/>
    <p:sldId id="267" r:id="rId37"/>
    <p:sldId id="273" r:id="rId38"/>
    <p:sldId id="274" r:id="rId39"/>
    <p:sldId id="279" r:id="rId40"/>
    <p:sldId id="280" r:id="rId41"/>
    <p:sldId id="281" r:id="rId42"/>
    <p:sldId id="276" r:id="rId43"/>
    <p:sldId id="27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4905-9FAA-4AC2-A7AA-B8F7E95B92F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A482-761C-4137-B59B-7023F867E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71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4BDCD6-3306-477D-B6F5-71631A24FF2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6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73F9D2-5B5F-4668-A35A-C444201098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96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6A482-761C-4137-B59B-7023F867E5D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1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31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7046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872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246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670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136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409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7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730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954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700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2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99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31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F9F8A9-4CD5-43C7-A205-670605B63AF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1873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6E3A09-32F9-40BB-A86A-E50255F194B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0633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3AE447-5793-4D42-B413-3D823CC151D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0855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61D206-DBC5-45E2-92FE-6D119758C95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3644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9900C0-0174-4DBF-AD98-5345DF22DAF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075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9C2B9A-921E-45CA-B980-535CA1097DA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6662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EF66F8-D18C-4356-A194-5CA1EB6A536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7528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95D1FC-67F7-4EA4-95C0-702E9BB3FF6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1066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63F1C-E9C8-4514-9A70-78733BA3E44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5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8982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FBD7DC-B18C-401E-ADCE-A149687B8E4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5275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5DFC84-6C2C-494F-8805-927C889EBD3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5422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AE9EB2-DCC9-4EDB-9E8A-3EB4D6FD3E6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3219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A5D9AC-A86B-42A1-A81D-9EDC0418983B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58833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8569B1-9335-48BA-B125-DA16CD2C34D1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02835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56EEB2-24CB-4A21-830B-FA51A08773D0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26005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F3E5BE-8DB2-4A3A-88C7-59CE92B1B903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910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BB3A56-3AD1-4989-BD1E-04011800F97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37074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73EC81-7EFB-453E-A3F7-6FD96FB7DE6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8004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C8EB2-3EFD-44DF-90C4-8CC4B3EFFA0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447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183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63C442-03AC-4A56-BDE1-A0A767EF8B9E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0128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6AFFA4-7B07-4E0A-827F-07E4C69FE42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61848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1ED866-8664-4785-882F-F1643C1FB07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93775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176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923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46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626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303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39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4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928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698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29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072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100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234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246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1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456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190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7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269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017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593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509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884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6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B0783D-4458-418D-A78F-1A8F6D3B6CF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69498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9991DA-7D07-4299-8140-EEB57B7418A3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66850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73AA80-8637-462C-8193-947C859AF7E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6739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0C8E63-FCD6-4242-9172-4ACF6F5EC2C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7093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F8A5D4-9D61-4623-A8CE-CED23F7184D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455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232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E95843-0B2D-4CC1-9599-71664266C097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67821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92BDFF-37A4-46D6-8ED1-9FB269D751A3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20271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4656E1-B878-4C0F-B904-FF7B347DB67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78764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86A589-B5C4-4EB7-BF3B-DC7A00679BB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99946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9EF3D-02D0-4D7E-91C0-B5411BC8FE8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7510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29D3B0-409B-49DB-82FD-9173E9F609E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25285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A132B0-F457-484D-A9B8-B07CE5ED37E0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77254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B0783D-4458-418D-A78F-1A8F6D3B6CF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210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9991DA-7D07-4299-8140-EEB57B7418A3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0596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73AA80-8637-462C-8193-947C859AF7E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683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86769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0C8E63-FCD6-4242-9172-4ACF6F5EC2C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9184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F8A5D4-9D61-4623-A8CE-CED23F7184D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80157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E95843-0B2D-4CC1-9599-71664266C097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18392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92BDFF-37A4-46D6-8ED1-9FB269D751A3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5809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4656E1-B878-4C0F-B904-FF7B347DB67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53501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86A589-B5C4-4EB7-BF3B-DC7A00679BB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65942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9EF3D-02D0-4D7E-91C0-B5411BC8FE8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228529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29D3B0-409B-49DB-82FD-9173E9F609E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89843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A132B0-F457-484D-A9B8-B07CE5ED37E0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72266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3DB3FB-B070-4357-AF91-B51AB4DFC5B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78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57075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D2C737-1519-479E-8029-81148ABA31C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62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BA0A6-15CF-45DA-BF94-71596EF3007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330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0387C2-6159-4D05-9996-D9CC95CF9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081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59532D-2455-4042-BA8A-56A9EDD2B21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9374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9D6CC3-C91E-4F3A-A0F7-98B73E1A44F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41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8F67C5-66DB-42AB-BE6D-9C956F15E5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993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27C0C1-7448-4E22-9D26-26AC3BABA7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898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38EEC-F3F9-433A-80CC-243D77944B6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6434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D31822-2C9B-4D20-A508-CB38BD696B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773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BABFDF-E55C-4ED2-B1C4-1826EE3F7CE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6476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9"/>
            <a:ext cx="12192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376833" y="6637339"/>
            <a:ext cx="284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2004</a:t>
            </a:r>
          </a:p>
        </p:txBody>
      </p:sp>
      <p:pic>
        <p:nvPicPr>
          <p:cNvPr id="34820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10513484" y="0"/>
            <a:ext cx="16256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7" y="6092826"/>
            <a:ext cx="668867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6607175"/>
            <a:ext cx="6719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1 of 20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34823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691314"/>
            <a:ext cx="12192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376833" y="6637339"/>
            <a:ext cx="284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2005</a:t>
            </a:r>
          </a:p>
        </p:txBody>
      </p:sp>
      <p:pic>
        <p:nvPicPr>
          <p:cNvPr id="34825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10513484" y="0"/>
            <a:ext cx="16256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7" name="Text Box 11"/>
          <p:cNvSpPr txBox="1">
            <a:spLocks noChangeArrowheads="1"/>
          </p:cNvSpPr>
          <p:nvPr userDrawn="1"/>
        </p:nvSpPr>
        <p:spPr bwMode="auto">
          <a:xfrm>
            <a:off x="1" y="6638925"/>
            <a:ext cx="148801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42286B-4223-451F-B66B-360E68E127FF}" type="slidenum">
              <a:rPr kumimoji="0" lang="en-GB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of 26</a:t>
            </a:r>
          </a:p>
        </p:txBody>
      </p:sp>
    </p:spTree>
    <p:extLst>
      <p:ext uri="{BB962C8B-B14F-4D97-AF65-F5344CB8AC3E}">
        <p14:creationId xmlns:p14="http://schemas.microsoft.com/office/powerpoint/2010/main" val="71311856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43246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2593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311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51274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34031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95367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00613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0817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1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571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5352" y="1"/>
            <a:ext cx="2838449" cy="617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1"/>
            <a:ext cx="8312151" cy="617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40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860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976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14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0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87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97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18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3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78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79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09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13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0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52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80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29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12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17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3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51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65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63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5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78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3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83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21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1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6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06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87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27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18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301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76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130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04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49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59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2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05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8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227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037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46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00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099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67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7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8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935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912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749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9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23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39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89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666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76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0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22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11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518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556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267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58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80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51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41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971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5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3024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339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547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080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32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36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152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17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752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467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9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9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5E86-6562-437C-A0A4-3AC9CFDE8BB0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8A96B-27C1-40D9-B3D7-4752FD9CA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ECFFEA-D634-4D5D-B8AC-2B420683585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65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A2F1B9-95A8-44F8-85AA-A2201512D9B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399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4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918E5D-C75F-48BC-8AEC-FB36AAE7473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284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918E5D-C75F-48BC-8AEC-FB36AAE7473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809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3A6C01-82EC-4717-81E9-66C6E1C499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under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9"/>
            <a:ext cx="12192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376833" y="6637339"/>
            <a:ext cx="284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2004</a:t>
            </a:r>
          </a:p>
        </p:txBody>
      </p:sp>
      <p:pic>
        <p:nvPicPr>
          <p:cNvPr id="33796" name="Picture 4" descr="swis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9276"/>
            <a:ext cx="9647767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boardworks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10513484" y="0"/>
            <a:ext cx="16256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7" y="6092826"/>
            <a:ext cx="668867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left_butt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092826"/>
            <a:ext cx="7239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6610350"/>
            <a:ext cx="6719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1 of 20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33801" name="Picture 9" descr="under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9"/>
            <a:ext cx="12192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9376833" y="6637339"/>
            <a:ext cx="284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2005</a:t>
            </a:r>
          </a:p>
        </p:txBody>
      </p:sp>
      <p:pic>
        <p:nvPicPr>
          <p:cNvPr id="33803" name="Picture 11" descr="swis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9276"/>
            <a:ext cx="9647767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boardworks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10513484" y="0"/>
            <a:ext cx="16256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092826"/>
            <a:ext cx="7239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868891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      Click to edit Master title style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 userDrawn="1"/>
        </p:nvSpPr>
        <p:spPr bwMode="auto">
          <a:xfrm>
            <a:off x="1" y="6629400"/>
            <a:ext cx="148801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2563D-9114-4627-AF5D-1C9E95C7BB67}" type="slidenum">
              <a:rPr kumimoji="0" lang="en-GB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of 26</a:t>
            </a:r>
          </a:p>
        </p:txBody>
      </p:sp>
      <p:grpSp>
        <p:nvGrpSpPr>
          <p:cNvPr id="33835" name="Group 43"/>
          <p:cNvGrpSpPr>
            <a:grpSpLocks/>
          </p:cNvGrpSpPr>
          <p:nvPr userDrawn="1"/>
        </p:nvGrpSpPr>
        <p:grpSpPr bwMode="auto">
          <a:xfrm>
            <a:off x="304801" y="-96837"/>
            <a:ext cx="480484" cy="735014"/>
            <a:chOff x="930" y="546"/>
            <a:chExt cx="227" cy="463"/>
          </a:xfrm>
        </p:grpSpPr>
        <p:sp>
          <p:nvSpPr>
            <p:cNvPr id="33836" name="Oval 44"/>
            <p:cNvSpPr>
              <a:spLocks noChangeAspect="1" noChangeArrowheads="1"/>
            </p:cNvSpPr>
            <p:nvPr userDrawn="1"/>
          </p:nvSpPr>
          <p:spPr bwMode="auto">
            <a:xfrm>
              <a:off x="930" y="663"/>
              <a:ext cx="227" cy="227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33837" name="Oval 45"/>
            <p:cNvSpPr>
              <a:spLocks noChangeAspect="1" noChangeArrowheads="1"/>
            </p:cNvSpPr>
            <p:nvPr userDrawn="1"/>
          </p:nvSpPr>
          <p:spPr bwMode="auto">
            <a:xfrm>
              <a:off x="930" y="663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33838" name="Oval 46"/>
            <p:cNvSpPr>
              <a:spLocks noChangeArrowheads="1"/>
            </p:cNvSpPr>
            <p:nvPr userDrawn="1"/>
          </p:nvSpPr>
          <p:spPr bwMode="auto">
            <a:xfrm>
              <a:off x="1025" y="546"/>
              <a:ext cx="123" cy="463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pic>
          <p:nvPicPr>
            <p:cNvPr id="33839" name="Picture 47" descr="8B_pic2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" y="737"/>
              <a:ext cx="136" cy="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40" name="Picture 48" descr="8B_pic1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681"/>
              <a:ext cx="100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727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10A95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77C0-FEF2-4E80-A143-604DF820E53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A86CE-CD13-42EA-AA1C-898C5C5CF6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6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6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3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5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77C0-FEF2-4E80-A143-604DF820E5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86CE-CD13-42EA-AA1C-898C5C5CF6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4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9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activeteachonline.com/product/view/id/335/page/40/mode/dps?modal=/player/animation/id/390816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.co.uk/teaching-resource/Anatomy-and-Physiology-of-the-Lungs-6175106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youtube.com/watch?v=0cqZGxwXZz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03" y="0"/>
            <a:ext cx="8064896" cy="908720"/>
          </a:xfrm>
        </p:spPr>
        <p:txBody>
          <a:bodyPr>
            <a:noAutofit/>
          </a:bodyPr>
          <a:lstStyle/>
          <a:p>
            <a:r>
              <a:rPr lang="en-GB" b="1" u="sng" dirty="0"/>
              <a:t>Gas Exchange System </a:t>
            </a:r>
          </a:p>
        </p:txBody>
      </p:sp>
      <p:sp>
        <p:nvSpPr>
          <p:cNvPr id="15362" name="AutoShape 2" descr="data:image/jpeg;base64,/9j/4AAQSkZJRgABAQAAAQABAAD/2wCEAAkGBg8GDxAUEQ8SEBMREQ8PEBAQFREQEA8QFBAVFhQQGBIXGyYgFyUkGRIUIC8gJTMpOCwsFSAxNjMqNSYtLDUBCQoKDgwOGg8PGjQlHyQqLCwxMiwpLSkyNSk0MCwsNCovKSksLCkuLiwqMCwpLi4sLCk1LykpLCksLCwpLCwsLP/AABEIAKoBKQMBIgACEQEDEQH/xAAbAAEAAwEBAQEAAAAAAAAAAAAAAwUGBAIBB//EADwQAAIBAgMDCAcGBgMAAAAAAAABAgMRBBIhBTFRBhMiQVJxkdEUMmGSoaOxFiNCYoHBFXKissLwM0Ph/8QAGgEBAAIDAQAAAAAAAAAAAAAAAAQFAQMGAv/EADIRAQACAQICBA0FAQAAAAAAAAABAgMEEQUSMVGR4RMUITJBQlJhYnGxwdEiY4Gh8BX/2gAMAwEAAhEDEQA/AP3EAAAAAAAAAAAAAAAAAAAAAAAAAAAAAAAAAAAAAAAAA8zqKna7tmeVX63Zu3wYYmdnoABkAAAAAAAAAAA8HsjMw8y8zZBNk8yCobKtGRBOT4s55zfF+JPM55kmqvyShqTfF+LIJ1Jdp+LJahBUJFYQMkyhnVl2n4sgqVpdqXiySZBUJNYhX5LS+c4+L8WOcfF+LPINmyPvL1zj4vxY5x8X4s8gbG8varzjunJfqz76RPty96RGBtDPNbrSekT7cvekPSJ9uXvSIwY2g57daaFSrU3SqS7nJ/Q95a/Cr8w54TdN3Taa3NaNfqW2C5R1KFlU+8XHdNfr1mu/NHlrESkYZx2nbJaY/tw5a/Cr8wZa/Cr8w12Dx9PHK8JX4rdJd6Oggzq5idpqua8KreOauTeP972Jy1+FX5gy1+FX5htiLE4mOEipSvZypw011nUjCPxkjHjvwvX/ACP3J7O9jstfhV+YMtfhV+YaLG8pcLs/NzlVRcc94730Itvd7ITdnvyS4M90+UOGqxqSVVWpZM7tJWc21GNrXburZVrfTePHfhP+R+5PZ3s1lr8KvzDxUVXTNzm9WzZ/W6rX6zSvlNg7N+kQaSjK6bkmmk9LLpaSTdtyabsj5LlBgqsop16beaWR30zRUk2pbvw1NfyS7LtmNb8LE8I8nkvPZ3uzZ3O81HnfW6+Nuq/tOk8Uq0a8U4tSTvZrVOzt+x7IFp3ndd0ry1iu++wADD0AAAAAAAAFdtzGy2dhq1SFs1OEpRzerdcbtfVd6LEgrKTjLK1GVnlk1mUXbR5bq/cZh5llp8r54d006arqfNpTpypwV5VKkXFNTnGUrRjaKetpbtxDLlhUqvo0aTTpymstWUpQcac6koy6G+KgouPVKSTZJUx+PWTM66vChz2SipZKbp0XUqwtTd585KsnDWyV8uiZYU8bXl6JGcZqcoxniHkeRLmJ3Tla0Xzih0dPWVtLnurVkUmP5a+jL/ii5OcoKKqNzhaah045FaV5J5L3y63PWO5TSwlSFPmHNypUql86gs0090Wm2k42b1tmWhp5s5pskViVfkmOplftXOpV5tYZ5rqD+8Vs2aMXJLLmcdWlK2ri1ofMDyl/iE4w5qznKUU4TzxWWhTqyu8qs0qsE1xvwNJUK+ngKWF1hTjBpNJxSWjauv6Y+6uBIrE9aDkmu3Q+TIKhPMgqEyqryPAANiOAAAAAAAAAAD1SqyotOLcWtzWjNHsvlAq9o1bRluUt0Zd/BmaBpy4a5I8qVptXk09t6z5Opvzh23GLw9VyjOahFVctKShUcqbU45ZNpJ3it76io2Pt10LQqO8d0ZPfH2P2fQ0c4qtFppNSTTT1TTW4psuK2KdpdbptVTUU5q/zDH0NlUdrYmP/ACxglUm7zb9JnCOSbm811leJ001tfS2txh9kYbalKrem8tapJzjKTl95TxE3nSei6d34LqO5bIw6dR8zD72PN1NF04ZcuV/okv0XA6MPh4YSCjCKjGKskv8Ade81JSrrcksHXhGDp9GGZwWaXRclFNq74QS8eJz4zkfTryjkqSpwjTqw5vpSjJzjWjd3lql6TUsu7XQ0AAhweFjgacKcL5acI0431eWMUld9eiJgAAAAAAAAAAAAEZIeMpmGJeJkFQ6ZQbIZ0JPqNlZhovWZckznmd0sJN9XxRDLAVH1fFG+tq9aDfHefQr6hBULGezar/D8URT2TWf4V4okVyV60HJgyT6s9iqmQVC2lsSu/wAK96PmQz2DiH+Be9HzN9ctPajtQsmmzT6k9kqwFj9n8R2F70fMfZ/Edhe9HzNnhsftR2tHimf2J7JVwLH7P4jsL3o+Y+z+I7C96PmPDY/ajtPFM/sT2Srgd09h4iH/AFt9zi/3OWrh50PWhKP8yaPUXrbolrvhyU86sx84RgA9tQAAAAAF5sHa/NNU5vR6Qk/wvs9xRg15McZK8st+nz2wXi9W/BU7B2n6XHJJ9OC39qPEtiivSaW5ZdphzVzUi9eiQAHhuAAAAAAAAAAAAAAAAAAAAAAAAAAAAAAAAD41m3n0AV2L2DRxW6OR8Yaf07jP4/Y1XAatZo9qPV3rqNifGrknFqb098K7UcOw5o3iNp64/DAgv9r7AtedJe2VNfWPkUBbY8tckb1cvqNNfT25bgANqOAACXC4iWEnGUd8XfvXWjbYeusTCMo7pK68jCF/yYxnrU2/zx/yX0fiQdZi5q80dMfRc8J1PJk8HPRb69/4aAAFS6gAAAAAAAAAAAAAAAAAAAAAAAAAAAAAAAAAAAAADOcoNlc3epBaN9NLqfa8zRnmcFUTTV0001xT6jbiyzjtvCNqtPXUY5pP8fNggdO0cG8DUlHq3xfGL3f77DmL2sxaN4cVek0tNbdMAAPTwEuExDwlSMl+Fp96614XIgYmN42l6raazEx6G+jJTSa3PVdx9K/YVfn6EOMbwf6bvhYsDnr15bTXqd3iyRkpF49MbgAPLYAAAAAAAAAAAAAAAAAAAAAAAAAAAAAAAAAAAAAKTlPhc8IzW+Lyv+V/+/UzZtto0efo1FxjK3eldfFGJLfR33pt1OV4vi5c0Wj0x/f+2AATVQAADQclaulSPtjJfrdP6IvzL8mZ5azXGD+DRqCl1cbZZdfwu3Npo928AAIqyAAAAAAAAAAAAAAAAAAAAAAAAAAAAAAAAAAAAKbae1a+zpepBxfqy6Wvseu8948c3naGnNnrhrzX6Fw1cwLVi5+1FXsQ/q8ymbuWmlw2x78zm+JarHqOXwfo3+wACaqAAAWXJ52xEf5Z/Q1phsJi5YKalG11da6rVWLD7TV+EPB+ZX6nT3yX3r1L3h+uxYMU0v07/hqQcezalatHNVUY39WKTTS4u7+B2FbaOWdnQ0vz1i23T1gAPL2AAAAAAAAAAAAAAAAAAAAAAAAAAAAAAAAEeIw8cVFxkrp7/MqdrYbGVasnRqKMMuG6LTeaUa8nUtJTWToZbuzutOopJ/xurTUXpKUailKPosXFulbtPdPWLXVbMtLmYnbywxMRMbS97U2XLZ0uMH6sv2ftOI3MqKxNPLNXvFZlK1729ml+4ym1NlS2dLjB+rL9n7S20+p5/wBNuly2v4fOGeenm/TucIAJqoAAANDsPYuS1Sotd8IPq/M/IbE2LltUqLXfCD6vzPyL4rNTqfUo6Hh3D9tsuWPlH3kABXOgAAAAAAAAAAAAAAAAAAAAAAAAAAAAAAAAD49T6AMfR2TjsNFRq7QUa0r8zeq2nO9PPLI4rP0VN5HdLP1aNclfBY6GElUhipYhtONPmsTJwjpX1dbKr2qSou7v6mV2jc0W3+Tn8ccPvHTSThPKpZ5xzwmkpKSS6VNb09/UeXsGq6M4c7TvVqKdZqm4wcVCELQjneR2pxd23rfTUDo2HSrwVZ1pSletUVFS3qhF2g2uL1161YsK1GOIi4yV09GmewInZiYiY2ljtq7Kls6XGD9WX+L9pwm8rUY4iLjJJp6NMyW1tlS2dK61g/Vlw/Ky30+p5/026XLa/h84Z8Jj836dzgNBsTYlrVKi9sIP+5+R82JsTdUqL2wg/wC5+RoDVqdT6lErh3D+jLlj5R95AAVroAAAAAAAAAAAAAAAAAAAAAAAAAAAAAAAAAAAAAAAAAAADzOCqKzSa4PVHoAAAAAAAAAAAAAAH//Z"/>
          <p:cNvSpPr>
            <a:spLocks noChangeAspect="1" noChangeArrowheads="1"/>
          </p:cNvSpPr>
          <p:nvPr/>
        </p:nvSpPr>
        <p:spPr bwMode="auto">
          <a:xfrm>
            <a:off x="1587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4" name="AutoShape 4" descr="data:image/jpeg;base64,/9j/4AAQSkZJRgABAQAAAQABAAD/2wCEAAkGBg8GDxAUEQ8SEBMREQ8PEBAQFREQEA8QFBAVFhQQGBIXGyYgFyUkGRIUIC8gJTMpOCwsFSAxNjMqNSYtLDUBCQoKDgwOGg8PGjQlHyQqLCwxMiwpLSkyNSk0MCwsNCovKSksLCkuLiwqMCwpLi4sLCk1LykpLCksLCwpLCwsLP/AABEIAKoBKQMBIgACEQEDEQH/xAAbAAEAAwEBAQEAAAAAAAAAAAAAAwUGBAIBB//EADwQAAIBAgMDCAcGBgMAAAAAAAABAgMRBBIhBTFRBhMiQVJxkdEUMmGSoaOxFiNCYoHBFXKissLwM0Ph/8QAGgEBAAIDAQAAAAAAAAAAAAAAAAQFAQMGAv/EADIRAQACAQICBA0FAQAAAAAAAAABAgMEEQUSMVGR4RMUITJBQlJhYnGxwdEiY4Gh8BX/2gAMAwEAAhEDEQA/AP3EAAAAAAAAAAAAAAAAAAAAAAAAAAAAAAAAAAAAAAAAA8zqKna7tmeVX63Zu3wYYmdnoABkAAAAAAAAAAA8HsjMw8y8zZBNk8yCobKtGRBOT4s55zfF+JPM55kmqvyShqTfF+LIJ1Jdp+LJahBUJFYQMkyhnVl2n4sgqVpdqXiySZBUJNYhX5LS+c4+L8WOcfF+LPINmyPvL1zj4vxY5x8X4s8gbG8varzjunJfqz76RPty96RGBtDPNbrSekT7cvekPSJ9uXvSIwY2g57daaFSrU3SqS7nJ/Q95a/Cr8w54TdN3Taa3NaNfqW2C5R1KFlU+8XHdNfr1mu/NHlrESkYZx2nbJaY/tw5a/Cr8wZa/Cr8w12Dx9PHK8JX4rdJd6Oggzq5idpqua8KreOauTeP972Jy1+FX5gy1+FX5htiLE4mOEipSvZypw011nUjCPxkjHjvwvX/ACP3J7O9jstfhV+YMtfhV+YaLG8pcLs/NzlVRcc94730Itvd7ITdnvyS4M90+UOGqxqSVVWpZM7tJWc21GNrXburZVrfTePHfhP+R+5PZ3s1lr8KvzDxUVXTNzm9WzZ/W6rX6zSvlNg7N+kQaSjK6bkmmk9LLpaSTdtyabsj5LlBgqsop16beaWR30zRUk2pbvw1NfyS7LtmNb8LE8I8nkvPZ3uzZ3O81HnfW6+Nuq/tOk8Uq0a8U4tSTvZrVOzt+x7IFp3ndd0ry1iu++wADD0AAAAAAAAFdtzGy2dhq1SFs1OEpRzerdcbtfVd6LEgrKTjLK1GVnlk1mUXbR5bq/cZh5llp8r54d006arqfNpTpypwV5VKkXFNTnGUrRjaKetpbtxDLlhUqvo0aTTpymstWUpQcac6koy6G+KgouPVKSTZJUx+PWTM66vChz2SipZKbp0XUqwtTd585KsnDWyV8uiZYU8bXl6JGcZqcoxniHkeRLmJ3Tla0Xzih0dPWVtLnurVkUmP5a+jL/ii5OcoKKqNzhaah045FaV5J5L3y63PWO5TSwlSFPmHNypUql86gs0090Wm2k42b1tmWhp5s5pskViVfkmOplftXOpV5tYZ5rqD+8Vs2aMXJLLmcdWlK2ri1ofMDyl/iE4w5qznKUU4TzxWWhTqyu8qs0qsE1xvwNJUK+ngKWF1hTjBpNJxSWjauv6Y+6uBIrE9aDkmu3Q+TIKhPMgqEyqryPAANiOAAAAAAAAAAD1SqyotOLcWtzWjNHsvlAq9o1bRluUt0Zd/BmaBpy4a5I8qVptXk09t6z5Opvzh23GLw9VyjOahFVctKShUcqbU45ZNpJ3it76io2Pt10LQqO8d0ZPfH2P2fQ0c4qtFppNSTTT1TTW4psuK2KdpdbptVTUU5q/zDH0NlUdrYmP/ACxglUm7zb9JnCOSbm811leJ001tfS2txh9kYbalKrem8tapJzjKTl95TxE3nSei6d34LqO5bIw6dR8zD72PN1NF04ZcuV/okv0XA6MPh4YSCjCKjGKskv8Ade81JSrrcksHXhGDp9GGZwWaXRclFNq74QS8eJz4zkfTryjkqSpwjTqw5vpSjJzjWjd3lql6TUsu7XQ0AAhweFjgacKcL5acI0431eWMUld9eiJgAAAAAAAAAAAAEZIeMpmGJeJkFQ6ZQbIZ0JPqNlZhovWZckznmd0sJN9XxRDLAVH1fFG+tq9aDfHefQr6hBULGezar/D8URT2TWf4V4okVyV60HJgyT6s9iqmQVC2lsSu/wAK96PmQz2DiH+Be9HzN9ctPajtQsmmzT6k9kqwFj9n8R2F70fMfZ/Edhe9HzNnhsftR2tHimf2J7JVwLH7P4jsL3o+Y+z+I7C96PmPDY/ajtPFM/sT2Srgd09h4iH/AFt9zi/3OWrh50PWhKP8yaPUXrbolrvhyU86sx84RgA9tQAAAAAF5sHa/NNU5vR6Qk/wvs9xRg15McZK8st+nz2wXi9W/BU7B2n6XHJJ9OC39qPEtiivSaW5ZdphzVzUi9eiQAHhuAAAAAAAAAAAAAAAAAAAAAAAAAAAAAAAAD41m3n0AV2L2DRxW6OR8Yaf07jP4/Y1XAatZo9qPV3rqNifGrknFqb098K7UcOw5o3iNp64/DAgv9r7AtedJe2VNfWPkUBbY8tckb1cvqNNfT25bgANqOAACXC4iWEnGUd8XfvXWjbYeusTCMo7pK68jCF/yYxnrU2/zx/yX0fiQdZi5q80dMfRc8J1PJk8HPRb69/4aAAFS6gAAAAAAAAAAAAAAAAAAAAAAAAAAAAAAAAAAAAADOcoNlc3epBaN9NLqfa8zRnmcFUTTV0001xT6jbiyzjtvCNqtPXUY5pP8fNggdO0cG8DUlHq3xfGL3f77DmL2sxaN4cVek0tNbdMAAPTwEuExDwlSMl+Fp96614XIgYmN42l6raazEx6G+jJTSa3PVdx9K/YVfn6EOMbwf6bvhYsDnr15bTXqd3iyRkpF49MbgAPLYAAAAAAAAAAAAAAAAAAAAAAAAAAAAAAAAAAAAAKTlPhc8IzW+Lyv+V/+/UzZtto0efo1FxjK3eldfFGJLfR33pt1OV4vi5c0Wj0x/f+2AATVQAADQclaulSPtjJfrdP6IvzL8mZ5azXGD+DRqCl1cbZZdfwu3Npo928AAIqyAAAAAAAAAAAAAAAAAAAAAAAAAAAAAAAAAAAAKbae1a+zpepBxfqy6Wvseu8948c3naGnNnrhrzX6Fw1cwLVi5+1FXsQ/q8ymbuWmlw2x78zm+JarHqOXwfo3+wACaqAAAWXJ52xEf5Z/Q1phsJi5YKalG11da6rVWLD7TV+EPB+ZX6nT3yX3r1L3h+uxYMU0v07/hqQcezalatHNVUY39WKTTS4u7+B2FbaOWdnQ0vz1i23T1gAPL2AAAAAAAAAAAAAAAAAAAAAAAAAAAAAAAAEeIw8cVFxkrp7/MqdrYbGVasnRqKMMuG6LTeaUa8nUtJTWToZbuzutOopJ/xurTUXpKUailKPosXFulbtPdPWLXVbMtLmYnbywxMRMbS97U2XLZ0uMH6sv2ftOI3MqKxNPLNXvFZlK1729ml+4ym1NlS2dLjB+rL9n7S20+p5/wBNuly2v4fOGeenm/TucIAJqoAAANDsPYuS1Sotd8IPq/M/IbE2LltUqLXfCD6vzPyL4rNTqfUo6Hh3D9tsuWPlH3kABXOgAAAAAAAAAAAAAAAAAAAAAAAAAAAAAAAAD49T6AMfR2TjsNFRq7QUa0r8zeq2nO9PPLI4rP0VN5HdLP1aNclfBY6GElUhipYhtONPmsTJwjpX1dbKr2qSou7v6mV2jc0W3+Tn8ccPvHTSThPKpZ5xzwmkpKSS6VNb09/UeXsGq6M4c7TvVqKdZqm4wcVCELQjneR2pxd23rfTUDo2HSrwVZ1pSletUVFS3qhF2g2uL1161YsK1GOIi4yV09GmewInZiYiY2ljtq7Kls6XGD9WX+L9pwm8rUY4iLjJJp6NMyW1tlS2dK61g/Vlw/Ky30+p5/026XLa/h84Z8Jj836dzgNBsTYlrVKi9sIP+5+R82JsTdUqL2wg/wC5+RoDVqdT6lErh3D+jLlj5R95AAVroAAAAAAAAAAAAAAAAAAAAAAAAAAAAAAAAAAAAAAAAAAADzOCqKzSa4PVHoAAAAAAAAAAAAAAH//Z"/>
          <p:cNvSpPr>
            <a:spLocks noChangeAspect="1" noChangeArrowheads="1"/>
          </p:cNvSpPr>
          <p:nvPr/>
        </p:nvSpPr>
        <p:spPr bwMode="auto">
          <a:xfrm>
            <a:off x="1587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6" name="AutoShape 6" descr="data:image/jpeg;base64,/9j/4AAQSkZJRgABAQAAAQABAAD/2wCEAAkGBg8GDxAUEQ8SEBMREQ8PEBAQFREQEA8QFBAVFhQQGBIXGyYgFyUkGRIUIC8gJTMpOCwsFSAxNjMqNSYtLDUBCQoKDgwOGg8PGjQlHyQqLCwxMiwpLSkyNSk0MCwsNCovKSksLCkuLiwqMCwpLi4sLCk1LykpLCksLCwpLCwsLP/AABEIAKoBKQMBIgACEQEDEQH/xAAbAAEAAwEBAQEAAAAAAAAAAAAAAwUGBAIBB//EADwQAAIBAgMDCAcGBgMAAAAAAAABAgMRBBIhBTFRBhMiQVJxkdEUMmGSoaOxFiNCYoHBFXKissLwM0Ph/8QAGgEBAAIDAQAAAAAAAAAAAAAAAAQFAQMGAv/EADIRAQACAQICBA0FAQAAAAAAAAABAgMEEQUSMVGR4RMUITJBQlJhYnGxwdEiY4Gh8BX/2gAMAwEAAhEDEQA/AP3EAAAAAAAAAAAAAAAAAAAAAAAAAAAAAAAAAAAAAAAAA8zqKna7tmeVX63Zu3wYYmdnoABkAAAAAAAAAAA8HsjMw8y8zZBNk8yCobKtGRBOT4s55zfF+JPM55kmqvyShqTfF+LIJ1Jdp+LJahBUJFYQMkyhnVl2n4sgqVpdqXiySZBUJNYhX5LS+c4+L8WOcfF+LPINmyPvL1zj4vxY5x8X4s8gbG8varzjunJfqz76RPty96RGBtDPNbrSekT7cvekPSJ9uXvSIwY2g57daaFSrU3SqS7nJ/Q95a/Cr8w54TdN3Taa3NaNfqW2C5R1KFlU+8XHdNfr1mu/NHlrESkYZx2nbJaY/tw5a/Cr8wZa/Cr8w12Dx9PHK8JX4rdJd6Oggzq5idpqua8KreOauTeP972Jy1+FX5gy1+FX5htiLE4mOEipSvZypw011nUjCPxkjHjvwvX/ACP3J7O9jstfhV+YMtfhV+YaLG8pcLs/NzlVRcc94730Itvd7ITdnvyS4M90+UOGqxqSVVWpZM7tJWc21GNrXburZVrfTePHfhP+R+5PZ3s1lr8KvzDxUVXTNzm9WzZ/W6rX6zSvlNg7N+kQaSjK6bkmmk9LLpaSTdtyabsj5LlBgqsop16beaWR30zRUk2pbvw1NfyS7LtmNb8LE8I8nkvPZ3uzZ3O81HnfW6+Nuq/tOk8Uq0a8U4tSTvZrVOzt+x7IFp3ndd0ry1iu++wADD0AAAAAAAAFdtzGy2dhq1SFs1OEpRzerdcbtfVd6LEgrKTjLK1GVnlk1mUXbR5bq/cZh5llp8r54d006arqfNpTpypwV5VKkXFNTnGUrRjaKetpbtxDLlhUqvo0aTTpymstWUpQcac6koy6G+KgouPVKSTZJUx+PWTM66vChz2SipZKbp0XUqwtTd585KsnDWyV8uiZYU8bXl6JGcZqcoxniHkeRLmJ3Tla0Xzih0dPWVtLnurVkUmP5a+jL/ii5OcoKKqNzhaah045FaV5J5L3y63PWO5TSwlSFPmHNypUql86gs0090Wm2k42b1tmWhp5s5pskViVfkmOplftXOpV5tYZ5rqD+8Vs2aMXJLLmcdWlK2ri1ofMDyl/iE4w5qznKUU4TzxWWhTqyu8qs0qsE1xvwNJUK+ngKWF1hTjBpNJxSWjauv6Y+6uBIrE9aDkmu3Q+TIKhPMgqEyqryPAANiOAAAAAAAAAAD1SqyotOLcWtzWjNHsvlAq9o1bRluUt0Zd/BmaBpy4a5I8qVptXk09t6z5Opvzh23GLw9VyjOahFVctKShUcqbU45ZNpJ3it76io2Pt10LQqO8d0ZPfH2P2fQ0c4qtFppNSTTT1TTW4psuK2KdpdbptVTUU5q/zDH0NlUdrYmP/ACxglUm7zb9JnCOSbm811leJ001tfS2txh9kYbalKrem8tapJzjKTl95TxE3nSei6d34LqO5bIw6dR8zD72PN1NF04ZcuV/okv0XA6MPh4YSCjCKjGKskv8Ade81JSrrcksHXhGDp9GGZwWaXRclFNq74QS8eJz4zkfTryjkqSpwjTqw5vpSjJzjWjd3lql6TUsu7XQ0AAhweFjgacKcL5acI0431eWMUld9eiJgAAAAAAAAAAAAEZIeMpmGJeJkFQ6ZQbIZ0JPqNlZhovWZckznmd0sJN9XxRDLAVH1fFG+tq9aDfHefQr6hBULGezar/D8URT2TWf4V4okVyV60HJgyT6s9iqmQVC2lsSu/wAK96PmQz2DiH+Be9HzN9ctPajtQsmmzT6k9kqwFj9n8R2F70fMfZ/Edhe9HzNnhsftR2tHimf2J7JVwLH7P4jsL3o+Y+z+I7C96PmPDY/ajtPFM/sT2Srgd09h4iH/AFt9zi/3OWrh50PWhKP8yaPUXrbolrvhyU86sx84RgA9tQAAAAAF5sHa/NNU5vR6Qk/wvs9xRg15McZK8st+nz2wXi9W/BU7B2n6XHJJ9OC39qPEtiivSaW5ZdphzVzUi9eiQAHhuAAAAAAAAAAAAAAAAAAAAAAAAAAAAAAAAD41m3n0AV2L2DRxW6OR8Yaf07jP4/Y1XAatZo9qPV3rqNifGrknFqb098K7UcOw5o3iNp64/DAgv9r7AtedJe2VNfWPkUBbY8tckb1cvqNNfT25bgANqOAACXC4iWEnGUd8XfvXWjbYeusTCMo7pK68jCF/yYxnrU2/zx/yX0fiQdZi5q80dMfRc8J1PJk8HPRb69/4aAAFS6gAAAAAAAAAAAAAAAAAAAAAAAAAAAAAAAAAAAAADOcoNlc3epBaN9NLqfa8zRnmcFUTTV0001xT6jbiyzjtvCNqtPXUY5pP8fNggdO0cG8DUlHq3xfGL3f77DmL2sxaN4cVek0tNbdMAAPTwEuExDwlSMl+Fp96614XIgYmN42l6raazEx6G+jJTSa3PVdx9K/YVfn6EOMbwf6bvhYsDnr15bTXqd3iyRkpF49MbgAPLYAAAAAAAAAAAAAAAAAAAAAAAAAAAAAAAAAAAAAKTlPhc8IzW+Lyv+V/+/UzZtto0efo1FxjK3eldfFGJLfR33pt1OV4vi5c0Wj0x/f+2AATVQAADQclaulSPtjJfrdP6IvzL8mZ5azXGD+DRqCl1cbZZdfwu3Npo928AAIqyAAAAAAAAAAAAAAAAAAAAAAAAAAAAAAAAAAAAKbae1a+zpepBxfqy6Wvseu8948c3naGnNnrhrzX6Fw1cwLVi5+1FXsQ/q8ymbuWmlw2x78zm+JarHqOXwfo3+wACaqAAAWXJ52xEf5Z/Q1phsJi5YKalG11da6rVWLD7TV+EPB+ZX6nT3yX3r1L3h+uxYMU0v07/hqQcezalatHNVUY39WKTTS4u7+B2FbaOWdnQ0vz1i23T1gAPL2AAAAAAAAAAAAAAAAAAAAAAAAAAAAAAAAEeIw8cVFxkrp7/MqdrYbGVasnRqKMMuG6LTeaUa8nUtJTWToZbuzutOopJ/xurTUXpKUailKPosXFulbtPdPWLXVbMtLmYnbywxMRMbS97U2XLZ0uMH6sv2ftOI3MqKxNPLNXvFZlK1729ml+4ym1NlS2dLjB+rL9n7S20+p5/wBNuly2v4fOGeenm/TucIAJqoAAANDsPYuS1Sotd8IPq/M/IbE2LltUqLXfCD6vzPyL4rNTqfUo6Hh3D9tsuWPlH3kABXOgAAAAAAAAAAAAAAAAAAAAAAAAAAAAAAAAD49T6AMfR2TjsNFRq7QUa0r8zeq2nO9PPLI4rP0VN5HdLP1aNclfBY6GElUhipYhtONPmsTJwjpX1dbKr2qSou7v6mV2jc0W3+Tn8ccPvHTSThPKpZ5xzwmkpKSS6VNb09/UeXsGq6M4c7TvVqKdZqm4wcVCELQjneR2pxd23rfTUDo2HSrwVZ1pSletUVFS3qhF2g2uL1161YsK1GOIi4yV09GmewInZiYiY2ljtq7Kls6XGD9WX+L9pwm8rUY4iLjJJp6NMyW1tlS2dK61g/Vlw/Ky30+p5/026XLa/h84Z8Jj836dzgNBsTYlrVKi9sIP+5+R82JsTdUqL2wg/wC5+RoDVqdT6lErh3D+jLlj5R95AAVroAAAAAAAAAAAAAAAAAAAAAAAAAAAAAAAAAAAAAAAAAAADzOCqKzSa4PVHoAAAAAAAAAAAAAAH//Z"/>
          <p:cNvSpPr>
            <a:spLocks noChangeAspect="1" noChangeArrowheads="1"/>
          </p:cNvSpPr>
          <p:nvPr/>
        </p:nvSpPr>
        <p:spPr bwMode="auto">
          <a:xfrm>
            <a:off x="1587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8" name="AutoShape 8" descr="data:image/jpeg;base64,/9j/4AAQSkZJRgABAQAAAQABAAD/2wCEAAkGBg8GDxAUEQ8SEBMREQ8PEBAQFREQEA8QFBAVFhQQGBIXGyYgFyUkGRIUIC8gJTMpOCwsFSAxNjMqNSYtLDUBCQoKDgwOGg8PGjQlHyQqLCwxMiwpLSkyNSk0MCwsNCovKSksLCkuLiwqMCwpLi4sLCk1LykpLCksLCwpLCwsLP/AABEIAKoBKQMBIgACEQEDEQH/xAAbAAEAAwEBAQEAAAAAAAAAAAAAAwUGBAIBB//EADwQAAIBAgMDCAcGBgMAAAAAAAABAgMRBBIhBTFRBhMiQVJxkdEUMmGSoaOxFiNCYoHBFXKissLwM0Ph/8QAGgEBAAIDAQAAAAAAAAAAAAAAAAQFAQMGAv/EADIRAQACAQICBA0FAQAAAAAAAAABAgMEEQUSMVGR4RMUITJBQlJhYnGxwdEiY4Gh8BX/2gAMAwEAAhEDEQA/AP3EAAAAAAAAAAAAAAAAAAAAAAAAAAAAAAAAAAAAAAAAA8zqKna7tmeVX63Zu3wYYmdnoABkAAAAAAAAAAA8HsjMw8y8zZBNk8yCobKtGRBOT4s55zfF+JPM55kmqvyShqTfF+LIJ1Jdp+LJahBUJFYQMkyhnVl2n4sgqVpdqXiySZBUJNYhX5LS+c4+L8WOcfF+LPINmyPvL1zj4vxY5x8X4s8gbG8varzjunJfqz76RPty96RGBtDPNbrSekT7cvekPSJ9uXvSIwY2g57daaFSrU3SqS7nJ/Q95a/Cr8w54TdN3Taa3NaNfqW2C5R1KFlU+8XHdNfr1mu/NHlrESkYZx2nbJaY/tw5a/Cr8wZa/Cr8w12Dx9PHK8JX4rdJd6Oggzq5idpqua8KreOauTeP972Jy1+FX5gy1+FX5htiLE4mOEipSvZypw011nUjCPxkjHjvwvX/ACP3J7O9jstfhV+YMtfhV+YaLG8pcLs/NzlVRcc94730Itvd7ITdnvyS4M90+UOGqxqSVVWpZM7tJWc21GNrXburZVrfTePHfhP+R+5PZ3s1lr8KvzDxUVXTNzm9WzZ/W6rX6zSvlNg7N+kQaSjK6bkmmk9LLpaSTdtyabsj5LlBgqsop16beaWR30zRUk2pbvw1NfyS7LtmNb8LE8I8nkvPZ3uzZ3O81HnfW6+Nuq/tOk8Uq0a8U4tSTvZrVOzt+x7IFp3ndd0ry1iu++wADD0AAAAAAAAFdtzGy2dhq1SFs1OEpRzerdcbtfVd6LEgrKTjLK1GVnlk1mUXbR5bq/cZh5llp8r54d006arqfNpTpypwV5VKkXFNTnGUrRjaKetpbtxDLlhUqvo0aTTpymstWUpQcac6koy6G+KgouPVKSTZJUx+PWTM66vChz2SipZKbp0XUqwtTd585KsnDWyV8uiZYU8bXl6JGcZqcoxniHkeRLmJ3Tla0Xzih0dPWVtLnurVkUmP5a+jL/ii5OcoKKqNzhaah045FaV5J5L3y63PWO5TSwlSFPmHNypUql86gs0090Wm2k42b1tmWhp5s5pskViVfkmOplftXOpV5tYZ5rqD+8Vs2aMXJLLmcdWlK2ri1ofMDyl/iE4w5qznKUU4TzxWWhTqyu8qs0qsE1xvwNJUK+ngKWF1hTjBpNJxSWjauv6Y+6uBIrE9aDkmu3Q+TIKhPMgqEyqryPAANiOAAAAAAAAAAD1SqyotOLcWtzWjNHsvlAq9o1bRluUt0Zd/BmaBpy4a5I8qVptXk09t6z5Opvzh23GLw9VyjOahFVctKShUcqbU45ZNpJ3it76io2Pt10LQqO8d0ZPfH2P2fQ0c4qtFppNSTTT1TTW4psuK2KdpdbptVTUU5q/zDH0NlUdrYmP/ACxglUm7zb9JnCOSbm811leJ001tfS2txh9kYbalKrem8tapJzjKTl95TxE3nSei6d34LqO5bIw6dR8zD72PN1NF04ZcuV/okv0XA6MPh4YSCjCKjGKskv8Ade81JSrrcksHXhGDp9GGZwWaXRclFNq74QS8eJz4zkfTryjkqSpwjTqw5vpSjJzjWjd3lql6TUsu7XQ0AAhweFjgacKcL5acI0431eWMUld9eiJgAAAAAAAAAAAAEZIeMpmGJeJkFQ6ZQbIZ0JPqNlZhovWZckznmd0sJN9XxRDLAVH1fFG+tq9aDfHefQr6hBULGezar/D8URT2TWf4V4okVyV60HJgyT6s9iqmQVC2lsSu/wAK96PmQz2DiH+Be9HzN9ctPajtQsmmzT6k9kqwFj9n8R2F70fMfZ/Edhe9HzNnhsftR2tHimf2J7JVwLH7P4jsL3o+Y+z+I7C96PmPDY/ajtPFM/sT2Srgd09h4iH/AFt9zi/3OWrh50PWhKP8yaPUXrbolrvhyU86sx84RgA9tQAAAAAF5sHa/NNU5vR6Qk/wvs9xRg15McZK8st+nz2wXi9W/BU7B2n6XHJJ9OC39qPEtiivSaW5ZdphzVzUi9eiQAHhuAAAAAAAAAAAAAAAAAAAAAAAAAAAAAAAAD41m3n0AV2L2DRxW6OR8Yaf07jP4/Y1XAatZo9qPV3rqNifGrknFqb098K7UcOw5o3iNp64/DAgv9r7AtedJe2VNfWPkUBbY8tckb1cvqNNfT25bgANqOAACXC4iWEnGUd8XfvXWjbYeusTCMo7pK68jCF/yYxnrU2/zx/yX0fiQdZi5q80dMfRc8J1PJk8HPRb69/4aAAFS6gAAAAAAAAAAAAAAAAAAAAAAAAAAAAAAAAAAAAADOcoNlc3epBaN9NLqfa8zRnmcFUTTV0001xT6jbiyzjtvCNqtPXUY5pP8fNggdO0cG8DUlHq3xfGL3f77DmL2sxaN4cVek0tNbdMAAPTwEuExDwlSMl+Fp96614XIgYmN42l6raazEx6G+jJTSa3PVdx9K/YVfn6EOMbwf6bvhYsDnr15bTXqd3iyRkpF49MbgAPLYAAAAAAAAAAAAAAAAAAAAAAAAAAAAAAAAAAAAAKTlPhc8IzW+Lyv+V/+/UzZtto0efo1FxjK3eldfFGJLfR33pt1OV4vi5c0Wj0x/f+2AATVQAADQclaulSPtjJfrdP6IvzL8mZ5azXGD+DRqCl1cbZZdfwu3Npo928AAIqyAAAAAAAAAAAAAAAAAAAAAAAAAAAAAAAAAAAAKbae1a+zpepBxfqy6Wvseu8948c3naGnNnrhrzX6Fw1cwLVi5+1FXsQ/q8ymbuWmlw2x78zm+JarHqOXwfo3+wACaqAAAWXJ52xEf5Z/Q1phsJi5YKalG11da6rVWLD7TV+EPB+ZX6nT3yX3r1L3h+uxYMU0v07/hqQcezalatHNVUY39WKTTS4u7+B2FbaOWdnQ0vz1i23T1gAPL2AAAAAAAAAAAAAAAAAAAAAAAAAAAAAAAAEeIw8cVFxkrp7/MqdrYbGVasnRqKMMuG6LTeaUa8nUtJTWToZbuzutOopJ/xurTUXpKUailKPosXFulbtPdPWLXVbMtLmYnbywxMRMbS97U2XLZ0uMH6sv2ftOI3MqKxNPLNXvFZlK1729ml+4ym1NlS2dLjB+rL9n7S20+p5/wBNuly2v4fOGeenm/TucIAJqoAAANDsPYuS1Sotd8IPq/M/IbE2LltUqLXfCD6vzPyL4rNTqfUo6Hh3D9tsuWPlH3kABXOgAAAAAAAAAAAAAAAAAAAAAAAAAAAAAAAAD49T6AMfR2TjsNFRq7QUa0r8zeq2nO9PPLI4rP0VN5HdLP1aNclfBY6GElUhipYhtONPmsTJwjpX1dbKr2qSou7v6mV2jc0W3+Tn8ccPvHTSThPKpZ5xzwmkpKSS6VNb09/UeXsGq6M4c7TvVqKdZqm4wcVCELQjneR2pxd23rfTUDo2HSrwVZ1pSletUVFS3qhF2g2uL1161YsK1GOIi4yV09GmewInZiYiY2ljtq7Kls6XGD9WX+L9pwm8rUY4iLjJJp6NMyW1tlS2dK61g/Vlw/Ky30+p5/026XLa/h84Z8Jj836dzgNBsTYlrVKi9sIP+5+R82JsTdUqL2wg/wC5+RoDVqdT6lErh3D+jLlj5R95AAVroAAAAAAAAAAAAAAAAAAAAAAAAAAAAAAAAAAAAAAAAAAADzOCqKzSa4PVHoAAAAAAAAAAAAAAH//Z"/>
          <p:cNvSpPr>
            <a:spLocks noChangeAspect="1" noChangeArrowheads="1"/>
          </p:cNvSpPr>
          <p:nvPr/>
        </p:nvSpPr>
        <p:spPr bwMode="auto">
          <a:xfrm>
            <a:off x="1587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2144" y="94320"/>
            <a:ext cx="151216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704C-6396-4B60-A023-9A38C25A84A5}" type="datetime1"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23/11/2018</a:t>
            </a:fld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13608" y="4362428"/>
            <a:ext cx="151216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81554" y="692697"/>
            <a:ext cx="6192688" cy="3529745"/>
          </a:xfrm>
          <a:prstGeom prst="cloudCallout">
            <a:avLst>
              <a:gd name="adj1" fmla="val 29235"/>
              <a:gd name="adj2" fmla="val -641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two gas are exchanged in the lungs?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Write down some facts about breathing.</a:t>
            </a:r>
          </a:p>
        </p:txBody>
      </p:sp>
      <p:sp>
        <p:nvSpPr>
          <p:cNvPr id="17" name="Rounded Rectangle 4"/>
          <p:cNvSpPr/>
          <p:nvPr/>
        </p:nvSpPr>
        <p:spPr bwMode="auto">
          <a:xfrm>
            <a:off x="1738283" y="5214950"/>
            <a:ext cx="8577263" cy="8662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marL="0" marR="0" lvl="0" indent="0" algn="l" defTabSz="128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Keywords: Trachea, Bronchi, Bronchioles, Lungs, Alveoli, Surface Area 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3357563"/>
            <a:ext cx="2806662" cy="95410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do you know already?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92300" y="3861048"/>
            <a:ext cx="799288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8" y="857233"/>
            <a:ext cx="3071834" cy="239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d/d0/Medical_X-Ray_imaging_WFH07_nevit.jpg/220px-Medical_X-Ray_imaging_WFH07_nev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-3733"/>
            <a:ext cx="9143999" cy="69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14" y="0"/>
            <a:ext cx="6715172" cy="135729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4000" b="1" u="sng" dirty="0">
                <a:solidFill>
                  <a:srgbClr val="FFFF00"/>
                </a:solidFill>
              </a:rPr>
              <a:t>How are the alveoli specially adapted for gas exchange?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http://farm4.staticflickr.com/3284/4595343299_a08b403ed8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2" y="1500175"/>
            <a:ext cx="2352894" cy="35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10314" y="2285992"/>
            <a:ext cx="1152128" cy="9361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prstClr val="black"/>
                </a:solidFill>
                <a:latin typeface="Calibri"/>
              </a:rPr>
              <a:t>Vs</a:t>
            </a:r>
            <a:endParaRPr lang="en-GB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C:\Users\alex\Desktop\Animated-gif-expanding-contracting-lungs-picture-mo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9250" y="0"/>
            <a:ext cx="1428750" cy="1333500"/>
          </a:xfrm>
          <a:prstGeom prst="rect">
            <a:avLst/>
          </a:prstGeom>
          <a:noFill/>
        </p:spPr>
      </p:pic>
      <p:pic>
        <p:nvPicPr>
          <p:cNvPr id="9" name="Picture 2" descr="C:\Users\alex\Desktop\Animated-gif-expanding-contracting-lungs-picture-mo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1428750" cy="1333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24628" y="5286389"/>
            <a:ext cx="3500462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FF00"/>
                </a:solidFill>
                <a:latin typeface="Calibri"/>
              </a:rPr>
              <a:t>Large Surface Area</a:t>
            </a:r>
          </a:p>
        </p:txBody>
      </p:sp>
      <p:pic>
        <p:nvPicPr>
          <p:cNvPr id="48130" name="Picture 2" descr="http://ih2.redbubble.net/image.7057388.4607/flat,800x800,070,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8282" y="1500174"/>
            <a:ext cx="4643470" cy="5357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8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d/d0/Medical_X-Ray_imaging_WFH07_nevit.jpg/220px-Medical_X-Ray_imaging_WFH07_nev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-3733"/>
            <a:ext cx="9143999" cy="69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14" y="0"/>
            <a:ext cx="6715172" cy="135729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4800" b="1" u="sng" dirty="0">
                <a:solidFill>
                  <a:srgbClr val="FFFF00"/>
                </a:solidFill>
              </a:rPr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2" y="1600200"/>
            <a:ext cx="8472518" cy="511494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>
                <a:solidFill>
                  <a:srgbClr val="FFFF00"/>
                </a:solidFill>
              </a:rPr>
              <a:t>Imagine you are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oxygen</a:t>
            </a:r>
            <a:r>
              <a:rPr lang="en-GB" dirty="0">
                <a:solidFill>
                  <a:srgbClr val="FFFF00"/>
                </a:solidFill>
              </a:rPr>
              <a:t> explain your path from the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nose</a:t>
            </a:r>
            <a:r>
              <a:rPr lang="en-GB" dirty="0">
                <a:solidFill>
                  <a:srgbClr val="FFFF00"/>
                </a:solidFill>
              </a:rPr>
              <a:t> to the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red blood cell</a:t>
            </a:r>
            <a:r>
              <a:rPr lang="en-GB" dirty="0">
                <a:solidFill>
                  <a:srgbClr val="FFFF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GB" i="1" u="sng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dirty="0">
                <a:solidFill>
                  <a:srgbClr val="FFFF00"/>
                </a:solidFill>
              </a:rPr>
              <a:t>2) Explain how the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alveoli</a:t>
            </a:r>
            <a:r>
              <a:rPr lang="en-GB" dirty="0">
                <a:solidFill>
                  <a:srgbClr val="FFFF00"/>
                </a:solidFill>
              </a:rPr>
              <a:t> is specially designed to carry out maximum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gas exchange </a:t>
            </a:r>
            <a:r>
              <a:rPr lang="en-GB" dirty="0">
                <a:solidFill>
                  <a:srgbClr val="FFFF00"/>
                </a:solidFill>
              </a:rPr>
              <a:t>of oxygen and carbon dioxide. (</a:t>
            </a:r>
            <a:r>
              <a:rPr lang="en-GB" i="1" dirty="0">
                <a:solidFill>
                  <a:srgbClr val="FFFF00"/>
                </a:solidFill>
              </a:rPr>
              <a:t>5 marks</a:t>
            </a:r>
            <a:r>
              <a:rPr lang="en-GB" dirty="0">
                <a:solidFill>
                  <a:srgbClr val="FFFF00"/>
                </a:solidFill>
              </a:rPr>
              <a:t>) </a:t>
            </a:r>
          </a:p>
          <a:p>
            <a:pPr>
              <a:buNone/>
            </a:pPr>
            <a:r>
              <a:rPr lang="en-GB" dirty="0">
                <a:solidFill>
                  <a:srgbClr val="FFFF00"/>
                </a:solidFill>
              </a:rPr>
              <a:t>    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endParaRPr lang="en-GB" b="1" u="sng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alex\Desktop\Animated-gif-expanding-contracting-lungs-picture-mo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0" y="0"/>
            <a:ext cx="1428750" cy="1333500"/>
          </a:xfrm>
          <a:prstGeom prst="rect">
            <a:avLst/>
          </a:prstGeom>
          <a:noFill/>
        </p:spPr>
      </p:pic>
      <p:pic>
        <p:nvPicPr>
          <p:cNvPr id="6" name="Picture 2" descr="C:\Users\alex\Desktop\Animated-gif-expanding-contracting-lungs-picture-mo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1428750" cy="1333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97541" y="2780928"/>
            <a:ext cx="151216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Calibri"/>
              </a:rPr>
              <a:t>5 </a:t>
            </a:r>
            <a:r>
              <a:rPr lang="en-GB" sz="2400" b="1" dirty="0" err="1">
                <a:solidFill>
                  <a:prstClr val="black"/>
                </a:solidFill>
                <a:latin typeface="Calibri"/>
              </a:rPr>
              <a:t>mins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48328" y="4748038"/>
            <a:ext cx="151216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Calibri"/>
              </a:rPr>
              <a:t>5 </a:t>
            </a:r>
            <a:r>
              <a:rPr lang="en-GB" sz="2400" b="1" dirty="0" err="1">
                <a:solidFill>
                  <a:prstClr val="black"/>
                </a:solidFill>
                <a:latin typeface="Calibri"/>
              </a:rPr>
              <a:t>mins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5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1) I travel from the </a:t>
            </a:r>
            <a:r>
              <a:rPr lang="en-US" b="1" dirty="0"/>
              <a:t>nose or mouth </a:t>
            </a:r>
            <a:r>
              <a:rPr lang="en-US" dirty="0"/>
              <a:t>down the </a:t>
            </a:r>
            <a:r>
              <a:rPr lang="en-US" b="1" dirty="0"/>
              <a:t>trachea</a:t>
            </a:r>
            <a:r>
              <a:rPr lang="en-US" dirty="0"/>
              <a:t>, the </a:t>
            </a:r>
            <a:r>
              <a:rPr lang="en-US" b="1" dirty="0"/>
              <a:t>bronchus, </a:t>
            </a:r>
            <a:r>
              <a:rPr lang="en-US" dirty="0"/>
              <a:t>then the </a:t>
            </a:r>
            <a:r>
              <a:rPr lang="en-US" b="1" dirty="0"/>
              <a:t>bronchiole </a:t>
            </a:r>
            <a:r>
              <a:rPr lang="en-US" dirty="0"/>
              <a:t>and finally to the </a:t>
            </a:r>
            <a:r>
              <a:rPr lang="en-US" b="1" dirty="0"/>
              <a:t>alveoli</a:t>
            </a:r>
            <a:r>
              <a:rPr lang="en-US" dirty="0"/>
              <a:t>. At the alveoli I </a:t>
            </a:r>
            <a:r>
              <a:rPr lang="en-US" b="1" dirty="0"/>
              <a:t>diffuse</a:t>
            </a:r>
            <a:r>
              <a:rPr lang="en-US" dirty="0"/>
              <a:t> into the </a:t>
            </a:r>
            <a:r>
              <a:rPr lang="en-US" b="1" dirty="0"/>
              <a:t>red blood cell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10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8776" y="-30628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Marking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92" y="575950"/>
            <a:ext cx="11194336" cy="3963710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/>
              <a:t>2) The </a:t>
            </a:r>
            <a:r>
              <a:rPr lang="en-US" sz="2800" dirty="0"/>
              <a:t>alveoli has a </a:t>
            </a:r>
            <a:r>
              <a:rPr lang="en-US" sz="2800" b="1" dirty="0"/>
              <a:t>large surface area </a:t>
            </a:r>
            <a:r>
              <a:rPr lang="en-US" sz="2800" dirty="0"/>
              <a:t>and a </a:t>
            </a:r>
            <a:r>
              <a:rPr lang="en-US" sz="2800" b="1" dirty="0"/>
              <a:t>large blood supply </a:t>
            </a:r>
            <a:r>
              <a:rPr lang="en-US" sz="2800" dirty="0"/>
              <a:t>to </a:t>
            </a:r>
            <a:r>
              <a:rPr lang="en-US" sz="2800" b="1" dirty="0"/>
              <a:t>maximise</a:t>
            </a:r>
            <a:r>
              <a:rPr lang="en-US" sz="2800" dirty="0"/>
              <a:t> </a:t>
            </a:r>
            <a:r>
              <a:rPr lang="en-US" sz="2800" b="1" dirty="0"/>
              <a:t>gas exchange </a:t>
            </a:r>
            <a:r>
              <a:rPr lang="en-US" sz="2800" dirty="0"/>
              <a:t>at a faster rate. </a:t>
            </a:r>
          </a:p>
          <a:p>
            <a:pPr marL="457200" indent="-457200">
              <a:buNone/>
            </a:pPr>
            <a:r>
              <a:rPr lang="en-US" sz="2800" dirty="0"/>
              <a:t>The blood vessels and the alveoli have </a:t>
            </a:r>
            <a:r>
              <a:rPr lang="en-US" sz="2800" b="1" dirty="0"/>
              <a:t>thin walls </a:t>
            </a:r>
            <a:r>
              <a:rPr lang="en-US" sz="2800" dirty="0"/>
              <a:t>and are in</a:t>
            </a:r>
            <a:r>
              <a:rPr lang="en-US" sz="2800" b="1" dirty="0"/>
              <a:t> </a:t>
            </a:r>
            <a:r>
              <a:rPr lang="en-US" sz="2800" dirty="0"/>
              <a:t>close contact </a:t>
            </a:r>
            <a:r>
              <a:rPr lang="en-US" sz="2800" b="1" dirty="0"/>
              <a:t>which reduces the distance </a:t>
            </a:r>
            <a:r>
              <a:rPr lang="en-US" sz="2800" dirty="0"/>
              <a:t>the gases have to travel, therefore</a:t>
            </a:r>
            <a:r>
              <a:rPr lang="en-US" sz="2800" b="1" dirty="0"/>
              <a:t> increasing gas exchange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5133" y="4713736"/>
            <a:ext cx="6247354" cy="19332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solidFill>
                  <a:prstClr val="black"/>
                </a:solidFill>
                <a:latin typeface="Calibri"/>
              </a:rPr>
              <a:t>Task 2: </a:t>
            </a:r>
          </a:p>
          <a:p>
            <a:r>
              <a:rPr lang="en-GB" sz="2400" b="1" dirty="0">
                <a:solidFill>
                  <a:prstClr val="black"/>
                </a:solidFill>
                <a:latin typeface="Calibri"/>
              </a:rPr>
              <a:t>3 marks: Forming</a:t>
            </a:r>
          </a:p>
          <a:p>
            <a:r>
              <a:rPr lang="en-GB" sz="2400" b="1" dirty="0">
                <a:solidFill>
                  <a:prstClr val="black"/>
                </a:solidFill>
                <a:latin typeface="Calibri"/>
              </a:rPr>
              <a:t>4 marks : Developing</a:t>
            </a:r>
          </a:p>
          <a:p>
            <a:r>
              <a:rPr lang="en-GB" sz="2400" b="1" dirty="0">
                <a:solidFill>
                  <a:prstClr val="black"/>
                </a:solidFill>
                <a:latin typeface="Calibri"/>
              </a:rPr>
              <a:t>5 marks : Secure</a:t>
            </a:r>
          </a:p>
          <a:p>
            <a:r>
              <a:rPr lang="en-GB" sz="2400" b="1" dirty="0">
                <a:solidFill>
                  <a:prstClr val="black"/>
                </a:solidFill>
                <a:latin typeface="Calibri"/>
              </a:rPr>
              <a:t>6 marks: Excelling</a:t>
            </a:r>
          </a:p>
        </p:txBody>
      </p:sp>
    </p:spTree>
    <p:extLst>
      <p:ext uri="{BB962C8B-B14F-4D97-AF65-F5344CB8AC3E}">
        <p14:creationId xmlns:p14="http://schemas.microsoft.com/office/powerpoint/2010/main" val="18796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E9FFC-418D-403F-B866-EEBB14E10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14" y="1123527"/>
            <a:ext cx="863756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8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9843" r="7382" b="9843"/>
          <a:stretch>
            <a:fillRect/>
          </a:stretch>
        </p:blipFill>
        <p:spPr bwMode="auto">
          <a:xfrm>
            <a:off x="2095849" y="1920875"/>
            <a:ext cx="6985001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631950" y="44451"/>
            <a:ext cx="9036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800" b="1" u="sng">
                <a:solidFill>
                  <a:srgbClr val="3333CC"/>
                </a:solidFill>
                <a:latin typeface="Comic Sans MS" panose="030F0702030302020204" pitchFamily="66" charset="0"/>
              </a:rPr>
              <a:t>Reduced gas exchange</a:t>
            </a:r>
            <a:endParaRPr lang="en-GB" altLang="en-US" sz="2800" u="sng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558925" y="620714"/>
            <a:ext cx="9036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800">
                <a:solidFill>
                  <a:srgbClr val="3333CC"/>
                </a:solidFill>
                <a:latin typeface="Comic Sans MS" panose="030F0702030302020204" pitchFamily="66" charset="0"/>
              </a:rPr>
              <a:t>Chemicals in </a:t>
            </a:r>
            <a:r>
              <a:rPr lang="en-GB" altLang="en-US" sz="2800" b="1">
                <a:solidFill>
                  <a:srgbClr val="3333CC"/>
                </a:solidFill>
                <a:latin typeface="Comic Sans MS" panose="030F0702030302020204" pitchFamily="66" charset="0"/>
              </a:rPr>
              <a:t>cigarette smoke</a:t>
            </a:r>
            <a:r>
              <a:rPr lang="en-GB" altLang="en-US" sz="2800">
                <a:solidFill>
                  <a:srgbClr val="3333CC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u="sng">
                <a:solidFill>
                  <a:srgbClr val="3333CC"/>
                </a:solidFill>
                <a:latin typeface="Comic Sans MS" panose="030F0702030302020204" pitchFamily="66" charset="0"/>
              </a:rPr>
              <a:t>stop cilia working</a:t>
            </a:r>
            <a:r>
              <a:rPr lang="en-GB" altLang="en-US" sz="2800">
                <a:solidFill>
                  <a:srgbClr val="3333CC"/>
                </a:solidFill>
                <a:latin typeface="Comic Sans MS" panose="030F0702030302020204" pitchFamily="66" charset="0"/>
              </a:rPr>
              <a:t>. Mucus collects in the lungs and </a:t>
            </a:r>
            <a:r>
              <a:rPr lang="en-GB" altLang="en-US" sz="2800" u="sng">
                <a:solidFill>
                  <a:srgbClr val="3333CC"/>
                </a:solidFill>
                <a:latin typeface="Comic Sans MS" panose="030F0702030302020204" pitchFamily="66" charset="0"/>
              </a:rPr>
              <a:t>reduces surface area</a:t>
            </a:r>
            <a:r>
              <a:rPr lang="en-GB" altLang="en-US" sz="2800">
                <a:solidFill>
                  <a:srgbClr val="3333CC"/>
                </a:solidFill>
                <a:latin typeface="Comic Sans MS" panose="030F0702030302020204" pitchFamily="66" charset="0"/>
              </a:rPr>
              <a:t> for gas exchange.</a:t>
            </a:r>
          </a:p>
        </p:txBody>
      </p:sp>
    </p:spTree>
    <p:extLst>
      <p:ext uri="{BB962C8B-B14F-4D97-AF65-F5344CB8AC3E}">
        <p14:creationId xmlns:p14="http://schemas.microsoft.com/office/powerpoint/2010/main" val="15455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6600" u="sng" dirty="0">
                <a:solidFill>
                  <a:srgbClr val="FFFF00"/>
                </a:solidFill>
              </a:rPr>
              <a:t>Emphysema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 descr="http://realbodyawarness.files.wordpress.com/2011/03/emphysema-lung-ash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4" y="1508046"/>
            <a:ext cx="4884816" cy="38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hyperphysics.phy-astr.gsu.edu/hbase/imgmec/alveol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67" y="1679576"/>
            <a:ext cx="5448261" cy="34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5426953"/>
            <a:ext cx="6572296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FFFF00"/>
                </a:solidFill>
              </a:rPr>
              <a:t>What’s Happening inside?</a:t>
            </a:r>
          </a:p>
          <a:p>
            <a:r>
              <a:rPr lang="en-GB" sz="3200" dirty="0">
                <a:solidFill>
                  <a:srgbClr val="FFFF00"/>
                </a:solidFill>
              </a:rPr>
              <a:t>Clue: surface area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497763" y="5079058"/>
            <a:ext cx="46942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400" dirty="0">
                <a:solidFill>
                  <a:srgbClr val="3333CC"/>
                </a:solidFill>
                <a:latin typeface="Comic Sans MS" panose="030F0702030302020204" pitchFamily="66" charset="0"/>
              </a:rPr>
              <a:t>Smoke </a:t>
            </a:r>
            <a:r>
              <a:rPr lang="en-GB" altLang="en-US" sz="2400" u="sng" dirty="0">
                <a:solidFill>
                  <a:srgbClr val="3333CC"/>
                </a:solidFill>
                <a:latin typeface="Comic Sans MS" panose="030F0702030302020204" pitchFamily="66" charset="0"/>
              </a:rPr>
              <a:t>irritates alveoli</a:t>
            </a:r>
            <a:r>
              <a:rPr lang="en-GB" altLang="en-US" sz="2400" dirty="0">
                <a:solidFill>
                  <a:srgbClr val="3333CC"/>
                </a:solidFill>
                <a:latin typeface="Comic Sans MS" panose="030F0702030302020204" pitchFamily="66" charset="0"/>
              </a:rPr>
              <a:t>. Over time this causes the </a:t>
            </a:r>
            <a:r>
              <a:rPr lang="en-GB" altLang="en-US" sz="2400" u="sng" dirty="0">
                <a:solidFill>
                  <a:srgbClr val="3333CC"/>
                </a:solidFill>
                <a:latin typeface="Comic Sans MS" panose="030F0702030302020204" pitchFamily="66" charset="0"/>
              </a:rPr>
              <a:t>alveoli to break down</a:t>
            </a:r>
            <a:r>
              <a:rPr lang="en-GB" altLang="en-US" sz="2400" dirty="0">
                <a:solidFill>
                  <a:srgbClr val="3333CC"/>
                </a:solidFill>
                <a:latin typeface="Comic Sans MS" panose="030F0702030302020204" pitchFamily="66" charset="0"/>
              </a:rPr>
              <a:t> which again </a:t>
            </a:r>
            <a:r>
              <a:rPr lang="en-GB" altLang="en-US" sz="2400" u="sng" dirty="0">
                <a:solidFill>
                  <a:srgbClr val="3333CC"/>
                </a:solidFill>
                <a:latin typeface="Comic Sans MS" panose="030F0702030302020204" pitchFamily="66" charset="0"/>
              </a:rPr>
              <a:t>reduces surface area</a:t>
            </a:r>
            <a:r>
              <a:rPr lang="en-GB" altLang="en-US" sz="2400" dirty="0">
                <a:solidFill>
                  <a:srgbClr val="3333CC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7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47895"/>
              </p:ext>
            </p:extLst>
          </p:nvPr>
        </p:nvGraphicFramePr>
        <p:xfrm>
          <a:off x="1485591" y="3708193"/>
          <a:ext cx="8128000" cy="273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0285791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02859374"/>
                    </a:ext>
                  </a:extLst>
                </a:gridCol>
              </a:tblGrid>
              <a:tr h="878454">
                <a:tc>
                  <a:txBody>
                    <a:bodyPr/>
                    <a:lstStyle/>
                    <a:p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Inhalation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Exhalation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63281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39088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581882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6977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57986"/>
                  </a:ext>
                </a:extLst>
              </a:tr>
            </a:tbl>
          </a:graphicData>
        </a:graphic>
      </p:graphicFrame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2196790" y="655366"/>
            <a:ext cx="8950519" cy="2403475"/>
          </a:xfrm>
          <a:prstGeom prst="cloudCallout">
            <a:avLst>
              <a:gd name="adj1" fmla="val 53329"/>
              <a:gd name="adj2" fmla="val -48722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What happens to the lungs, rib cage and diaphragm when we inhale and exhale?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-Fill in the table using the next slides.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9414" y="9254"/>
            <a:ext cx="5580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u="sng" dirty="0">
                <a:solidFill>
                  <a:srgbClr val="000000"/>
                </a:solidFill>
                <a:cs typeface="Arial" panose="020B0604020202020204" pitchFamily="34" charset="0"/>
              </a:rPr>
              <a:t>Ventilation</a:t>
            </a:r>
          </a:p>
        </p:txBody>
      </p:sp>
    </p:spTree>
    <p:extLst>
      <p:ext uri="{BB962C8B-B14F-4D97-AF65-F5344CB8AC3E}">
        <p14:creationId xmlns:p14="http://schemas.microsoft.com/office/powerpoint/2010/main" val="276832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311400" y="53976"/>
            <a:ext cx="7240588" cy="549275"/>
          </a:xfrm>
        </p:spPr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Inhalation and exhalation</a:t>
            </a:r>
          </a:p>
        </p:txBody>
      </p:sp>
      <p:pic>
        <p:nvPicPr>
          <p:cNvPr id="1028" name="Picture 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40" name="ShockwaveFlash1" r:id="rId2" imgW="8699400" imgH="5308560"/>
        </mc:Choice>
        <mc:Fallback>
          <p:control name="ShockwaveFlash1" r:id="rId2" imgW="8699400" imgH="5308560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63463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8476" y="59406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https://www.activeteachonline.com/product/view/id/335/page/40/mode/dps?modal=/player/animation/id/390816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509" t="12272" r="27855" b="16737"/>
          <a:stretch/>
        </p:blipFill>
        <p:spPr>
          <a:xfrm>
            <a:off x="0" y="142179"/>
            <a:ext cx="6397941" cy="579851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C03B144-B1D2-49C2-AAEB-11086A3B81C1}"/>
              </a:ext>
            </a:extLst>
          </p:cNvPr>
          <p:cNvSpPr/>
          <p:nvPr/>
        </p:nvSpPr>
        <p:spPr>
          <a:xfrm>
            <a:off x="6397941" y="319811"/>
            <a:ext cx="6096000" cy="43609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If the opposite happens for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exhalation</a:t>
            </a:r>
            <a:r>
              <a:rPr lang="en-GB" sz="2800" dirty="0"/>
              <a:t> (breathing out), work out how these descriptions would be different.</a:t>
            </a:r>
          </a:p>
        </p:txBody>
      </p:sp>
    </p:spTree>
    <p:extLst>
      <p:ext uri="{BB962C8B-B14F-4D97-AF65-F5344CB8AC3E}">
        <p14:creationId xmlns:p14="http://schemas.microsoft.com/office/powerpoint/2010/main" val="275839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Objectives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• Describe the functions of the </a:t>
            </a:r>
            <a:r>
              <a:rPr lang="en-GB" b="1" dirty="0"/>
              <a:t>organs</a:t>
            </a:r>
            <a:r>
              <a:rPr lang="en-GB" dirty="0"/>
              <a:t> in the human gaseous exchange system and what happens during gas exchange. </a:t>
            </a:r>
          </a:p>
          <a:p>
            <a:r>
              <a:rPr lang="en-GB" dirty="0"/>
              <a:t>Explain how </a:t>
            </a:r>
            <a:r>
              <a:rPr lang="en-GB" b="1" dirty="0"/>
              <a:t>diffusion </a:t>
            </a:r>
            <a:r>
              <a:rPr lang="en-GB" dirty="0"/>
              <a:t>occurs in terms of movement of particles). Explain how and why a concentration gradient is maintained for oxygen and carbon dioxide between the blood and lungs.</a:t>
            </a:r>
          </a:p>
          <a:p>
            <a:r>
              <a:rPr lang="en-GB" dirty="0"/>
              <a:t>Explain how </a:t>
            </a:r>
            <a:r>
              <a:rPr lang="en-GB" b="1" dirty="0"/>
              <a:t>specialised cells </a:t>
            </a:r>
            <a:r>
              <a:rPr lang="en-GB" dirty="0"/>
              <a:t>keep the lungs clean (mucus production and ciliated epithelial cells). </a:t>
            </a:r>
          </a:p>
          <a:p>
            <a:r>
              <a:rPr lang="en-GB" dirty="0"/>
              <a:t>Describe how </a:t>
            </a:r>
            <a:r>
              <a:rPr lang="en-GB" b="1" dirty="0"/>
              <a:t>muscles</a:t>
            </a:r>
            <a:r>
              <a:rPr lang="en-GB" dirty="0"/>
              <a:t> attached to </a:t>
            </a:r>
            <a:r>
              <a:rPr lang="en-GB" b="1" dirty="0"/>
              <a:t>ribs</a:t>
            </a:r>
            <a:r>
              <a:rPr lang="en-GB" dirty="0"/>
              <a:t> and the </a:t>
            </a:r>
            <a:r>
              <a:rPr lang="en-GB" b="1" dirty="0"/>
              <a:t>diaphragm </a:t>
            </a:r>
            <a:r>
              <a:rPr lang="en-GB" dirty="0"/>
              <a:t>produce breathing movements and use a model to explain how lungs expand and contract.</a:t>
            </a:r>
          </a:p>
          <a:p>
            <a:r>
              <a:rPr lang="en-GB" dirty="0"/>
              <a:t>Use a pressure model to explain </a:t>
            </a:r>
            <a:r>
              <a:rPr lang="en-GB" b="1" dirty="0"/>
              <a:t>ventilation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33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1919288" y="404814"/>
            <a:ext cx="820896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800" u="sng">
                <a:solidFill>
                  <a:srgbClr val="000000"/>
                </a:solidFill>
              </a:rPr>
              <a:t>Breathing in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800">
                <a:solidFill>
                  <a:srgbClr val="000000"/>
                </a:solidFill>
              </a:rPr>
              <a:t>Intercostal muscles _______ and the rib cage moves ___ and out. This _______ the diaphragm and the air rushes ___.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1847851" y="2852738"/>
            <a:ext cx="82089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u="sng">
                <a:solidFill>
                  <a:srgbClr val="000000"/>
                </a:solidFill>
              </a:rPr>
              <a:t>Breathing out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</a:rPr>
              <a:t>Intercostal muscles _______ and the rib cage moves ___ and in. This _______ the diaphragm and the air rushes ___.</a:t>
            </a:r>
          </a:p>
        </p:txBody>
      </p:sp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1919288" y="5013325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CC0000"/>
                </a:solidFill>
              </a:rPr>
              <a:t>Curves  in  contract  out  flattens  up   relax  down</a:t>
            </a:r>
          </a:p>
        </p:txBody>
      </p:sp>
    </p:spTree>
    <p:extLst>
      <p:ext uri="{BB962C8B-B14F-4D97-AF65-F5344CB8AC3E}">
        <p14:creationId xmlns:p14="http://schemas.microsoft.com/office/powerpoint/2010/main" val="421309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919288" y="404814"/>
            <a:ext cx="820896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800" u="sng">
                <a:solidFill>
                  <a:srgbClr val="000000"/>
                </a:solidFill>
              </a:rPr>
              <a:t>Breathing in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800">
                <a:solidFill>
                  <a:srgbClr val="000000"/>
                </a:solidFill>
              </a:rPr>
              <a:t>Intercostal muscles </a:t>
            </a:r>
            <a:r>
              <a:rPr lang="en-GB" altLang="en-US" sz="2400">
                <a:solidFill>
                  <a:srgbClr val="CC0000"/>
                </a:solidFill>
              </a:rPr>
              <a:t>contract</a:t>
            </a:r>
            <a:r>
              <a:rPr lang="en-GB" altLang="en-US" sz="2800">
                <a:solidFill>
                  <a:srgbClr val="000000"/>
                </a:solidFill>
              </a:rPr>
              <a:t> and the rib cage moves </a:t>
            </a:r>
            <a:r>
              <a:rPr lang="en-GB" altLang="en-US" sz="2400">
                <a:solidFill>
                  <a:srgbClr val="CC0000"/>
                </a:solidFill>
              </a:rPr>
              <a:t>up</a:t>
            </a:r>
            <a:r>
              <a:rPr lang="en-GB" altLang="en-US" sz="1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and out. This </a:t>
            </a:r>
            <a:r>
              <a:rPr lang="en-GB" altLang="en-US" sz="2400">
                <a:solidFill>
                  <a:srgbClr val="CC0000"/>
                </a:solidFill>
              </a:rPr>
              <a:t>flattens</a:t>
            </a:r>
            <a:r>
              <a:rPr lang="en-GB" altLang="en-US" sz="1800">
                <a:solidFill>
                  <a:srgbClr val="000000"/>
                </a:solidFill>
              </a:rPr>
              <a:t> </a:t>
            </a:r>
            <a:r>
              <a:rPr lang="en-GB" altLang="en-US" sz="2800">
                <a:solidFill>
                  <a:srgbClr val="000000"/>
                </a:solidFill>
              </a:rPr>
              <a:t>the diaphragm and the air rushes </a:t>
            </a:r>
            <a:r>
              <a:rPr lang="en-GB" altLang="en-US" sz="2400">
                <a:solidFill>
                  <a:srgbClr val="CC0000"/>
                </a:solidFill>
              </a:rPr>
              <a:t>in</a:t>
            </a:r>
            <a:r>
              <a:rPr lang="en-GB" altLang="en-US" sz="2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847851" y="2852739"/>
            <a:ext cx="8208963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800" u="sng">
                <a:solidFill>
                  <a:srgbClr val="000000"/>
                </a:solidFill>
              </a:rPr>
              <a:t>Breathing out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800">
                <a:solidFill>
                  <a:srgbClr val="000000"/>
                </a:solidFill>
              </a:rPr>
              <a:t>Intercostal muscles </a:t>
            </a:r>
            <a:r>
              <a:rPr lang="en-GB" altLang="en-US" sz="2800">
                <a:solidFill>
                  <a:srgbClr val="CC0000"/>
                </a:solidFill>
              </a:rPr>
              <a:t>relax</a:t>
            </a:r>
            <a:r>
              <a:rPr lang="en-GB" altLang="en-US" sz="2800">
                <a:solidFill>
                  <a:srgbClr val="000000"/>
                </a:solidFill>
              </a:rPr>
              <a:t> and the rib cage moves </a:t>
            </a:r>
            <a:r>
              <a:rPr lang="en-GB" altLang="en-US" sz="2800">
                <a:solidFill>
                  <a:srgbClr val="CC0000"/>
                </a:solidFill>
              </a:rPr>
              <a:t>down</a:t>
            </a:r>
            <a:r>
              <a:rPr lang="en-GB" altLang="en-US" sz="2800">
                <a:solidFill>
                  <a:srgbClr val="000000"/>
                </a:solidFill>
              </a:rPr>
              <a:t> and in. This </a:t>
            </a:r>
            <a:r>
              <a:rPr lang="en-GB" altLang="en-US" sz="2800">
                <a:solidFill>
                  <a:srgbClr val="CC0000"/>
                </a:solidFill>
              </a:rPr>
              <a:t>curves</a:t>
            </a:r>
            <a:r>
              <a:rPr lang="en-GB" altLang="en-US" sz="2800">
                <a:solidFill>
                  <a:srgbClr val="000000"/>
                </a:solidFill>
              </a:rPr>
              <a:t> the diaphragm and the air rushes </a:t>
            </a:r>
            <a:r>
              <a:rPr lang="en-GB" altLang="en-US" sz="2800">
                <a:solidFill>
                  <a:srgbClr val="CC0000"/>
                </a:solidFill>
              </a:rPr>
              <a:t>out</a:t>
            </a:r>
            <a:r>
              <a:rPr lang="en-GB" altLang="en-US" sz="280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74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Explain the similarities and differences between Inhaled and Exhaled air.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85" t="24102" r="23869" b="33212"/>
          <a:stretch/>
        </p:blipFill>
        <p:spPr>
          <a:xfrm>
            <a:off x="367991" y="-1"/>
            <a:ext cx="8330231" cy="42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5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135189" y="700088"/>
            <a:ext cx="845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What are the differences between inhaled and exhaled air? </a:t>
            </a:r>
          </a:p>
        </p:txBody>
      </p:sp>
      <p:grpSp>
        <p:nvGrpSpPr>
          <p:cNvPr id="23592" name="Group 40"/>
          <p:cNvGrpSpPr>
            <a:grpSpLocks/>
          </p:cNvGrpSpPr>
          <p:nvPr/>
        </p:nvGrpSpPr>
        <p:grpSpPr bwMode="auto">
          <a:xfrm>
            <a:off x="2424114" y="1341438"/>
            <a:ext cx="3956049" cy="3754438"/>
            <a:chOff x="567" y="845"/>
            <a:chExt cx="2492" cy="2365"/>
          </a:xfrm>
        </p:grpSpPr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881" y="845"/>
              <a:ext cx="12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inhaled air</a:t>
              </a:r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832" y="2221"/>
              <a:ext cx="2227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1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nitrogen (78%)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1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oxygen (21%)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1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carbon dioxide (0.04%)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1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other</a:t>
              </a:r>
            </a:p>
          </p:txBody>
        </p:sp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597" y="2317"/>
              <a:ext cx="215" cy="145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23570" name="Rectangle 18"/>
            <p:cNvSpPr>
              <a:spLocks noChangeAspect="1" noChangeArrowheads="1"/>
            </p:cNvSpPr>
            <p:nvPr/>
          </p:nvSpPr>
          <p:spPr bwMode="auto">
            <a:xfrm>
              <a:off x="595" y="2557"/>
              <a:ext cx="218" cy="14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23571" name="Rectangle 19"/>
            <p:cNvSpPr>
              <a:spLocks noChangeAspect="1" noChangeArrowheads="1"/>
            </p:cNvSpPr>
            <p:nvPr/>
          </p:nvSpPr>
          <p:spPr bwMode="auto">
            <a:xfrm>
              <a:off x="596" y="2775"/>
              <a:ext cx="218" cy="1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pic>
          <p:nvPicPr>
            <p:cNvPr id="23578" name="Picture 26" descr="pie chart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13"/>
              <a:ext cx="1824" cy="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79" name="Rectangle 27"/>
            <p:cNvSpPr>
              <a:spLocks noChangeAspect="1" noChangeArrowheads="1"/>
            </p:cNvSpPr>
            <p:nvPr/>
          </p:nvSpPr>
          <p:spPr bwMode="auto">
            <a:xfrm>
              <a:off x="597" y="3001"/>
              <a:ext cx="218" cy="1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sp>
        <p:nvSpPr>
          <p:cNvPr id="23583" name="Rectangle 31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7885113" cy="549275"/>
          </a:xfrm>
        </p:spPr>
        <p:txBody>
          <a:bodyPr/>
          <a:lstStyle/>
          <a:p>
            <a:r>
              <a:rPr lang="en-GB" altLang="en-US"/>
              <a:t>      Comparing inhaled and exhaled air</a:t>
            </a:r>
            <a:endParaRPr lang="en-US" altLang="en-US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2101850" y="5305425"/>
            <a:ext cx="845978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How could you test for the differences between inhaled and exhaled air?</a:t>
            </a:r>
          </a:p>
        </p:txBody>
      </p:sp>
      <p:grpSp>
        <p:nvGrpSpPr>
          <p:cNvPr id="23593" name="Group 41"/>
          <p:cNvGrpSpPr>
            <a:grpSpLocks/>
          </p:cNvGrpSpPr>
          <p:nvPr/>
        </p:nvGrpSpPr>
        <p:grpSpPr bwMode="auto">
          <a:xfrm>
            <a:off x="6716713" y="1341438"/>
            <a:ext cx="3511550" cy="3754438"/>
            <a:chOff x="3271" y="845"/>
            <a:chExt cx="2212" cy="2365"/>
          </a:xfrm>
        </p:grpSpPr>
        <p:sp>
          <p:nvSpPr>
            <p:cNvPr id="23567" name="Rectangle 15"/>
            <p:cNvSpPr>
              <a:spLocks noChangeArrowheads="1"/>
            </p:cNvSpPr>
            <p:nvPr/>
          </p:nvSpPr>
          <p:spPr bwMode="auto">
            <a:xfrm>
              <a:off x="3588" y="845"/>
              <a:ext cx="1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exhaled air</a:t>
              </a:r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>
              <a:off x="3526" y="2221"/>
              <a:ext cx="1957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1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nitrogen (78%)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1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oxygen (17%)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1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carbon dioxide (4%)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1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other</a:t>
              </a:r>
            </a:p>
          </p:txBody>
        </p:sp>
        <p:pic>
          <p:nvPicPr>
            <p:cNvPr id="23580" name="Picture 28" descr="pie chart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1213"/>
              <a:ext cx="1824" cy="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85" name="Rectangle 33"/>
            <p:cNvSpPr>
              <a:spLocks noChangeArrowheads="1"/>
            </p:cNvSpPr>
            <p:nvPr/>
          </p:nvSpPr>
          <p:spPr bwMode="auto">
            <a:xfrm>
              <a:off x="3290" y="2324"/>
              <a:ext cx="215" cy="145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23586" name="Rectangle 34"/>
            <p:cNvSpPr>
              <a:spLocks noChangeAspect="1" noChangeArrowheads="1"/>
            </p:cNvSpPr>
            <p:nvPr/>
          </p:nvSpPr>
          <p:spPr bwMode="auto">
            <a:xfrm>
              <a:off x="3288" y="2564"/>
              <a:ext cx="218" cy="14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23587" name="Rectangle 35"/>
            <p:cNvSpPr>
              <a:spLocks noChangeAspect="1" noChangeArrowheads="1"/>
            </p:cNvSpPr>
            <p:nvPr/>
          </p:nvSpPr>
          <p:spPr bwMode="auto">
            <a:xfrm>
              <a:off x="3289" y="2782"/>
              <a:ext cx="218" cy="1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23588" name="Rectangle 36"/>
            <p:cNvSpPr>
              <a:spLocks noChangeAspect="1" noChangeArrowheads="1"/>
            </p:cNvSpPr>
            <p:nvPr/>
          </p:nvSpPr>
          <p:spPr bwMode="auto">
            <a:xfrm>
              <a:off x="3290" y="3008"/>
              <a:ext cx="218" cy="1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pic>
          <p:nvPicPr>
            <p:cNvPr id="23591" name="Picture 39" descr="pie-chart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" y="1323"/>
              <a:ext cx="1584" cy="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11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49" t="44221" r="31451" b="17317"/>
          <a:stretch/>
        </p:blipFill>
        <p:spPr>
          <a:xfrm>
            <a:off x="379142" y="274638"/>
            <a:ext cx="9233210" cy="61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94" t="9197" r="17361" b="6654"/>
          <a:stretch/>
        </p:blipFill>
        <p:spPr>
          <a:xfrm>
            <a:off x="345687" y="1417638"/>
            <a:ext cx="11753386" cy="72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09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05" t="10933" r="2195" b="4804"/>
          <a:stretch/>
        </p:blipFill>
        <p:spPr>
          <a:xfrm>
            <a:off x="0" y="1417638"/>
            <a:ext cx="12550140" cy="72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3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ngs C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08" y="500043"/>
            <a:ext cx="4267200" cy="5935345"/>
          </a:xfrm>
          <a:prstGeom prst="rect">
            <a:avLst/>
          </a:prstGeom>
          <a:noFill/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95670" y="1142985"/>
            <a:ext cx="5029200" cy="5241925"/>
            <a:chOff x="2547" y="4527"/>
            <a:chExt cx="7920" cy="8256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3987" y="4527"/>
              <a:ext cx="1800" cy="9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 flipV="1">
              <a:off x="2547" y="8847"/>
              <a:ext cx="1800" cy="1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3267" y="6507"/>
              <a:ext cx="144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 flipH="1" flipV="1">
              <a:off x="7587" y="9387"/>
              <a:ext cx="2880" cy="1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 flipH="1">
              <a:off x="5967" y="6867"/>
              <a:ext cx="270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H="1" flipV="1">
              <a:off x="6327" y="11187"/>
              <a:ext cx="2520" cy="15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H="1">
              <a:off x="7047" y="5427"/>
              <a:ext cx="90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24034" y="714356"/>
            <a:ext cx="1317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Trachea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4035" y="414338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Lung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8282" y="5000636"/>
            <a:ext cx="178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Diaphragm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5473" y="2428868"/>
            <a:ext cx="790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Ribs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4034" y="1571612"/>
            <a:ext cx="1163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Alveoli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8283" y="3357562"/>
            <a:ext cx="130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Bronchi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8282" y="5715016"/>
            <a:ext cx="1890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Bronchioles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96070" y="50258"/>
            <a:ext cx="5144429" cy="19290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Watch the video and </a:t>
            </a:r>
            <a:r>
              <a:rPr lang="en-US" sz="2400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label</a:t>
            </a:r>
            <a:r>
              <a:rPr 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the parts of the breathing system on the worksheet (7 marks).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9563" y="6140741"/>
            <a:ext cx="6429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  <a:hlinkClick r:id="rId3"/>
              </a:rPr>
              <a:t>http://www.tes.co.uk/teaching-resource/Anatomy-and-Physiology-of-the-Lungs-6175106/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96330" y="5072074"/>
            <a:ext cx="151216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Calibri"/>
              </a:rPr>
              <a:t>10 </a:t>
            </a:r>
            <a:r>
              <a:rPr lang="en-GB" sz="2400" b="1" dirty="0" err="1">
                <a:solidFill>
                  <a:prstClr val="black"/>
                </a:solidFill>
                <a:latin typeface="Calibri"/>
              </a:rPr>
              <a:t>mins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88763-28B9-456C-B08B-2B8403C7CB9B}"/>
              </a:ext>
            </a:extLst>
          </p:cNvPr>
          <p:cNvSpPr/>
          <p:nvPr/>
        </p:nvSpPr>
        <p:spPr>
          <a:xfrm>
            <a:off x="7018245" y="6357957"/>
            <a:ext cx="4934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https://www.youtube.com/watch?v=0cqZGxwXZzk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3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ngs C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08" y="500043"/>
            <a:ext cx="4267200" cy="5935345"/>
          </a:xfrm>
          <a:prstGeom prst="rect">
            <a:avLst/>
          </a:prstGeom>
          <a:noFill/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95670" y="1142985"/>
            <a:ext cx="5029200" cy="5241925"/>
            <a:chOff x="2547" y="4527"/>
            <a:chExt cx="7920" cy="8256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3987" y="4527"/>
              <a:ext cx="1800" cy="9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 flipV="1">
              <a:off x="2547" y="8847"/>
              <a:ext cx="1800" cy="1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3267" y="6507"/>
              <a:ext cx="144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 flipH="1" flipV="1">
              <a:off x="7587" y="9387"/>
              <a:ext cx="2880" cy="1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 flipH="1">
              <a:off x="5967" y="6867"/>
              <a:ext cx="270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H="1" flipV="1">
              <a:off x="6327" y="11187"/>
              <a:ext cx="2520" cy="15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H="1">
              <a:off x="7047" y="5427"/>
              <a:ext cx="90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24034" y="714356"/>
            <a:ext cx="1317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4035" y="414338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8282" y="5000636"/>
            <a:ext cx="178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Diaphragm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5473" y="2428868"/>
            <a:ext cx="790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Ribs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4034" y="1571612"/>
            <a:ext cx="1163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Alveoli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8283" y="3357562"/>
            <a:ext cx="130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Bronchi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8282" y="5715016"/>
            <a:ext cx="1890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Bronchioles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00776" y="52636"/>
            <a:ext cx="6429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           worksheet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90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ngs C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61328"/>
            <a:ext cx="4267200" cy="5935345"/>
          </a:xfrm>
          <a:prstGeom prst="rect">
            <a:avLst/>
          </a:prstGeom>
          <a:noFill/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81418" y="1071547"/>
            <a:ext cx="5029200" cy="5241925"/>
            <a:chOff x="2547" y="4527"/>
            <a:chExt cx="7920" cy="8256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3987" y="4527"/>
              <a:ext cx="1800" cy="9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 flipV="1">
              <a:off x="2547" y="8847"/>
              <a:ext cx="1800" cy="1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3267" y="6507"/>
              <a:ext cx="144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 flipH="1" flipV="1">
              <a:off x="7587" y="9387"/>
              <a:ext cx="2880" cy="1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 flipH="1">
              <a:off x="5967" y="6867"/>
              <a:ext cx="270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H="1" flipV="1">
              <a:off x="6327" y="11187"/>
              <a:ext cx="2520" cy="15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H="1">
              <a:off x="7047" y="5427"/>
              <a:ext cx="90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81356" y="714356"/>
            <a:ext cx="1317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Trachea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3521" y="4000504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Lung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0578" y="5929330"/>
            <a:ext cx="178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Diaphragm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3323" y="1071546"/>
            <a:ext cx="790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Ribs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8414" y="1928802"/>
            <a:ext cx="1163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Alveoli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1951" y="2214554"/>
            <a:ext cx="130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Bronchi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2596" y="3643314"/>
            <a:ext cx="1890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Bronchioles</a:t>
            </a:r>
          </a:p>
        </p:txBody>
      </p:sp>
    </p:spTree>
    <p:extLst>
      <p:ext uri="{BB962C8B-B14F-4D97-AF65-F5344CB8AC3E}">
        <p14:creationId xmlns:p14="http://schemas.microsoft.com/office/powerpoint/2010/main" val="359159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88" t="29866" r="17696" b="25860"/>
          <a:stretch/>
        </p:blipFill>
        <p:spPr>
          <a:xfrm>
            <a:off x="178419" y="260380"/>
            <a:ext cx="7928517" cy="5281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672" t="10267" r="31632" b="10345"/>
          <a:stretch/>
        </p:blipFill>
        <p:spPr>
          <a:xfrm>
            <a:off x="7710790" y="104263"/>
            <a:ext cx="4481210" cy="62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7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commons/thumb/d/d0/Medical_X-Ray_imaging_WFH07_nevit.jpg/220px-Medical_X-Ray_imaging_WFH07_nev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-3733"/>
            <a:ext cx="9143999" cy="69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6000" b="1" u="sng" dirty="0">
                <a:solidFill>
                  <a:srgbClr val="FFFF00"/>
                </a:solidFill>
              </a:rPr>
              <a:t>Alveoli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bioethics.georgetown.edu/pcbe/images/death_chapter3fi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0" y="1377680"/>
            <a:ext cx="8527714" cy="54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8282" y="3429000"/>
            <a:ext cx="18002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Calibri"/>
              </a:rPr>
              <a:t>Bronchiole</a:t>
            </a:r>
          </a:p>
          <a:p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7372" y="5572140"/>
            <a:ext cx="1620832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Calibri"/>
              </a:rPr>
              <a:t>Alveoli</a:t>
            </a:r>
          </a:p>
          <a:p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C:\Users\alex\Desktop\Animated-gif-expanding-contracting-lungs-picture-mo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9250" y="0"/>
            <a:ext cx="1428750" cy="1333500"/>
          </a:xfrm>
          <a:prstGeom prst="rect">
            <a:avLst/>
          </a:prstGeom>
          <a:noFill/>
        </p:spPr>
      </p:pic>
      <p:pic>
        <p:nvPicPr>
          <p:cNvPr id="9" name="Picture 2" descr="C:\Users\alex\Desktop\Animated-gif-expanding-contracting-lungs-picture-mo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1428750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86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d/d0/Medical_X-Ray_imaging_WFH07_nevit.jpg/220px-Medical_X-Ray_imaging_WFH07_nev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-3733"/>
            <a:ext cx="9143999" cy="69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14" y="0"/>
            <a:ext cx="6786610" cy="135729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4000" b="1" u="sng" dirty="0">
                <a:solidFill>
                  <a:srgbClr val="FFFF00"/>
                </a:solidFill>
              </a:rPr>
              <a:t>How are the alveoli specially adapted for gas exchange?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8" name="Picture 4" descr="http://getfile9.posterous.com/getfile/files.posterous.com/temp-2012-03-26/swAvfAdqdevbcyulnxokloiHyufkbJipEludCBcaacsdwoixyEsdlavIseof/2.50.tiff.scaled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945898"/>
            <a:ext cx="4447966" cy="49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x\Desktop\Animated-gif-expanding-contracting-lungs-picture-mo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9250" y="0"/>
            <a:ext cx="1428750" cy="1333500"/>
          </a:xfrm>
          <a:prstGeom prst="rect">
            <a:avLst/>
          </a:prstGeom>
          <a:noFill/>
        </p:spPr>
      </p:pic>
      <p:pic>
        <p:nvPicPr>
          <p:cNvPr id="7" name="Picture 2" descr="C:\Users\alex\Desktop\Animated-gif-expanding-contracting-lungs-picture-mo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1428750" cy="1333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38612" y="3071810"/>
            <a:ext cx="3500462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FF00"/>
                </a:solidFill>
                <a:latin typeface="Calibri"/>
              </a:rPr>
              <a:t>Thin walls</a:t>
            </a:r>
          </a:p>
        </p:txBody>
      </p:sp>
    </p:spTree>
    <p:extLst>
      <p:ext uri="{BB962C8B-B14F-4D97-AF65-F5344CB8AC3E}">
        <p14:creationId xmlns:p14="http://schemas.microsoft.com/office/powerpoint/2010/main" val="1687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d/d0/Medical_X-Ray_imaging_WFH07_nevit.jpg/220px-Medical_X-Ray_imaging_WFH07_nev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3999" cy="69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14" y="0"/>
            <a:ext cx="6643734" cy="128586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4000" b="1" u="sng" dirty="0">
                <a:solidFill>
                  <a:srgbClr val="FFFF00"/>
                </a:solidFill>
              </a:rPr>
              <a:t>How are the alveoli specially adapted for gas exchange?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://www.3dscience.com/img/Products/Images/clip_art/respiratory_alveoli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39" y="2023864"/>
            <a:ext cx="6840759" cy="48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x\Desktop\Animated-gif-expanding-contracting-lungs-picture-mo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9250" y="0"/>
            <a:ext cx="1428750" cy="1333500"/>
          </a:xfrm>
          <a:prstGeom prst="rect">
            <a:avLst/>
          </a:prstGeom>
          <a:noFill/>
        </p:spPr>
      </p:pic>
      <p:pic>
        <p:nvPicPr>
          <p:cNvPr id="7" name="Picture 2" descr="C:\Users\alex\Desktop\Animated-gif-expanding-contracting-lungs-picture-mo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1428750" cy="1333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10380" y="2071678"/>
            <a:ext cx="3500462" cy="193899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FF00"/>
                </a:solidFill>
                <a:latin typeface="Calibri"/>
              </a:rPr>
              <a:t>Large close contact blood supply</a:t>
            </a:r>
          </a:p>
        </p:txBody>
      </p:sp>
    </p:spTree>
    <p:extLst>
      <p:ext uri="{BB962C8B-B14F-4D97-AF65-F5344CB8AC3E}">
        <p14:creationId xmlns:p14="http://schemas.microsoft.com/office/powerpoint/2010/main" val="22913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683</Words>
  <Application>Microsoft Office PowerPoint</Application>
  <PresentationFormat>Widescreen</PresentationFormat>
  <Paragraphs>113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1_Default Design</vt:lpstr>
      <vt:lpstr>3_Default Design</vt:lpstr>
      <vt:lpstr>10_Office Theme</vt:lpstr>
      <vt:lpstr>11_Office Theme</vt:lpstr>
      <vt:lpstr>2_Default Design</vt:lpstr>
      <vt:lpstr>4_Default Design</vt:lpstr>
      <vt:lpstr>5_Default Design</vt:lpstr>
      <vt:lpstr>master</vt:lpstr>
      <vt:lpstr>Gas Exchange System </vt:lpstr>
      <vt:lpstr>Objectives </vt:lpstr>
      <vt:lpstr>PowerPoint Presentation</vt:lpstr>
      <vt:lpstr>PowerPoint Presentation</vt:lpstr>
      <vt:lpstr>PowerPoint Presentation</vt:lpstr>
      <vt:lpstr>PowerPoint Presentation</vt:lpstr>
      <vt:lpstr>Alveoli</vt:lpstr>
      <vt:lpstr>How are the alveoli specially adapted for gas exchange?</vt:lpstr>
      <vt:lpstr>How are the alveoli specially adapted for gas exchange?</vt:lpstr>
      <vt:lpstr>How are the alveoli specially adapted for gas exchange?</vt:lpstr>
      <vt:lpstr>Tasks</vt:lpstr>
      <vt:lpstr>Answer</vt:lpstr>
      <vt:lpstr>Marking Criteria</vt:lpstr>
      <vt:lpstr>PowerPoint Presentation</vt:lpstr>
      <vt:lpstr>PowerPoint Presentation</vt:lpstr>
      <vt:lpstr>Emphysema</vt:lpstr>
      <vt:lpstr>PowerPoint Presentation</vt:lpstr>
      <vt:lpstr>Inhalation and exhalation</vt:lpstr>
      <vt:lpstr>PowerPoint Presentation</vt:lpstr>
      <vt:lpstr>PowerPoint Presentation</vt:lpstr>
      <vt:lpstr>PowerPoint Presentation</vt:lpstr>
      <vt:lpstr>PowerPoint Presentation</vt:lpstr>
      <vt:lpstr>      Comparing inhaled and exhaled air</vt:lpstr>
      <vt:lpstr>PowerPoint Presentation</vt:lpstr>
      <vt:lpstr>Worksheet</vt:lpstr>
      <vt:lpstr>Worksheet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Exchange System </dc:title>
  <dc:creator>ZEBA</dc:creator>
  <cp:lastModifiedBy>Zeba Motin</cp:lastModifiedBy>
  <cp:revision>5</cp:revision>
  <dcterms:created xsi:type="dcterms:W3CDTF">2018-11-05T11:54:27Z</dcterms:created>
  <dcterms:modified xsi:type="dcterms:W3CDTF">2018-11-23T16:23:10Z</dcterms:modified>
</cp:coreProperties>
</file>