
<file path=[Content_Types].xml><?xml version="1.0" encoding="utf-8"?>
<Types xmlns="http://schemas.openxmlformats.org/package/2006/content-types">
  <Default Extension="bin" ContentType="application/vnd.ms-office.activeX"/>
  <Default Extension="tmp" ContentType="image/png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74" r:id="rId3"/>
    <p:sldId id="280" r:id="rId4"/>
    <p:sldId id="278" r:id="rId5"/>
    <p:sldId id="284" r:id="rId6"/>
    <p:sldId id="277" r:id="rId7"/>
    <p:sldId id="279" r:id="rId8"/>
    <p:sldId id="275" r:id="rId9"/>
    <p:sldId id="272" r:id="rId10"/>
    <p:sldId id="273" r:id="rId11"/>
    <p:sldId id="276" r:id="rId12"/>
    <p:sldId id="281" r:id="rId13"/>
    <p:sldId id="282" r:id="rId14"/>
    <p:sldId id="262" r:id="rId15"/>
    <p:sldId id="283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CCCFF"/>
    <a:srgbClr val="CC9900"/>
    <a:srgbClr val="FF9900"/>
    <a:srgbClr val="3399FF"/>
    <a:srgbClr val="3366FF"/>
    <a:srgbClr val="0066FF"/>
    <a:srgbClr val="FFFF00"/>
    <a:srgbClr val="CC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4D6353-C08D-4768-8FAF-6887051A07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16096-0EEB-4870-BBA2-2C5312DCA35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7Jc Model circuits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24071-829F-4D00-A63C-839D296E900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0AC53-2171-4409-AAE1-1B2F940D8D9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5BBBA-0EEB-4690-BD01-C2188303C33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2125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C71A-9BDA-4A35-A2AE-F3C5A3DF02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74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105E-3A32-49DD-9001-DBBDEB03E9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02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E415-A23F-403C-9A1C-3B545FADF4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6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0BA9-3CAC-4C26-99A9-63466AF795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94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6B15-6908-42F0-95E7-1840C60281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94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8678-3971-4168-8A29-DD29173393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24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BC2C-5DBB-40F8-BA56-91BF519B31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5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ADE-36E1-4548-BBB9-F17B989BC0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0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E125-403F-4314-BC9F-ED9F0C9728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62C6-F416-4824-8551-969897A5CA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7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36E7-3933-4723-AB41-357DCF4A1A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4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95CF-C099-4B4D-955F-337E27A854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3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circuit-construction-kit-dc/latest/circuit-construction-kit-dc_e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mp"/><Relationship Id="rId5" Type="http://schemas.openxmlformats.org/officeDocument/2006/relationships/hyperlink" Target="https://www.doddlelearn.co.uk/app/institution/HighamsParkAcademyTrustE49PJ" TargetMode="Externa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9K6GMTuRUk?rel=0&amp;start=3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101" t="11475" r="7468" b="14201"/>
          <a:stretch/>
        </p:blipFill>
        <p:spPr>
          <a:xfrm>
            <a:off x="551384" y="3083868"/>
            <a:ext cx="4968552" cy="378594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12192000" cy="97155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GB" altLang="en-US" sz="8800" u="sng" dirty="0">
                <a:latin typeface="Arial" panose="020B0604020202020204" pitchFamily="34" charset="0"/>
                <a:cs typeface="Arial" panose="020B0604020202020204" pitchFamily="34" charset="0"/>
              </a:rPr>
              <a:t>7Jb </a:t>
            </a:r>
            <a:r>
              <a:rPr lang="en-GB" altLang="en-US" sz="8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Models for circuits</a:t>
            </a:r>
            <a:endParaRPr lang="en-GB" altLang="en-US" sz="8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28195" y="0"/>
            <a:ext cx="1223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alt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314419" y="0"/>
            <a:ext cx="28432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1EB0117B-209F-4D6F-8101-D53D2EAF55DB}" type="datetime1">
              <a:rPr lang="en-GB" altLang="en-US" sz="3600" b="1" u="sng"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11/12/2018</a:t>
            </a:fld>
            <a:endParaRPr lang="en-US" alt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19336" y="1916832"/>
            <a:ext cx="12072664" cy="14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cannot see inside an electric circuit, so we often use models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 analogies to 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try to help us explain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things.</a:t>
            </a: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auto">
          <a:xfrm>
            <a:off x="5663952" y="3212976"/>
            <a:ext cx="3312368" cy="2592288"/>
          </a:xfrm>
          <a:prstGeom prst="cloudCallout">
            <a:avLst>
              <a:gd name="adj1" fmla="val 41116"/>
              <a:gd name="adj2" fmla="val 84128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central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heating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bit like a circuit?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92" y="5805264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n-lt"/>
              </a:rPr>
              <a:t>radiator</a:t>
            </a:r>
            <a:endParaRPr lang="en-GB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560" y="328498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boiler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AutoShape 54"/>
          <p:cNvSpPr>
            <a:spLocks noChangeArrowheads="1"/>
          </p:cNvSpPr>
          <p:nvPr/>
        </p:nvSpPr>
        <p:spPr bwMode="auto">
          <a:xfrm>
            <a:off x="9012520" y="4293096"/>
            <a:ext cx="3176736" cy="2024608"/>
          </a:xfrm>
          <a:prstGeom prst="cloudCallout">
            <a:avLst>
              <a:gd name="adj1" fmla="val 41042"/>
              <a:gd name="adj2" fmla="val -98673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could we improve the model?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3503613" y="620714"/>
            <a:ext cx="5256212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5375275" y="4581525"/>
            <a:ext cx="1512888" cy="1295400"/>
            <a:chOff x="2426" y="2886"/>
            <a:chExt cx="953" cy="816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7" name="AutoShape 5"/>
            <p:cNvSpPr>
              <a:spLocks noChangeArrowheads="1"/>
            </p:cNvSpPr>
            <p:nvPr/>
          </p:nvSpPr>
          <p:spPr bwMode="auto">
            <a:xfrm>
              <a:off x="2426" y="2886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2562" y="3022"/>
              <a:ext cx="7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Supermarket</a:t>
              </a:r>
              <a:endParaRPr lang="en-US" alt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5375275" y="115889"/>
            <a:ext cx="1512888" cy="1296987"/>
            <a:chOff x="2381" y="2840"/>
            <a:chExt cx="953" cy="817"/>
          </a:xfrm>
        </p:grpSpPr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2562" y="3158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1" name="AutoShape 9"/>
            <p:cNvSpPr>
              <a:spLocks noChangeArrowheads="1"/>
            </p:cNvSpPr>
            <p:nvPr/>
          </p:nvSpPr>
          <p:spPr bwMode="auto">
            <a:xfrm>
              <a:off x="2381" y="2840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2472" y="2976"/>
              <a:ext cx="7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Bakery</a:t>
              </a:r>
              <a:endParaRPr lang="en-US" alt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591175" y="2708275"/>
            <a:ext cx="1296988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263352" y="5229225"/>
            <a:ext cx="4030837" cy="1079500"/>
          </a:xfrm>
          <a:prstGeom prst="roundRect">
            <a:avLst>
              <a:gd name="adj" fmla="val 6856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GB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vans go past </a:t>
            </a:r>
            <a:r>
              <a:rPr lang="en-GB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minute</a:t>
            </a:r>
            <a:endParaRPr lang="en-GB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3071813" y="32131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631950" y="2708276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the number of vans going past in 10s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9191625" y="2708276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the number of vans going past in 10s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 rot="10800000">
            <a:off x="8759825" y="32131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19336" y="116632"/>
            <a:ext cx="3528046" cy="1872951"/>
          </a:xfrm>
          <a:prstGeom prst="roundRect">
            <a:avLst>
              <a:gd name="adj" fmla="val 6856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GB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is a measure of how many charges flow past </a:t>
            </a:r>
            <a:r>
              <a:rPr lang="en-GB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second</a:t>
            </a:r>
            <a:endParaRPr lang="en-GB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54"/>
          <p:cNvSpPr>
            <a:spLocks noChangeArrowheads="1"/>
          </p:cNvSpPr>
          <p:nvPr/>
        </p:nvSpPr>
        <p:spPr bwMode="auto">
          <a:xfrm>
            <a:off x="8040688" y="115889"/>
            <a:ext cx="3311896" cy="1944959"/>
          </a:xfrm>
          <a:prstGeom prst="cloudCallout">
            <a:avLst>
              <a:gd name="adj1" fmla="val 49398"/>
              <a:gd name="adj2" fmla="val 66491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What is current</a:t>
            </a:r>
          </a:p>
        </p:txBody>
      </p:sp>
      <p:sp>
        <p:nvSpPr>
          <p:cNvPr id="21" name="AutoShape 61"/>
          <p:cNvSpPr>
            <a:spLocks noChangeArrowheads="1"/>
          </p:cNvSpPr>
          <p:nvPr/>
        </p:nvSpPr>
        <p:spPr bwMode="auto">
          <a:xfrm>
            <a:off x="8328248" y="4077072"/>
            <a:ext cx="3863752" cy="2493193"/>
          </a:xfrm>
          <a:prstGeom prst="cloudCallout">
            <a:avLst>
              <a:gd name="adj1" fmla="val 37199"/>
              <a:gd name="adj2" fmla="val -84875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this like in the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44049" grpId="0"/>
      <p:bldP spid="44050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196752"/>
            <a:ext cx="4272380" cy="4787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44" y="18864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 vans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9856" y="1886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Current is …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6160" y="116632"/>
            <a:ext cx="486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vans go past </a:t>
            </a:r>
            <a:r>
              <a:rPr lang="en-GB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minute</a:t>
            </a:r>
            <a:r>
              <a:rPr lang="en-GB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430" y="112474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cell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5318" y="4005065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1662" y="1556793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vans = charges</a:t>
            </a:r>
            <a:endParaRPr lang="en-GB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3870" y="4293097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 = energy</a:t>
            </a:r>
            <a:endParaRPr lang="en-GB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2780928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vans with bread</a:t>
            </a:r>
            <a:endParaRPr lang="en-GB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8008" y="2924944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vans</a:t>
            </a:r>
            <a:endParaRPr lang="en-GB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133550" y="1916833"/>
            <a:ext cx="1152128" cy="50405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25067"/>
          </a:xfrm>
          <a:prstGeom prst="rect">
            <a:avLst/>
          </a:prstGeom>
        </p:spPr>
      </p:pic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168157" y="5871705"/>
            <a:ext cx="2840268" cy="874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194" algn="l"/>
              </a:tabLst>
              <a:defRPr/>
            </a:pPr>
            <a:r>
              <a:rPr kumimoji="0" lang="en-GB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</a:t>
            </a:r>
            <a:r>
              <a: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image to run simulation.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61"/>
          <p:cNvSpPr>
            <a:spLocks noChangeArrowheads="1"/>
          </p:cNvSpPr>
          <p:nvPr/>
        </p:nvSpPr>
        <p:spPr bwMode="auto">
          <a:xfrm>
            <a:off x="5879976" y="260648"/>
            <a:ext cx="3863752" cy="2493193"/>
          </a:xfrm>
          <a:prstGeom prst="cloudCallout">
            <a:avLst>
              <a:gd name="adj1" fmla="val 60865"/>
              <a:gd name="adj2" fmla="val 67152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the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PhET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model be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imprioved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19336" y="116632"/>
            <a:ext cx="11809312" cy="136815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marL="633413" indent="-633413">
              <a:tabLst>
                <a:tab pos="633413" algn="l"/>
              </a:tabLst>
            </a:pPr>
            <a:r>
              <a:rPr lang="en-GB" altLang="en-US" sz="3600" kern="0" dirty="0" smtClean="0">
                <a:solidFill>
                  <a:schemeClr val="bg1"/>
                </a:solidFill>
                <a:latin typeface="+mn-lt"/>
                <a:sym typeface="Webdings" panose="05030102010509060703" pitchFamily="18" charset="2"/>
              </a:rPr>
              <a:t>	Have a look at some of the physical circuit models built by Year 9s.</a:t>
            </a:r>
            <a:endParaRPr lang="en-GB" altLang="en-US" sz="3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8184232" y="1772816"/>
            <a:ext cx="3600078" cy="2448272"/>
          </a:xfrm>
          <a:prstGeom prst="cloudCallout">
            <a:avLst>
              <a:gd name="adj1" fmla="val 54371"/>
              <a:gd name="adj2" fmla="val 68614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anything that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improved?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63352" y="2060848"/>
            <a:ext cx="3888432" cy="2664296"/>
          </a:xfrm>
          <a:prstGeom prst="cloudCallout">
            <a:avLst>
              <a:gd name="adj1" fmla="val -54088"/>
              <a:gd name="adj2" fmla="val 63370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them good models?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007768" y="3212976"/>
            <a:ext cx="3888432" cy="2664296"/>
          </a:xfrm>
          <a:prstGeom prst="cloudCallout">
            <a:avLst>
              <a:gd name="adj1" fmla="val 55147"/>
              <a:gd name="adj2" fmla="val 550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they physical or abstract models?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19336" y="116632"/>
            <a:ext cx="11809312" cy="3096344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marL="633413" indent="-633413">
              <a:tabLst>
                <a:tab pos="633413" algn="l"/>
              </a:tabLst>
            </a:pPr>
            <a:r>
              <a:rPr lang="en-GB" altLang="en-US" sz="3200" kern="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 </a:t>
            </a:r>
            <a:r>
              <a:rPr lang="en-GB" altLang="en-US" sz="3200" kern="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en-GB" altLang="en-US" sz="3200" kern="0" dirty="0" smtClean="0">
                <a:solidFill>
                  <a:schemeClr val="bg1"/>
                </a:solidFill>
                <a:latin typeface="+mn-lt"/>
              </a:rPr>
              <a:t>Use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the items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you are given to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help you produce/make/act out a model for electric circuits.</a:t>
            </a:r>
          </a:p>
          <a:p>
            <a:pPr marL="633413" indent="-633413">
              <a:tabLst>
                <a:tab pos="633413" algn="l"/>
              </a:tabLst>
            </a:pPr>
            <a:r>
              <a:rPr lang="en-GB" altLang="en-US" sz="3200" kern="0" dirty="0" smtClean="0">
                <a:solidFill>
                  <a:schemeClr val="bg1"/>
                </a:solidFill>
                <a:latin typeface="+mn-lt"/>
                <a:sym typeface="Wingdings 2" panose="05020102010507070707" pitchFamily="18" charset="2"/>
              </a:rPr>
              <a:t>	</a:t>
            </a:r>
            <a:r>
              <a:rPr lang="en-GB" altLang="en-US" sz="3200" b="1" kern="0" dirty="0" smtClean="0">
                <a:solidFill>
                  <a:schemeClr val="bg1"/>
                </a:solidFill>
                <a:latin typeface="+mn-lt"/>
              </a:rPr>
              <a:t>Write </a:t>
            </a:r>
            <a:r>
              <a:rPr lang="en-GB" altLang="en-US" sz="3200" b="1" kern="0" dirty="0">
                <a:solidFill>
                  <a:schemeClr val="bg1"/>
                </a:solidFill>
                <a:latin typeface="+mn-lt"/>
              </a:rPr>
              <a:t>a subtitle &amp; draw a simple diagram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of your model in your book &amp; label what each part of your model represents.</a:t>
            </a:r>
          </a:p>
          <a:p>
            <a:pPr marL="633413" indent="-633413">
              <a:tabLst>
                <a:tab pos="633413" algn="l"/>
              </a:tabLst>
            </a:pPr>
            <a:r>
              <a:rPr lang="en-GB" altLang="en-US" sz="3200" kern="0" dirty="0" smtClean="0">
                <a:solidFill>
                  <a:schemeClr val="bg1"/>
                </a:solidFill>
                <a:latin typeface="+mn-lt"/>
                <a:sym typeface="Webdings" panose="05030102010509060703" pitchFamily="18" charset="2"/>
              </a:rPr>
              <a:t>	</a:t>
            </a:r>
            <a:r>
              <a:rPr lang="en-GB" altLang="en-US" sz="3200" kern="0" dirty="0" smtClean="0">
                <a:solidFill>
                  <a:schemeClr val="bg1"/>
                </a:solidFill>
                <a:latin typeface="+mn-lt"/>
              </a:rPr>
              <a:t>Prepare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a short demonstration of your model to the rest of the class.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35360" y="3429000"/>
            <a:ext cx="3888432" cy="2664296"/>
          </a:xfrm>
          <a:prstGeom prst="cloudCallout">
            <a:avLst>
              <a:gd name="adj1" fmla="val -54088"/>
              <a:gd name="adj2" fmla="val 63370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What makes your model a good model?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151784" y="3861048"/>
            <a:ext cx="3888432" cy="2664296"/>
          </a:xfrm>
          <a:prstGeom prst="cloudCallout">
            <a:avLst>
              <a:gd name="adj1" fmla="val 55147"/>
              <a:gd name="adj2" fmla="val 550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it a physical or abstract model?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184232" y="3429000"/>
            <a:ext cx="3600078" cy="2448272"/>
          </a:xfrm>
          <a:prstGeom prst="cloudCallout">
            <a:avLst>
              <a:gd name="adj1" fmla="val 54371"/>
              <a:gd name="adj2" fmla="val 68614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anything that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improved?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19336" y="116632"/>
            <a:ext cx="7848872" cy="720080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marL="633413" indent="-633413">
              <a:tabLst>
                <a:tab pos="633413" algn="l"/>
              </a:tabLst>
            </a:pPr>
            <a:r>
              <a:rPr lang="en-GB" altLang="en-US" sz="3200" kern="0" dirty="0" smtClean="0">
                <a:solidFill>
                  <a:schemeClr val="bg1"/>
                </a:solidFill>
                <a:latin typeface="+mn-lt"/>
                <a:sym typeface="Webdings" panose="05030102010509060703" pitchFamily="18" charset="2"/>
              </a:rPr>
              <a:t>	</a:t>
            </a:r>
            <a:r>
              <a:rPr lang="en-GB" altLang="en-US" sz="3200" kern="0" dirty="0" smtClean="0">
                <a:solidFill>
                  <a:schemeClr val="bg1"/>
                </a:solidFill>
                <a:latin typeface="+mn-lt"/>
              </a:rPr>
              <a:t>Demo your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model to the rest of the class.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35360" y="3429000"/>
            <a:ext cx="3888432" cy="2664296"/>
          </a:xfrm>
          <a:prstGeom prst="cloudCallout">
            <a:avLst>
              <a:gd name="adj1" fmla="val -54088"/>
              <a:gd name="adj2" fmla="val 63370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 a good model?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151784" y="3861048"/>
            <a:ext cx="3888432" cy="2664296"/>
          </a:xfrm>
          <a:prstGeom prst="cloudCallout">
            <a:avLst>
              <a:gd name="adj1" fmla="val 55147"/>
              <a:gd name="adj2" fmla="val 550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it a physical or abstract model?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184232" y="3429000"/>
            <a:ext cx="3600078" cy="2448272"/>
          </a:xfrm>
          <a:prstGeom prst="cloudCallout">
            <a:avLst>
              <a:gd name="adj1" fmla="val 54371"/>
              <a:gd name="adj2" fmla="val 68614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anything that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improved?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4" y="980728"/>
            <a:ext cx="11449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Santa’s elves packing presents in sack.</a:t>
            </a:r>
          </a:p>
          <a:p>
            <a:pPr marL="457200" indent="-457200">
              <a:buAutoNum type="arabi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Trains / cars around a track</a:t>
            </a:r>
          </a:p>
          <a:p>
            <a:pPr marL="457200" indent="-457200">
              <a:buAutoNum type="arabi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Matches being delivered</a:t>
            </a:r>
          </a:p>
          <a:p>
            <a:pPr marL="457200" indent="-457200">
              <a:buAutoNum type="arabicPeriod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457200" indent="-457200">
              <a:buFontTx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Waiters delivering food to diner.</a:t>
            </a:r>
          </a:p>
          <a:p>
            <a:pPr marL="457200" indent="-457200">
              <a:buAutoNum type="arabicPeriod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>
            <a:extLst>
              <a:ext uri="{FF2B5EF4-FFF2-40B4-BE49-F238E27FC236}">
                <a16:creationId xmlns:a16="http://schemas.microsoft.com/office/drawing/2014/main" id="{B7D8E645-31FF-4D39-8489-1A2E0E5C4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16632"/>
            <a:ext cx="2232248" cy="136815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" panose="05000000000000000000" pitchFamily="2" charset="2"/>
              <a:buChar char="8"/>
              <a:tabLst>
                <a:tab pos="407194" algn="l"/>
              </a:tabLst>
              <a:defRPr/>
            </a:pPr>
            <a:r>
              <a:rPr lang="en-GB" altLang="en-US" sz="2000" kern="0" dirty="0" smtClean="0">
                <a:solidFill>
                  <a:schemeClr val="bg1"/>
                </a:solidFill>
                <a:latin typeface="+mn-lt"/>
              </a:rPr>
              <a:t>If animation does not play log in to Doddle to run:</a:t>
            </a:r>
            <a:endParaRPr lang="en-US" altLang="en-US" sz="20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Screen Clipping">
            <a:hlinkClick r:id="rId5"/>
            <a:extLst>
              <a:ext uri="{FF2B5EF4-FFF2-40B4-BE49-F238E27FC236}">
                <a16:creationId xmlns:a16="http://schemas.microsoft.com/office/drawing/2014/main" id="{D89AD207-991C-4AAC-9F8D-5D7FD195C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56791"/>
            <a:ext cx="1895740" cy="86689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0189" name="ShockwaveFlash1" r:id="rId2" imgW="9540720" imgH="6093000"/>
        </mc:Choice>
        <mc:Fallback>
          <p:control name="ShockwaveFlash1" r:id="rId2" imgW="9540720" imgH="6093000">
            <p:pic>
              <p:nvPicPr>
                <p:cNvPr id="5017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495600" y="0"/>
                  <a:ext cx="9540552" cy="609329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4" y="0"/>
            <a:ext cx="12198464" cy="407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7073"/>
            <a:ext cx="4449483" cy="2780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4077072"/>
            <a:ext cx="3256613" cy="2780928"/>
          </a:xfrm>
          <a:prstGeom prst="rect">
            <a:avLst/>
          </a:prstGeom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7896200" y="4077072"/>
            <a:ext cx="3500968" cy="2240632"/>
          </a:xfrm>
          <a:prstGeom prst="cloudCallout">
            <a:avLst>
              <a:gd name="adj1" fmla="val 65855"/>
              <a:gd name="adj2" fmla="val 645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we need to build these for them to be useful?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" y="0"/>
            <a:ext cx="10972799" cy="6858000"/>
          </a:xfrm>
          <a:prstGeom prst="rect">
            <a:avLst/>
          </a:prstGeom>
        </p:spPr>
      </p:pic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119336" y="0"/>
            <a:ext cx="3500968" cy="2240632"/>
          </a:xfrm>
          <a:prstGeom prst="cloudCallout">
            <a:avLst>
              <a:gd name="adj1" fmla="val -45149"/>
              <a:gd name="adj2" fmla="val 84972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we improve this or the previous model?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54"/>
          <p:cNvSpPr>
            <a:spLocks noChangeArrowheads="1"/>
          </p:cNvSpPr>
          <p:nvPr/>
        </p:nvSpPr>
        <p:spPr bwMode="auto">
          <a:xfrm>
            <a:off x="8515632" y="476672"/>
            <a:ext cx="3647728" cy="2240632"/>
          </a:xfrm>
          <a:prstGeom prst="cloudCallout">
            <a:avLst>
              <a:gd name="adj1" fmla="val 44089"/>
              <a:gd name="adj2" fmla="val 70689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Where are the charges?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12118086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915" y="3501009"/>
            <a:ext cx="5315085" cy="3321928"/>
          </a:xfrm>
          <a:prstGeom prst="rect">
            <a:avLst/>
          </a:prstGeom>
        </p:spPr>
      </p:pic>
      <p:sp>
        <p:nvSpPr>
          <p:cNvPr id="6" name="AutoShape 54"/>
          <p:cNvSpPr>
            <a:spLocks noChangeArrowheads="1"/>
          </p:cNvSpPr>
          <p:nvPr/>
        </p:nvSpPr>
        <p:spPr bwMode="auto">
          <a:xfrm>
            <a:off x="1559496" y="3933056"/>
            <a:ext cx="3863752" cy="2664296"/>
          </a:xfrm>
          <a:prstGeom prst="cloudCallout">
            <a:avLst>
              <a:gd name="adj1" fmla="val -65170"/>
              <a:gd name="adj2" fmla="val 53529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we include charges in this model?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9K6GMTuRU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39"/>
            <a:ext cx="8047987" cy="6872439"/>
          </a:xfrm>
          <a:prstGeom prst="rect">
            <a:avLst/>
          </a:prstGeom>
        </p:spPr>
      </p:pic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7824192" y="260648"/>
            <a:ext cx="4005024" cy="2420888"/>
          </a:xfrm>
          <a:prstGeom prst="cloudCallout">
            <a:avLst>
              <a:gd name="adj1" fmla="val 43654"/>
              <a:gd name="adj2" fmla="val 85652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Would this be a good model?</a:t>
            </a: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54"/>
          <p:cNvSpPr>
            <a:spLocks noChangeArrowheads="1"/>
          </p:cNvSpPr>
          <p:nvPr/>
        </p:nvSpPr>
        <p:spPr bwMode="auto">
          <a:xfrm>
            <a:off x="7608168" y="3356992"/>
            <a:ext cx="4005024" cy="2420888"/>
          </a:xfrm>
          <a:prstGeom prst="cloudCallout">
            <a:avLst>
              <a:gd name="adj1" fmla="val -43486"/>
              <a:gd name="adj2" fmla="val 85022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this model?</a:t>
            </a: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623911">
            <a:off x="552626" y="4173004"/>
            <a:ext cx="5449027" cy="2947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556792"/>
            <a:ext cx="4272380" cy="4787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336" y="11663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Bread vans model</a:t>
            </a:r>
            <a:endParaRPr lang="en-GB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5519936" y="260649"/>
            <a:ext cx="6408514" cy="1224136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marL="441325" indent="-441325">
              <a:tabLst>
                <a:tab pos="407194" algn="l"/>
              </a:tabLst>
            </a:pPr>
            <a:r>
              <a:rPr lang="en-GB" altLang="en-US" sz="3200" kern="0" dirty="0">
                <a:solidFill>
                  <a:schemeClr val="bg1"/>
                </a:solidFill>
                <a:latin typeface="+mn-lt"/>
                <a:sym typeface="Wingdings 2" panose="05020102010507070707" pitchFamily="18" charset="2"/>
              </a:rPr>
              <a:t> </a:t>
            </a:r>
            <a:r>
              <a:rPr lang="en-GB" altLang="en-US" sz="3200" kern="0" dirty="0" smtClean="0">
                <a:solidFill>
                  <a:schemeClr val="bg1"/>
                </a:solidFill>
                <a:latin typeface="+mn-lt"/>
              </a:rPr>
              <a:t>Stick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in your diagram and label it as we run through the animation.</a:t>
            </a:r>
            <a:endParaRPr lang="en-GB" altLang="en-US" sz="32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4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2189188" y="980032"/>
            <a:ext cx="4824412" cy="4826000"/>
            <a:chOff x="2971" y="346"/>
            <a:chExt cx="2313" cy="2268"/>
          </a:xfrm>
        </p:grpSpPr>
        <p:sp>
          <p:nvSpPr>
            <p:cNvPr id="40963" name="Oval 3"/>
            <p:cNvSpPr>
              <a:spLocks noChangeArrowheads="1"/>
            </p:cNvSpPr>
            <p:nvPr/>
          </p:nvSpPr>
          <p:spPr bwMode="auto">
            <a:xfrm>
              <a:off x="3016" y="391"/>
              <a:ext cx="2223" cy="2177"/>
            </a:xfrm>
            <a:prstGeom prst="ellipse">
              <a:avLst/>
            </a:prstGeom>
            <a:noFill/>
            <a:ln w="381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4" name="Oval 4"/>
            <p:cNvSpPr>
              <a:spLocks noChangeArrowheads="1"/>
            </p:cNvSpPr>
            <p:nvPr/>
          </p:nvSpPr>
          <p:spPr bwMode="auto">
            <a:xfrm>
              <a:off x="4059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5" name="Oval 5"/>
            <p:cNvSpPr>
              <a:spLocks noChangeArrowheads="1"/>
            </p:cNvSpPr>
            <p:nvPr/>
          </p:nvSpPr>
          <p:spPr bwMode="auto">
            <a:xfrm>
              <a:off x="4059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6" name="Oval 6"/>
            <p:cNvSpPr>
              <a:spLocks noChangeArrowheads="1"/>
            </p:cNvSpPr>
            <p:nvPr/>
          </p:nvSpPr>
          <p:spPr bwMode="auto">
            <a:xfrm>
              <a:off x="2971" y="1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5193" y="1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4830" y="2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3243" y="216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4876" y="66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3243" y="70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4513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5103" y="188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5103" y="10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4513" y="4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3606" y="4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3016" y="10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3016" y="179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3606" y="23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3833" y="2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4286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4694" y="2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5012" y="206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5193" y="166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5193" y="120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5012" y="8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4694" y="52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4286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3833" y="39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3424" y="57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3107" y="8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2971" y="120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2971" y="1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3107" y="19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3424" y="2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099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1973288" y="692696"/>
            <a:ext cx="5256212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3844950" y="4653507"/>
            <a:ext cx="1512888" cy="1295400"/>
            <a:chOff x="2426" y="2886"/>
            <a:chExt cx="953" cy="816"/>
          </a:xfrm>
        </p:grpSpPr>
        <p:sp>
          <p:nvSpPr>
            <p:cNvPr id="40998" name="Rectangle 38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9" name="AutoShape 39"/>
            <p:cNvSpPr>
              <a:spLocks noChangeArrowheads="1"/>
            </p:cNvSpPr>
            <p:nvPr/>
          </p:nvSpPr>
          <p:spPr bwMode="auto">
            <a:xfrm>
              <a:off x="2426" y="2886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2562" y="3022"/>
              <a:ext cx="7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Supermarket</a:t>
              </a:r>
              <a:endParaRPr lang="en-US" alt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001" name="Group 41"/>
          <p:cNvGrpSpPr>
            <a:grpSpLocks/>
          </p:cNvGrpSpPr>
          <p:nvPr/>
        </p:nvGrpSpPr>
        <p:grpSpPr bwMode="auto">
          <a:xfrm>
            <a:off x="3844950" y="187871"/>
            <a:ext cx="1512888" cy="1296987"/>
            <a:chOff x="2381" y="2840"/>
            <a:chExt cx="953" cy="817"/>
          </a:xfrm>
        </p:grpSpPr>
        <p:sp>
          <p:nvSpPr>
            <p:cNvPr id="41002" name="Rectangle 42"/>
            <p:cNvSpPr>
              <a:spLocks noChangeArrowheads="1"/>
            </p:cNvSpPr>
            <p:nvPr/>
          </p:nvSpPr>
          <p:spPr bwMode="auto">
            <a:xfrm>
              <a:off x="2562" y="3158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3" name="AutoShape 43"/>
            <p:cNvSpPr>
              <a:spLocks noChangeArrowheads="1"/>
            </p:cNvSpPr>
            <p:nvPr/>
          </p:nvSpPr>
          <p:spPr bwMode="auto">
            <a:xfrm>
              <a:off x="2381" y="2840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2472" y="2976"/>
              <a:ext cx="7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Bakery</a:t>
              </a:r>
              <a:endParaRPr lang="en-US" alt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4060850" y="2780257"/>
            <a:ext cx="1296988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3413150" y="1556296"/>
            <a:ext cx="2376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vans collect bread at the bakery</a:t>
            </a:r>
            <a:endParaRPr lang="en-US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-6325" y="2853283"/>
            <a:ext cx="1835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vans are full of bread</a:t>
            </a:r>
            <a:endParaRPr lang="en-US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7229501" y="2924721"/>
            <a:ext cx="1908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vans are empty</a:t>
            </a:r>
            <a:endParaRPr lang="en-US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3125813" y="3500983"/>
            <a:ext cx="2881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vans deliver bread to the supermarket</a:t>
            </a:r>
            <a:endParaRPr lang="en-US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3413150" y="1556296"/>
            <a:ext cx="2376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collect energy at the battery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-96688" y="2852936"/>
            <a:ext cx="2016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charges have energy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3413150" y="3429546"/>
            <a:ext cx="2376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deliver energy to the bulb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7229501" y="2492920"/>
            <a:ext cx="1908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return to the battery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4" name="AutoShape 54"/>
          <p:cNvSpPr>
            <a:spLocks noChangeArrowheads="1"/>
          </p:cNvSpPr>
          <p:nvPr/>
        </p:nvSpPr>
        <p:spPr bwMode="auto">
          <a:xfrm>
            <a:off x="8040688" y="115889"/>
            <a:ext cx="3311896" cy="1944959"/>
          </a:xfrm>
          <a:prstGeom prst="cloudCallout">
            <a:avLst>
              <a:gd name="adj1" fmla="val 49398"/>
              <a:gd name="adj2" fmla="val 66491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What is current</a:t>
            </a:r>
          </a:p>
        </p:txBody>
      </p:sp>
      <p:sp>
        <p:nvSpPr>
          <p:cNvPr id="41016" name="Arc 56"/>
          <p:cNvSpPr>
            <a:spLocks/>
          </p:cNvSpPr>
          <p:nvPr/>
        </p:nvSpPr>
        <p:spPr bwMode="auto">
          <a:xfrm flipH="1">
            <a:off x="2262213" y="1124496"/>
            <a:ext cx="2305050" cy="4587875"/>
          </a:xfrm>
          <a:custGeom>
            <a:avLst/>
            <a:gdLst>
              <a:gd name="G0" fmla="+- 0 0 0"/>
              <a:gd name="G1" fmla="+- 20770 0 0"/>
              <a:gd name="G2" fmla="+- 21600 0 0"/>
              <a:gd name="T0" fmla="*/ 5929 w 21600"/>
              <a:gd name="T1" fmla="*/ 0 h 42331"/>
              <a:gd name="T2" fmla="*/ 1296 w 21600"/>
              <a:gd name="T3" fmla="*/ 42331 h 42331"/>
              <a:gd name="T4" fmla="*/ 0 w 21600"/>
              <a:gd name="T5" fmla="*/ 20770 h 4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31" fill="none" extrusionOk="0">
                <a:moveTo>
                  <a:pt x="5929" y="-1"/>
                </a:moveTo>
                <a:cubicBezTo>
                  <a:pt x="15204" y="2647"/>
                  <a:pt x="21600" y="11124"/>
                  <a:pt x="21600" y="20770"/>
                </a:cubicBezTo>
                <a:cubicBezTo>
                  <a:pt x="21600" y="32196"/>
                  <a:pt x="12701" y="41645"/>
                  <a:pt x="1296" y="42331"/>
                </a:cubicBezTo>
              </a:path>
              <a:path w="21600" h="42331" stroke="0" extrusionOk="0">
                <a:moveTo>
                  <a:pt x="5929" y="-1"/>
                </a:moveTo>
                <a:cubicBezTo>
                  <a:pt x="15204" y="2647"/>
                  <a:pt x="21600" y="11124"/>
                  <a:pt x="21600" y="20770"/>
                </a:cubicBezTo>
                <a:cubicBezTo>
                  <a:pt x="21600" y="32196"/>
                  <a:pt x="12701" y="41645"/>
                  <a:pt x="1296" y="42331"/>
                </a:cubicBezTo>
                <a:lnTo>
                  <a:pt x="0" y="20770"/>
                </a:lnTo>
                <a:close/>
              </a:path>
            </a:pathLst>
          </a:custGeom>
          <a:noFill/>
          <a:ln w="346075">
            <a:solidFill>
              <a:srgbClr val="000000">
                <a:alpha val="57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3844951" y="476796"/>
            <a:ext cx="1368425" cy="1368425"/>
            <a:chOff x="4513" y="210"/>
            <a:chExt cx="862" cy="862"/>
          </a:xfrm>
        </p:grpSpPr>
        <p:sp>
          <p:nvSpPr>
            <p:cNvPr id="41018" name="Rectangle 58"/>
            <p:cNvSpPr>
              <a:spLocks noChangeArrowheads="1"/>
            </p:cNvSpPr>
            <p:nvPr/>
          </p:nvSpPr>
          <p:spPr bwMode="auto">
            <a:xfrm>
              <a:off x="4740" y="527"/>
              <a:ext cx="58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019" name="Picture 59" descr="45fa76bd71c58_lis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13" y="210"/>
              <a:ext cx="862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0" name="Picture 60" descr="light_bul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76" y="4509045"/>
            <a:ext cx="904875" cy="1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1" name="AutoShape 61"/>
          <p:cNvSpPr>
            <a:spLocks noChangeArrowheads="1"/>
          </p:cNvSpPr>
          <p:nvPr/>
        </p:nvSpPr>
        <p:spPr bwMode="auto">
          <a:xfrm>
            <a:off x="8328248" y="4077072"/>
            <a:ext cx="3863752" cy="2493193"/>
          </a:xfrm>
          <a:prstGeom prst="cloudCallout">
            <a:avLst>
              <a:gd name="adj1" fmla="val 37199"/>
              <a:gd name="adj2" fmla="val -84875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this like in the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6" grpId="0"/>
      <p:bldP spid="41006" grpId="1"/>
      <p:bldP spid="41007" grpId="0"/>
      <p:bldP spid="41007" grpId="1"/>
      <p:bldP spid="41008" grpId="0"/>
      <p:bldP spid="41008" grpId="1"/>
      <p:bldP spid="41009" grpId="0"/>
      <p:bldP spid="41009" grpId="1"/>
      <p:bldP spid="41010" grpId="0"/>
      <p:bldP spid="41011" grpId="0"/>
      <p:bldP spid="41012" grpId="0"/>
      <p:bldP spid="41013" grpId="0"/>
      <p:bldP spid="41014" grpId="0" animBg="1"/>
      <p:bldP spid="410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HAS_SWIFFPOINT_SHAPES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</TotalTime>
  <Words>384</Words>
  <Application>Microsoft Office PowerPoint</Application>
  <PresentationFormat>Widescreen</PresentationFormat>
  <Paragraphs>73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Webdings</vt:lpstr>
      <vt:lpstr>Wingdings</vt:lpstr>
      <vt:lpstr>Wingdings 2</vt:lpstr>
      <vt:lpstr>Default Design</vt:lpstr>
      <vt:lpstr>7Jb Models for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questions</dc:title>
  <dc:creator>Jon Barker</dc:creator>
  <cp:lastModifiedBy>Jon Barker</cp:lastModifiedBy>
  <cp:revision>61</cp:revision>
  <dcterms:created xsi:type="dcterms:W3CDTF">2005-11-05T16:25:20Z</dcterms:created>
  <dcterms:modified xsi:type="dcterms:W3CDTF">2018-12-11T12:22:40Z</dcterms:modified>
</cp:coreProperties>
</file>