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8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9.xml" ContentType="application/vnd.openxmlformats-officedocument.theme+xml"/>
  <Override PartName="/ppt/slideLayouts/slideLayout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2" r:id="rId3"/>
    <p:sldMasterId id="2147483704" r:id="rId4"/>
    <p:sldMasterId id="2147483717" r:id="rId5"/>
    <p:sldMasterId id="2147483719" r:id="rId6"/>
    <p:sldMasterId id="2147483732" r:id="rId7"/>
    <p:sldMasterId id="2147483745" r:id="rId8"/>
    <p:sldMasterId id="2147483758" r:id="rId9"/>
    <p:sldMasterId id="2147483771" r:id="rId10"/>
  </p:sldMasterIdLst>
  <p:notesMasterIdLst>
    <p:notesMasterId r:id="rId27"/>
  </p:notesMasterIdLst>
  <p:sldIdLst>
    <p:sldId id="311" r:id="rId11"/>
    <p:sldId id="350" r:id="rId12"/>
    <p:sldId id="352" r:id="rId13"/>
    <p:sldId id="355" r:id="rId14"/>
    <p:sldId id="267" r:id="rId15"/>
    <p:sldId id="356" r:id="rId16"/>
    <p:sldId id="274" r:id="rId17"/>
    <p:sldId id="359" r:id="rId18"/>
    <p:sldId id="360" r:id="rId19"/>
    <p:sldId id="361" r:id="rId20"/>
    <p:sldId id="366" r:id="rId21"/>
    <p:sldId id="367" r:id="rId22"/>
    <p:sldId id="368" r:id="rId23"/>
    <p:sldId id="357" r:id="rId24"/>
    <p:sldId id="324" r:id="rId25"/>
    <p:sldId id="369" r:id="rId26"/>
  </p:sldIdLst>
  <p:sldSz cx="9144000" cy="5143500" type="screen16x9"/>
  <p:notesSz cx="6724650" cy="9774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3025749-20CE-46E0-A6CB-D3424E5747F3}">
          <p14:sldIdLst>
            <p14:sldId id="311"/>
            <p14:sldId id="350"/>
            <p14:sldId id="352"/>
            <p14:sldId id="355"/>
            <p14:sldId id="267"/>
            <p14:sldId id="356"/>
            <p14:sldId id="274"/>
            <p14:sldId id="359"/>
            <p14:sldId id="360"/>
            <p14:sldId id="361"/>
            <p14:sldId id="366"/>
            <p14:sldId id="367"/>
            <p14:sldId id="368"/>
            <p14:sldId id="357"/>
            <p14:sldId id="324"/>
            <p14:sldId id="3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4660"/>
  </p:normalViewPr>
  <p:slideViewPr>
    <p:cSldViewPr>
      <p:cViewPr varScale="1">
        <p:scale>
          <a:sx n="114" d="100"/>
          <a:sy n="114" d="100"/>
        </p:scale>
        <p:origin x="372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8681B-6B22-47B9-B9BB-1B335E56CB34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3425"/>
            <a:ext cx="6515100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4F47B-D2E1-4F47-A3B9-6631EB18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890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3">
            <a:extLst>
              <a:ext uri="{FF2B5EF4-FFF2-40B4-BE49-F238E27FC236}">
                <a16:creationId xmlns:a16="http://schemas.microsoft.com/office/drawing/2014/main" id="{C7B29A15-F4CB-440B-A205-31EAE1019BF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>
                <a:cs typeface="Arial" panose="020B0604020202020204" pitchFamily="34" charset="0"/>
              </a:rPr>
              <a:t>Boardworks KS3 Science 2008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>
                <a:cs typeface="Arial" panose="020B0604020202020204" pitchFamily="34" charset="0"/>
              </a:rPr>
              <a:t>Chemical Reactions (Part One)</a:t>
            </a: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5FA326D2-1265-45CB-9DAE-6BBBE12F33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AC2DA25D-C259-4670-A27F-D39EF8671E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b="1"/>
              <a:t>Photo credit:</a:t>
            </a:r>
            <a:r>
              <a:rPr lang="en-GB" altLang="en-US"/>
              <a:t> </a:t>
            </a:r>
            <a:r>
              <a:rPr lang="en-US" altLang="en-US"/>
              <a:t>© 2008 Jupiterimages Corporation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4136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3">
            <a:extLst>
              <a:ext uri="{FF2B5EF4-FFF2-40B4-BE49-F238E27FC236}">
                <a16:creationId xmlns:a16="http://schemas.microsoft.com/office/drawing/2014/main" id="{C7B29A15-F4CB-440B-A205-31EAE1019BF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>
                <a:cs typeface="Arial" panose="020B0604020202020204" pitchFamily="34" charset="0"/>
              </a:rPr>
              <a:t>Boardworks KS3 Science 2008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>
                <a:cs typeface="Arial" panose="020B0604020202020204" pitchFamily="34" charset="0"/>
              </a:rPr>
              <a:t>Chemical Reactions (Part One)</a:t>
            </a: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5FA326D2-1265-45CB-9DAE-6BBBE12F33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AC2DA25D-C259-4670-A27F-D39EF8671E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b="1"/>
              <a:t>Photo credit:</a:t>
            </a:r>
            <a:r>
              <a:rPr lang="en-GB" altLang="en-US"/>
              <a:t> </a:t>
            </a:r>
            <a:r>
              <a:rPr lang="en-US" altLang="en-US"/>
              <a:t>© 2008 Jupiterimages Corporation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9767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3">
            <a:extLst>
              <a:ext uri="{FF2B5EF4-FFF2-40B4-BE49-F238E27FC236}">
                <a16:creationId xmlns:a16="http://schemas.microsoft.com/office/drawing/2014/main" id="{C7B29A15-F4CB-440B-A205-31EAE1019BF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>
                <a:cs typeface="Arial" panose="020B0604020202020204" pitchFamily="34" charset="0"/>
              </a:rPr>
              <a:t>Boardworks KS3 Science 2008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>
                <a:cs typeface="Arial" panose="020B0604020202020204" pitchFamily="34" charset="0"/>
              </a:rPr>
              <a:t>Chemical Reactions (Part One)</a:t>
            </a: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5FA326D2-1265-45CB-9DAE-6BBBE12F33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AC2DA25D-C259-4670-A27F-D39EF8671E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b="1"/>
              <a:t>Photo credit:</a:t>
            </a:r>
            <a:r>
              <a:rPr lang="en-GB" altLang="en-US"/>
              <a:t> </a:t>
            </a:r>
            <a:r>
              <a:rPr lang="en-US" altLang="en-US"/>
              <a:t>© 2008 Jupiterimages Corporation</a:t>
            </a:r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D7AC65-B90E-47D6-8D73-543B2346E44E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/>
              <a:t>Boardworks GCSE Additional Science: Chemistry </a:t>
            </a:r>
          </a:p>
          <a:p>
            <a:r>
              <a:rPr lang="en-GB" altLang="en-US"/>
              <a:t>The Alkali Metals</a:t>
            </a:r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2237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1B442B-E8E9-41BE-BD49-4F07F80A03E9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/>
              <a:t>Boardworks GCSE Additional Science: Chemistry </a:t>
            </a:r>
          </a:p>
          <a:p>
            <a:r>
              <a:rPr lang="en-GB" altLang="en-US"/>
              <a:t>The Alkali Metals</a:t>
            </a: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b="1"/>
              <a:t>Photo credit: </a:t>
            </a:r>
            <a:r>
              <a:rPr lang="en-GB" altLang="en-US"/>
              <a:t>Dr John Mileham</a:t>
            </a:r>
          </a:p>
          <a:p>
            <a:r>
              <a:rPr lang="en-GB" altLang="en-US"/>
              <a:t>Image is of sodium, freshly cut. Sodium tarnishes very quickly – within approximately 20 seconds. In this image, you can see how it is already tarnishing, starting from the right hand side. </a:t>
            </a:r>
          </a:p>
        </p:txBody>
      </p:sp>
    </p:spTree>
    <p:extLst>
      <p:ext uri="{BB962C8B-B14F-4D97-AF65-F5344CB8AC3E}">
        <p14:creationId xmlns:p14="http://schemas.microsoft.com/office/powerpoint/2010/main" val="1460982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7F74E6-3002-4C8E-89A7-EBA93D10B22E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/>
              <a:t>Boardworks GCSE Additional Science: Chemistry </a:t>
            </a:r>
          </a:p>
          <a:p>
            <a:r>
              <a:rPr lang="en-GB" altLang="en-US"/>
              <a:t>The Halogens</a:t>
            </a: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6545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1B442B-E8E9-41BE-BD49-4F07F80A03E9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/>
              <a:t>Boardworks GCSE Additional Science: Chemistry </a:t>
            </a:r>
          </a:p>
          <a:p>
            <a:r>
              <a:rPr lang="en-GB" altLang="en-US"/>
              <a:t>The Alkali Metals</a:t>
            </a: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b="1"/>
              <a:t>Photo credit: </a:t>
            </a:r>
            <a:r>
              <a:rPr lang="en-GB" altLang="en-US"/>
              <a:t>Dr John Mileham</a:t>
            </a:r>
          </a:p>
          <a:p>
            <a:r>
              <a:rPr lang="en-GB" altLang="en-US"/>
              <a:t>Image is of sodium, freshly cut. Sodium tarnishes very quickly – within approximately 20 seconds. In this image, you can see how it is already tarnishing, starting from the right hand side. </a:t>
            </a:r>
          </a:p>
        </p:txBody>
      </p:sp>
    </p:spTree>
    <p:extLst>
      <p:ext uri="{BB962C8B-B14F-4D97-AF65-F5344CB8AC3E}">
        <p14:creationId xmlns:p14="http://schemas.microsoft.com/office/powerpoint/2010/main" val="2679453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814144-CA66-4C61-B626-848B42C9DBAA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/>
              <a:t>Boardworks GCSE Additional Science: Chemistry </a:t>
            </a:r>
          </a:p>
          <a:p>
            <a:r>
              <a:rPr lang="en-GB" altLang="en-US"/>
              <a:t>The Noble Gases</a:t>
            </a:r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4533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7CBB1B-F356-43CD-81DE-6F5AA3AE9651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/>
              <a:t>Boardworks GCSE Additional Science: Chemistry </a:t>
            </a:r>
          </a:p>
          <a:p>
            <a:r>
              <a:rPr lang="en-GB" altLang="en-US"/>
              <a:t>The Noble Gases</a:t>
            </a: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5680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160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572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312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83773799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911573945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27326169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126484820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231815768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168464766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309429149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262650383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4608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73782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856541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306365194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26115129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421304378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568F86"/>
                </a:solidFill>
              </a:defRPr>
            </a:lvl1pPr>
            <a:lvl2pPr marL="457200" indent="0">
              <a:buFontTx/>
              <a:buNone/>
              <a:defRPr>
                <a:solidFill>
                  <a:srgbClr val="568F8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68314" y="4839891"/>
            <a:ext cx="8218487" cy="215503"/>
          </a:xfrm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8191924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61950" indent="-361950"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rgbClr val="568F86"/>
                </a:solidFill>
              </a:defRPr>
            </a:lvl1pPr>
            <a:lvl2pPr marL="457200" indent="0">
              <a:buFontTx/>
              <a:buNone/>
              <a:defRPr>
                <a:solidFill>
                  <a:srgbClr val="568F8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70614685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B4FB1D4E-57C0-4AFC-A9FE-544F197E9A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A4E23FBD-8885-4400-B0A3-09A97E90FB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2FDD3739-CB11-4CB3-BF6A-7C696AF2668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8Fa</a:t>
            </a:r>
            <a:endParaRPr kumimoji="0" lang="en-GB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56ABA1D-F723-40E5-873F-BEF27DEABDE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687668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2BE7F09-079F-4DFF-B34F-6DC2F8AC6CD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90383071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E5AF5CF-60DA-4E8F-ADCC-204D1B198DB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98461540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AE2D41-55A3-4921-8B43-B5012BEBFA3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2046335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7940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1C536D-CBE9-4040-8043-004D92E8E63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6473765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F275829-750B-458C-B5D0-0837CCBEF8C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56334981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DAE17FF-0FB2-40B6-BE4E-1FB5336A289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9899367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4EAE515C-301A-48F5-9EF4-44217821328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3520624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4EB2B8-CB3D-479D-AC33-324E5B38246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723069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150F1B-A136-4224-98B9-577798D820A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9962115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A0E1CC9-A648-4866-860E-D26E047A415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1559678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6852267-6668-4567-A15C-03591DEBD9E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5950038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26B78A4-41F7-4596-8E21-229FBCBCF5D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4247020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</a:rPr>
              <a:t>8Fb</a:t>
            </a:r>
            <a:endParaRPr lang="en-GB" sz="1350">
              <a:latin typeface="Arial Black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</a:rPr>
              <a:t>Chemical properties of elements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9565654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6020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8Fb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26852527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60832824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3755590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indent="0"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indent="0"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8340204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92620444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1726140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51562053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19317149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7149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25526"/>
            <a:ext cx="5486400" cy="503624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07866230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47358689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3570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68909483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14556534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96960925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8Fb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</a:rPr>
              <a:t>Chemical properties of elements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aseline="0"/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28424847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05554444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95596036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4848722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9398700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8Fb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800" b="1">
                <a:solidFill>
                  <a:schemeClr val="bg1"/>
                </a:solidFill>
              </a:rPr>
              <a:t>Formulae from valencies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65841107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1644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4768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191163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18424029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18917012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56251132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44608BD1-2598-475D-8AA8-839B5190B6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743E4D90-6884-404B-A97A-C4A9B55826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C694576A-05D3-40E5-A873-22406A22188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</a:rPr>
              <a:t>8Fb</a:t>
            </a:r>
            <a:endParaRPr lang="en-GB" sz="1350">
              <a:latin typeface="Arial Blac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EEF32BD-8630-46CC-B297-0FF3174347D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0037334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2E5C5B90-6B05-4755-B81A-CAB3E4D6E4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6A139BF1-4CAB-4123-93B7-ECFF290DDB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402A0E2B-D925-4A91-95B2-891FD257E36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1A286A5-8C56-4E23-933F-53B01E1EA7B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5242134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E3521733-C0FA-49FE-A423-1A2536E286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C15A9E58-7369-49A1-B977-19ABB077AF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AFA3920D-5534-4732-8FF8-FF511D2DFA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3598808-2FDB-4814-8C67-CBF8669BA47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4370513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>
            <a:extLst>
              <a:ext uri="{FF2B5EF4-FFF2-40B4-BE49-F238E27FC236}">
                <a16:creationId xmlns:a16="http://schemas.microsoft.com/office/drawing/2014/main" id="{A030195F-1289-4D0B-BD4B-C730DC3C38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>
            <a:extLst>
              <a:ext uri="{FF2B5EF4-FFF2-40B4-BE49-F238E27FC236}">
                <a16:creationId xmlns:a16="http://schemas.microsoft.com/office/drawing/2014/main" id="{A626BE3E-87EE-4BB2-8DC9-EF1B29C1C2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D14F9B9D-4A23-4843-B02B-8434C7216B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indent="0"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indent="0"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2FBDC12-08AE-41A5-8DA4-7DC49732F2A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5723477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hemistryPPTTop">
            <a:extLst>
              <a:ext uri="{FF2B5EF4-FFF2-40B4-BE49-F238E27FC236}">
                <a16:creationId xmlns:a16="http://schemas.microsoft.com/office/drawing/2014/main" id="{3803AB2A-2AC8-4732-819A-D16F6C79E7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ChemistryPPTBottom">
            <a:extLst>
              <a:ext uri="{FF2B5EF4-FFF2-40B4-BE49-F238E27FC236}">
                <a16:creationId xmlns:a16="http://schemas.microsoft.com/office/drawing/2014/main" id="{77A1D0EB-2FE7-40C6-8497-A27859C62D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>
            <a:extLst>
              <a:ext uri="{FF2B5EF4-FFF2-40B4-BE49-F238E27FC236}">
                <a16:creationId xmlns:a16="http://schemas.microsoft.com/office/drawing/2014/main" id="{D8227F67-14FE-4C4B-B8C3-07CBB7D9138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369EBFAF-FBD2-48D2-B8C6-CEDD4F38408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9096655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hemistryPPTTop">
            <a:extLst>
              <a:ext uri="{FF2B5EF4-FFF2-40B4-BE49-F238E27FC236}">
                <a16:creationId xmlns:a16="http://schemas.microsoft.com/office/drawing/2014/main" id="{BD8FD399-9512-4E6F-A936-5CED442936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ChemistryPPTBottom">
            <a:extLst>
              <a:ext uri="{FF2B5EF4-FFF2-40B4-BE49-F238E27FC236}">
                <a16:creationId xmlns:a16="http://schemas.microsoft.com/office/drawing/2014/main" id="{902FD533-2F48-47E5-A96F-92162BB14F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>
            <a:extLst>
              <a:ext uri="{FF2B5EF4-FFF2-40B4-BE49-F238E27FC236}">
                <a16:creationId xmlns:a16="http://schemas.microsoft.com/office/drawing/2014/main" id="{5F8270FB-A783-485A-BC88-BA116DE5057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2087D7-D95B-46C6-8B37-64423FD9946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0981602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5879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hemistryPPTTop">
            <a:extLst>
              <a:ext uri="{FF2B5EF4-FFF2-40B4-BE49-F238E27FC236}">
                <a16:creationId xmlns:a16="http://schemas.microsoft.com/office/drawing/2014/main" id="{8282AADE-7F93-4211-B3F6-30713E225E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ChemistryPPTBottom">
            <a:extLst>
              <a:ext uri="{FF2B5EF4-FFF2-40B4-BE49-F238E27FC236}">
                <a16:creationId xmlns:a16="http://schemas.microsoft.com/office/drawing/2014/main" id="{25C7D795-A8EF-4CA8-8BFB-E9CFE4978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>
            <a:extLst>
              <a:ext uri="{FF2B5EF4-FFF2-40B4-BE49-F238E27FC236}">
                <a16:creationId xmlns:a16="http://schemas.microsoft.com/office/drawing/2014/main" id="{1B580D4C-3119-44BE-8CEC-04C79795CB3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80C18C-771F-425E-ACEF-14632C572EF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7440285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>
            <a:extLst>
              <a:ext uri="{FF2B5EF4-FFF2-40B4-BE49-F238E27FC236}">
                <a16:creationId xmlns:a16="http://schemas.microsoft.com/office/drawing/2014/main" id="{616BC45F-D5AE-4858-8DE5-93406A0EC0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>
            <a:extLst>
              <a:ext uri="{FF2B5EF4-FFF2-40B4-BE49-F238E27FC236}">
                <a16:creationId xmlns:a16="http://schemas.microsoft.com/office/drawing/2014/main" id="{FA29C674-DD3E-493B-A5EB-623A6377EF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B63FD4DE-6CE6-49E1-BE21-677C6C6868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3187F5A-825B-48D3-95BF-3B8E03DE8DD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734577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>
            <a:extLst>
              <a:ext uri="{FF2B5EF4-FFF2-40B4-BE49-F238E27FC236}">
                <a16:creationId xmlns:a16="http://schemas.microsoft.com/office/drawing/2014/main" id="{35708B07-803C-4C6E-B8BD-5C0DE1F57B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>
            <a:extLst>
              <a:ext uri="{FF2B5EF4-FFF2-40B4-BE49-F238E27FC236}">
                <a16:creationId xmlns:a16="http://schemas.microsoft.com/office/drawing/2014/main" id="{72F83F92-E734-4FF5-A447-7A50A05A1F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9198643A-AEF3-4BDE-B837-1DC33554275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7149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25526"/>
            <a:ext cx="5486400" cy="503624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D768ABD-2770-4FE1-90E1-4A4DFD26632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57338566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8E480916-F477-4368-8AE0-6CFA2CE49A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D42E2599-859D-4B21-9ADB-DD76D61276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67B9BC7D-9E03-4D4D-AA8A-CCAC9038DF8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3DA3858-0747-486C-B675-82FB1511FF1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99373793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4AA197E8-E916-42AF-A077-12F1AE36F4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8BE33E36-E4C2-472F-9530-A4DA57EBA0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CD59E78C-7AE4-4B2A-898A-3F654F1958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0A3CA45-E42A-4EFE-B43C-8DD37A3E18D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1150050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F5F09A9A-0346-472B-B232-53B09E91DD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AA42F36A-8C1A-4C90-BF5F-F4784D3AE5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2DC16D0A-1020-409E-9DDA-05FF7B634F9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456651D-6148-4B5B-ACAC-B4227FFACEA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09995782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3A0D351D-13FC-4A5E-A501-C6401A9A77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C19CFC19-F428-4D90-8716-43772F25E3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66C88C68-60BE-4891-B918-64A619B5D50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205F8E40-0C19-4395-9F3B-F468986B47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DD1C4F2-05EE-4B77-BE89-5363F661F1A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59310274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CA002195-D64B-4A1B-A18A-7D82F47E57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A4CFA68F-DD0D-4F29-9846-7E1AE805D1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5783F0F4-B53C-470A-B536-ADB00A1657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</a:rPr>
              <a:t>8Fb</a:t>
            </a:r>
            <a:endParaRPr lang="en-GB" sz="1350">
              <a:latin typeface="Arial Black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3EE3908D-100A-4DA1-8AE4-CA20D34E7D4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</a:rPr>
              <a:t>Chemical properties of elements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6D9019C-0020-4B1C-9E34-BB899272DFF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57051777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F2E36D18-D329-4630-B302-85CE35176D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8BC781BC-EAD4-41CA-9616-C71D61D607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28EA868D-671F-408E-8F63-8636BACE8BC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1AB14AA8-4465-4A4B-B8CB-5E40AE1A1DE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07B0F3A-AEF3-4C2D-AF23-0BA75326C66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71795579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>
            <a:extLst>
              <a:ext uri="{FF2B5EF4-FFF2-40B4-BE49-F238E27FC236}">
                <a16:creationId xmlns:a16="http://schemas.microsoft.com/office/drawing/2014/main" id="{E8CE15B3-2FB0-4512-BF51-A154B2A725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>
            <a:extLst>
              <a:ext uri="{FF2B5EF4-FFF2-40B4-BE49-F238E27FC236}">
                <a16:creationId xmlns:a16="http://schemas.microsoft.com/office/drawing/2014/main" id="{0DFB51FB-B915-4FC7-A8E9-31ACD481B4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484C22A8-26D4-4B87-BA20-FE5E09087D8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30B218A4-1C8F-4AA7-86E1-13826015593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A45F55B4-3853-40F3-B660-D08C3D849EF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74596953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19928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hemistryPPTTop">
            <a:extLst>
              <a:ext uri="{FF2B5EF4-FFF2-40B4-BE49-F238E27FC236}">
                <a16:creationId xmlns:a16="http://schemas.microsoft.com/office/drawing/2014/main" id="{B4626E0E-08AA-451C-BF17-F6067B1C9B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ChemistryPPTBottom">
            <a:extLst>
              <a:ext uri="{FF2B5EF4-FFF2-40B4-BE49-F238E27FC236}">
                <a16:creationId xmlns:a16="http://schemas.microsoft.com/office/drawing/2014/main" id="{B0B7AD38-23B6-4045-8A36-046F907252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>
            <a:extLst>
              <a:ext uri="{FF2B5EF4-FFF2-40B4-BE49-F238E27FC236}">
                <a16:creationId xmlns:a16="http://schemas.microsoft.com/office/drawing/2014/main" id="{F8B78DBB-EED2-4135-A851-8F6BF358C7E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CAEF7EB3-256B-4445-9064-3873ED707B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722B3F9E-AAEE-440A-9D39-AC3F1169B00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61384429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hemistryPPTTop">
            <a:extLst>
              <a:ext uri="{FF2B5EF4-FFF2-40B4-BE49-F238E27FC236}">
                <a16:creationId xmlns:a16="http://schemas.microsoft.com/office/drawing/2014/main" id="{B12A881A-E40D-40F8-9436-02719235E0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ChemistryPPTBottom">
            <a:extLst>
              <a:ext uri="{FF2B5EF4-FFF2-40B4-BE49-F238E27FC236}">
                <a16:creationId xmlns:a16="http://schemas.microsoft.com/office/drawing/2014/main" id="{75D0229F-6348-4A78-A207-A38834332C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>
            <a:extLst>
              <a:ext uri="{FF2B5EF4-FFF2-40B4-BE49-F238E27FC236}">
                <a16:creationId xmlns:a16="http://schemas.microsoft.com/office/drawing/2014/main" id="{E428FB37-6FFA-4688-9911-D6E45C868D1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93FB1E40-A3A4-4CB4-9E9A-460E4D5458F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2AC476D-3478-4643-A687-5BED92684F8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68236449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hemistryPPTTop">
            <a:extLst>
              <a:ext uri="{FF2B5EF4-FFF2-40B4-BE49-F238E27FC236}">
                <a16:creationId xmlns:a16="http://schemas.microsoft.com/office/drawing/2014/main" id="{25C48576-C922-4160-95E7-1EF05DE8F9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ChemistryPPTBottom">
            <a:extLst>
              <a:ext uri="{FF2B5EF4-FFF2-40B4-BE49-F238E27FC236}">
                <a16:creationId xmlns:a16="http://schemas.microsoft.com/office/drawing/2014/main" id="{6F0FD533-CE80-481A-8E61-6C2D1803B1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>
            <a:extLst>
              <a:ext uri="{FF2B5EF4-FFF2-40B4-BE49-F238E27FC236}">
                <a16:creationId xmlns:a16="http://schemas.microsoft.com/office/drawing/2014/main" id="{D76D3455-E3D7-4654-AC8B-A3D743FB374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73731F35-2676-4A50-B7B1-7C41E0F8AE8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686FDF-09C1-417B-9F15-54AF1218356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12492141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>
            <a:extLst>
              <a:ext uri="{FF2B5EF4-FFF2-40B4-BE49-F238E27FC236}">
                <a16:creationId xmlns:a16="http://schemas.microsoft.com/office/drawing/2014/main" id="{F30FE7FA-D812-4F96-99E5-1BABD5CD5F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>
            <a:extLst>
              <a:ext uri="{FF2B5EF4-FFF2-40B4-BE49-F238E27FC236}">
                <a16:creationId xmlns:a16="http://schemas.microsoft.com/office/drawing/2014/main" id="{1B374DF0-C2D7-43A1-80E8-38A95C73D4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CBF6496B-93A3-48DB-9E63-46467E729C9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A5C8555C-B236-495A-AF54-8781F00313A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F3E54DEE-53B8-493E-89B2-ABC1A318BE3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67902753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>
            <a:extLst>
              <a:ext uri="{FF2B5EF4-FFF2-40B4-BE49-F238E27FC236}">
                <a16:creationId xmlns:a16="http://schemas.microsoft.com/office/drawing/2014/main" id="{B59EA7F4-B917-4D00-ADC2-B992FE30D4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>
            <a:extLst>
              <a:ext uri="{FF2B5EF4-FFF2-40B4-BE49-F238E27FC236}">
                <a16:creationId xmlns:a16="http://schemas.microsoft.com/office/drawing/2014/main" id="{27E5AF32-1477-4513-A590-6BF237198F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DC586F5F-59C5-4F85-B804-A07C6C8B5D1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FFB4CCE6-2234-448C-9780-EE1CC7948B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2ECC4306-7AA1-43EE-B3C0-1AB032C87D4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3834684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67E376F7-3DCD-435E-ADF1-6AFA6269A0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35D5DAA6-D8FA-4F42-BC94-765F77FAFC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0FF53FA2-8752-4F7A-AE8B-88A20E92AC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CA447B5A-81C1-4DE0-9713-328419A3C73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D615BAE-004F-4BBC-8C1A-A0290FF1AB8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3548951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982EFAB4-4DFB-4C6C-AC24-1D3B57A450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587373DF-4B16-41FA-BCA7-CC7C63DC41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A665983A-4A0D-4A45-B00C-D9BA7308D59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799B24F3-16A4-468C-AA5C-8AC822EE576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B5AD6C9-A80C-4E4A-8C93-21FE0A61A12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74570814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5FD3F173-773C-4DDF-B2B3-86198D4591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897B8DCD-05B7-4C1B-AE55-03999F007D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9B3627DC-E639-42A6-9F75-17FE517413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1FBD3CF0-17F2-4C7E-B410-AEE9B89EB13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17C8743-7328-4332-968B-B7C5D507C17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3923149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E1C0FEED-0427-4FCD-8F3A-3469BE3FCD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D0C849A5-2BC5-45BD-82B7-27AF6820F1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53D6779E-2FEE-4065-A271-6FA15175979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8Fc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1770B63F-6054-4162-8EF9-6606231FE3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Mendeleev’s table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8F56438-E944-4871-AB8E-A1ACE98B665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5142083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77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8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audio" Target="../media/audio1.wav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audio" Target="../media/audio1.wav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audio" Target="../media/audio1.wav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11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>
            <a:extLst>
              <a:ext uri="{FF2B5EF4-FFF2-40B4-BE49-F238E27FC236}">
                <a16:creationId xmlns:a16="http://schemas.microsoft.com/office/drawing/2014/main" id="{EDB5A0E0-50BA-4D1B-A726-079BDA9C1C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6CA42EE4-6A85-442E-A4D1-BF3E19CA46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9E838D9F-F108-4351-B429-873F067204C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1746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2" name="Rectangle 2"/>
          <p:cNvSpPr>
            <a:spLocks noChangeArrowheads="1"/>
          </p:cNvSpPr>
          <p:nvPr userDrawn="1"/>
        </p:nvSpPr>
        <p:spPr bwMode="gray">
          <a:xfrm>
            <a:off x="0" y="4786312"/>
            <a:ext cx="9144000" cy="357188"/>
          </a:xfrm>
          <a:prstGeom prst="rect">
            <a:avLst/>
          </a:prstGeom>
          <a:solidFill>
            <a:srgbClr val="568F8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8314" y="4839891"/>
            <a:ext cx="8218487" cy="215503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  <p:pic>
        <p:nvPicPr>
          <p:cNvPr id="3" name="Picture 2" descr="Edexcel GCSE (9-1)&#10;Science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763688" y="810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CB1a</a:t>
            </a:r>
          </a:p>
        </p:txBody>
      </p:sp>
      <p:pic>
        <p:nvPicPr>
          <p:cNvPr id="14" name="Picture 13" descr="Edexcel GCSE (9-1)&#10;Science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763688" y="93304"/>
            <a:ext cx="1008112" cy="2836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CB1a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29245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Microscopes</a:t>
            </a:r>
          </a:p>
        </p:txBody>
      </p:sp>
    </p:spTree>
    <p:extLst>
      <p:ext uri="{BB962C8B-B14F-4D97-AF65-F5344CB8AC3E}">
        <p14:creationId xmlns:p14="http://schemas.microsoft.com/office/powerpoint/2010/main" val="50729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68F86"/>
          </a:solidFill>
          <a:latin typeface="Calibri" panose="020F050202020403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3">
            <a:extLst>
              <a:ext uri="{FF2B5EF4-FFF2-40B4-BE49-F238E27FC236}">
                <a16:creationId xmlns:a16="http://schemas.microsoft.com/office/drawing/2014/main" id="{129DE708-D0CB-48AC-8D6A-DBF5B3B59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61446" name="Rectangle 4">
            <a:extLst>
              <a:ext uri="{FF2B5EF4-FFF2-40B4-BE49-F238E27FC236}">
                <a16:creationId xmlns:a16="http://schemas.microsoft.com/office/drawing/2014/main" id="{36313FF3-7BA7-4DB1-A0BA-866BAC1C4A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F41C33CD-AAE1-4D44-B661-7BCE9C7A30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367443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14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8" descr="ChemistryPPTTop">
            <a:extLst>
              <a:ext uri="{FF2B5EF4-FFF2-40B4-BE49-F238E27FC236}">
                <a16:creationId xmlns:a16="http://schemas.microsoft.com/office/drawing/2014/main" id="{9C6845D4-1035-43E3-9DC5-488129795E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9" descr="ChemistryPPTBottom">
            <a:extLst>
              <a:ext uri="{FF2B5EF4-FFF2-40B4-BE49-F238E27FC236}">
                <a16:creationId xmlns:a16="http://schemas.microsoft.com/office/drawing/2014/main" id="{5D1D4CFB-C984-4A15-99D6-9E33AE9BB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>
            <a:extLst>
              <a:ext uri="{FF2B5EF4-FFF2-40B4-BE49-F238E27FC236}">
                <a16:creationId xmlns:a16="http://schemas.microsoft.com/office/drawing/2014/main" id="{DCE00641-4C20-4E5A-91E7-BE3A2DCC423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>
            <a:extLst>
              <a:ext uri="{FF2B5EF4-FFF2-40B4-BE49-F238E27FC236}">
                <a16:creationId xmlns:a16="http://schemas.microsoft.com/office/drawing/2014/main" id="{7C723E30-C5B2-46DE-9AAC-6339AF4A20E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8Fa</a:t>
            </a:r>
            <a:endParaRPr kumimoji="0" lang="en-GB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286" name="Text Box 14">
            <a:extLst>
              <a:ext uri="{FF2B5EF4-FFF2-40B4-BE49-F238E27FC236}">
                <a16:creationId xmlns:a16="http://schemas.microsoft.com/office/drawing/2014/main" id="{9745B253-3655-4F68-91A5-82D41541E9D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Dalton’s atomic model</a:t>
            </a: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4ADD1BD-9F18-4422-B051-59CD6D351D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69900" y="1200151"/>
            <a:ext cx="82169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0968" name="Title Placeholder 9">
            <a:extLst>
              <a:ext uri="{FF2B5EF4-FFF2-40B4-BE49-F238E27FC236}">
                <a16:creationId xmlns:a16="http://schemas.microsoft.com/office/drawing/2014/main" id="{9688EFCD-5B78-4099-84C0-3D7594F46EB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535781"/>
            <a:ext cx="82296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142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+mj-lt"/>
          <a:ea typeface="+mj-ea"/>
          <a:cs typeface="+mj-cs"/>
        </a:defRPr>
      </a:lvl1pPr>
      <a:lvl2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2pPr>
      <a:lvl3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3pPr>
      <a:lvl4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4pPr>
      <a:lvl5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3333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1800">
          <a:solidFill>
            <a:srgbClr val="006786"/>
          </a:solidFill>
          <a:latin typeface="+mn-lt"/>
          <a:ea typeface="+mn-ea"/>
          <a:cs typeface="+mn-cs"/>
        </a:defRPr>
      </a:lvl1pPr>
      <a:lvl2pPr marL="750094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2pPr>
      <a:lvl3pPr marL="1056085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3pPr>
      <a:lvl4pPr marL="1362075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4pPr>
      <a:lvl5pPr marL="1668066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rgbClr val="006786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54505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Arial" panose="020B0604020202020204" pitchFamily="34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ChemistryPPTTop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ChemistryPPTBottom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  <p:sp>
        <p:nvSpPr>
          <p:cNvPr id="1031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5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ransition>
    <p:sndAc>
      <p:stSnd>
        <p:snd r:embed="rId1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ChemistryPPTTop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9" descr="ChemistryPPTBottom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  <p:sp>
        <p:nvSpPr>
          <p:cNvPr id="2055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056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</p:spTree>
    <p:extLst>
      <p:ext uri="{BB962C8B-B14F-4D97-AF65-F5344CB8AC3E}">
        <p14:creationId xmlns:p14="http://schemas.microsoft.com/office/powerpoint/2010/main" val="3553780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ransition>
    <p:sndAc>
      <p:stSnd>
        <p:snd r:embed="rId1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ChemistryPPTTop">
            <a:extLst>
              <a:ext uri="{FF2B5EF4-FFF2-40B4-BE49-F238E27FC236}">
                <a16:creationId xmlns:a16="http://schemas.microsoft.com/office/drawing/2014/main" id="{F338D526-2ACF-4ABE-947B-674AFA72F5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ChemistryPPTBottom">
            <a:extLst>
              <a:ext uri="{FF2B5EF4-FFF2-40B4-BE49-F238E27FC236}">
                <a16:creationId xmlns:a16="http://schemas.microsoft.com/office/drawing/2014/main" id="{9C0030CA-9A4E-46C5-977B-C6F8104F0D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>
            <a:extLst>
              <a:ext uri="{FF2B5EF4-FFF2-40B4-BE49-F238E27FC236}">
                <a16:creationId xmlns:a16="http://schemas.microsoft.com/office/drawing/2014/main" id="{51A4727D-37DD-49A3-B65D-AE71D77C18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E35BFF71-1C9A-47F9-B326-85D23D8587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EE4FFA4E-C8CD-4C21-AA94-7EE36C03882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  <p:sp>
        <p:nvSpPr>
          <p:cNvPr id="1031" name="Text Box 13">
            <a:extLst>
              <a:ext uri="{FF2B5EF4-FFF2-40B4-BE49-F238E27FC236}">
                <a16:creationId xmlns:a16="http://schemas.microsoft.com/office/drawing/2014/main" id="{0C71319A-196C-454D-8FA6-0861F6E9306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56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ransition>
    <p:sndAc>
      <p:stSnd>
        <p:snd r:embed="rId1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ChemistryPPTTop">
            <a:extLst>
              <a:ext uri="{FF2B5EF4-FFF2-40B4-BE49-F238E27FC236}">
                <a16:creationId xmlns:a16="http://schemas.microsoft.com/office/drawing/2014/main" id="{FC68FC80-C06A-4D60-8285-CE348963C7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9" descr="ChemistryPPTBottom">
            <a:extLst>
              <a:ext uri="{FF2B5EF4-FFF2-40B4-BE49-F238E27FC236}">
                <a16:creationId xmlns:a16="http://schemas.microsoft.com/office/drawing/2014/main" id="{C913DE5F-E717-4395-B3C4-68388F5B22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3">
            <a:extLst>
              <a:ext uri="{FF2B5EF4-FFF2-40B4-BE49-F238E27FC236}">
                <a16:creationId xmlns:a16="http://schemas.microsoft.com/office/drawing/2014/main" id="{99D2CC1B-ED0B-4938-87A0-C4D3997453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536B0966-BDB6-49EA-A0CF-82D530E219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D3FF8E06-11FF-49D4-92A3-ECB7839559F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  <p:sp>
        <p:nvSpPr>
          <p:cNvPr id="2055" name="Text Box 13">
            <a:extLst>
              <a:ext uri="{FF2B5EF4-FFF2-40B4-BE49-F238E27FC236}">
                <a16:creationId xmlns:a16="http://schemas.microsoft.com/office/drawing/2014/main" id="{83C9E664-694E-4129-A9BF-446F36327F3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056" name="Text Box 14">
            <a:extLst>
              <a:ext uri="{FF2B5EF4-FFF2-40B4-BE49-F238E27FC236}">
                <a16:creationId xmlns:a16="http://schemas.microsoft.com/office/drawing/2014/main" id="{6E834AC2-FF9C-478D-BDDF-E3FDD438640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</p:spTree>
    <p:extLst>
      <p:ext uri="{BB962C8B-B14F-4D97-AF65-F5344CB8AC3E}">
        <p14:creationId xmlns:p14="http://schemas.microsoft.com/office/powerpoint/2010/main" val="6121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ransition>
    <p:sndAc>
      <p:stSnd>
        <p:snd r:embed="rId1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u2ogMUDBaf4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pXAjFOz2kOM" TargetMode="External"/><Relationship Id="rId4" Type="http://schemas.openxmlformats.org/officeDocument/2006/relationships/hyperlink" Target="https://www.youtube.com/watch?v=QLrofyj6a2s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hyperlink" Target="https://highamspark.fireflycloud.net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pearsonactivelearn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uixxJtJPVX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96915" y="0"/>
            <a:ext cx="8229600" cy="857250"/>
          </a:xfrm>
        </p:spPr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5231" y="1060452"/>
            <a:ext cx="2922134" cy="101566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Worksheets</a:t>
            </a:r>
          </a:p>
          <a:p>
            <a:r>
              <a:rPr lang="en-GB" dirty="0"/>
              <a:t>w/s 8Fc7 – The first periodic table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11301" y="1077213"/>
            <a:ext cx="3863634" cy="193899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Practical</a:t>
            </a:r>
          </a:p>
          <a:p>
            <a:r>
              <a:rPr lang="en-US" sz="2400" dirty="0"/>
              <a:t>8Fb2 run as circus</a:t>
            </a:r>
          </a:p>
          <a:p>
            <a:r>
              <a:rPr lang="en-GB" sz="1200" b="1" dirty="0"/>
              <a:t>Teacher Demos </a:t>
            </a:r>
          </a:p>
          <a:p>
            <a:endParaRPr lang="en-US" sz="2400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013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0" name="Rectangle 388"/>
          <p:cNvSpPr>
            <a:spLocks noGrp="1" noChangeArrowheads="1"/>
          </p:cNvSpPr>
          <p:nvPr>
            <p:ph type="title"/>
          </p:nvPr>
        </p:nvSpPr>
        <p:spPr>
          <a:xfrm>
            <a:off x="0" y="5144"/>
            <a:ext cx="3936892" cy="461665"/>
          </a:xfrm>
          <a:noFill/>
          <a:ln/>
        </p:spPr>
        <p:txBody>
          <a:bodyPr wrap="square">
            <a:spAutoFit/>
          </a:bodyPr>
          <a:lstStyle/>
          <a:p>
            <a:pPr algn="l"/>
            <a:r>
              <a:rPr lang="en-GB" altLang="en-US" sz="2400" u="sng" dirty="0">
                <a:latin typeface="+mn-lt"/>
              </a:rPr>
              <a:t>Group 7 – the Halogens</a:t>
            </a:r>
          </a:p>
        </p:txBody>
      </p:sp>
      <p:sp>
        <p:nvSpPr>
          <p:cNvPr id="18821" name="Text Box 389"/>
          <p:cNvSpPr txBox="1">
            <a:spLocks noChangeArrowheads="1"/>
          </p:cNvSpPr>
          <p:nvPr/>
        </p:nvSpPr>
        <p:spPr bwMode="auto">
          <a:xfrm>
            <a:off x="3299191" y="145637"/>
            <a:ext cx="565008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2400" dirty="0">
                <a:solidFill>
                  <a:srgbClr val="010066"/>
                </a:solidFill>
              </a:rPr>
              <a:t>The elements in group 7 of the periodic table, on the right, are called the </a:t>
            </a:r>
            <a:r>
              <a:rPr lang="en-GB" altLang="en-US" sz="2400" b="1" dirty="0">
                <a:solidFill>
                  <a:srgbClr val="FF6600"/>
                </a:solidFill>
              </a:rPr>
              <a:t>halogens</a:t>
            </a:r>
            <a:r>
              <a:rPr lang="en-GB" altLang="en-US" sz="2400" dirty="0">
                <a:solidFill>
                  <a:srgbClr val="010066"/>
                </a:solidFill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23528" y="1316838"/>
            <a:ext cx="5040560" cy="3404649"/>
            <a:chOff x="1285875" y="1204913"/>
            <a:chExt cx="6510338" cy="2896791"/>
          </a:xfrm>
        </p:grpSpPr>
        <p:pic>
          <p:nvPicPr>
            <p:cNvPr id="19132" name="Picture 700" descr="periodic table blocks colour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5875" y="1463279"/>
              <a:ext cx="4408885" cy="2312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167" name="Group 735"/>
            <p:cNvGrpSpPr>
              <a:grpSpLocks/>
            </p:cNvGrpSpPr>
            <p:nvPr/>
          </p:nvGrpSpPr>
          <p:grpSpPr bwMode="auto">
            <a:xfrm>
              <a:off x="6125769" y="1272782"/>
              <a:ext cx="1294210" cy="300039"/>
              <a:chOff x="4185" y="1069"/>
              <a:chExt cx="1087" cy="252"/>
            </a:xfrm>
          </p:grpSpPr>
          <p:sp>
            <p:nvSpPr>
              <p:cNvPr id="19150" name="Line 718"/>
              <p:cNvSpPr>
                <a:spLocks noChangeShapeType="1"/>
              </p:cNvSpPr>
              <p:nvPr/>
            </p:nvSpPr>
            <p:spPr bwMode="auto">
              <a:xfrm flipH="1">
                <a:off x="4185" y="1223"/>
                <a:ext cx="40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med" len="med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 sz="1350"/>
              </a:p>
            </p:txBody>
          </p:sp>
          <p:sp>
            <p:nvSpPr>
              <p:cNvPr id="19151" name="Text Box 719"/>
              <p:cNvSpPr txBox="1">
                <a:spLocks noChangeArrowheads="1"/>
              </p:cNvSpPr>
              <p:nvPr/>
            </p:nvSpPr>
            <p:spPr bwMode="auto">
              <a:xfrm>
                <a:off x="4640" y="1069"/>
                <a:ext cx="63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1350" b="1">
                    <a:solidFill>
                      <a:srgbClr val="010066"/>
                    </a:solidFill>
                  </a:rPr>
                  <a:t>fluorine</a:t>
                </a:r>
              </a:p>
            </p:txBody>
          </p:sp>
        </p:grpSp>
        <p:grpSp>
          <p:nvGrpSpPr>
            <p:cNvPr id="19168" name="Group 736"/>
            <p:cNvGrpSpPr>
              <a:grpSpLocks/>
            </p:cNvGrpSpPr>
            <p:nvPr/>
          </p:nvGrpSpPr>
          <p:grpSpPr bwMode="auto">
            <a:xfrm>
              <a:off x="6123385" y="1835949"/>
              <a:ext cx="1672828" cy="300039"/>
              <a:chOff x="4183" y="1542"/>
              <a:chExt cx="1405" cy="252"/>
            </a:xfrm>
          </p:grpSpPr>
          <p:sp>
            <p:nvSpPr>
              <p:cNvPr id="19152" name="Text Box 720"/>
              <p:cNvSpPr txBox="1">
                <a:spLocks noChangeArrowheads="1"/>
              </p:cNvSpPr>
              <p:nvPr/>
            </p:nvSpPr>
            <p:spPr bwMode="auto">
              <a:xfrm>
                <a:off x="4640" y="1542"/>
                <a:ext cx="94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1350" b="1">
                    <a:solidFill>
                      <a:srgbClr val="010066"/>
                    </a:solidFill>
                  </a:rPr>
                  <a:t>chlorine</a:t>
                </a:r>
              </a:p>
            </p:txBody>
          </p:sp>
          <p:sp>
            <p:nvSpPr>
              <p:cNvPr id="19157" name="Line 725"/>
              <p:cNvSpPr>
                <a:spLocks noChangeShapeType="1"/>
              </p:cNvSpPr>
              <p:nvPr/>
            </p:nvSpPr>
            <p:spPr bwMode="auto">
              <a:xfrm flipH="1">
                <a:off x="4183" y="1713"/>
                <a:ext cx="40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med" len="med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 sz="1350"/>
              </a:p>
            </p:txBody>
          </p:sp>
        </p:grpSp>
        <p:grpSp>
          <p:nvGrpSpPr>
            <p:cNvPr id="19169" name="Group 737"/>
            <p:cNvGrpSpPr>
              <a:grpSpLocks/>
            </p:cNvGrpSpPr>
            <p:nvPr/>
          </p:nvGrpSpPr>
          <p:grpSpPr bwMode="auto">
            <a:xfrm>
              <a:off x="6123386" y="2437216"/>
              <a:ext cx="1337073" cy="300039"/>
              <a:chOff x="4183" y="2047"/>
              <a:chExt cx="1123" cy="252"/>
            </a:xfrm>
          </p:grpSpPr>
          <p:sp>
            <p:nvSpPr>
              <p:cNvPr id="19153" name="Text Box 721"/>
              <p:cNvSpPr txBox="1">
                <a:spLocks noChangeArrowheads="1"/>
              </p:cNvSpPr>
              <p:nvPr/>
            </p:nvSpPr>
            <p:spPr bwMode="auto">
              <a:xfrm>
                <a:off x="4640" y="2047"/>
                <a:ext cx="66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1350" b="1">
                    <a:solidFill>
                      <a:srgbClr val="010066"/>
                    </a:solidFill>
                  </a:rPr>
                  <a:t>bromine</a:t>
                </a:r>
              </a:p>
            </p:txBody>
          </p:sp>
          <p:sp>
            <p:nvSpPr>
              <p:cNvPr id="19158" name="Line 726"/>
              <p:cNvSpPr>
                <a:spLocks noChangeShapeType="1"/>
              </p:cNvSpPr>
              <p:nvPr/>
            </p:nvSpPr>
            <p:spPr bwMode="auto">
              <a:xfrm flipH="1">
                <a:off x="4183" y="2211"/>
                <a:ext cx="40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med" len="med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 sz="1350"/>
              </a:p>
            </p:txBody>
          </p:sp>
        </p:grpSp>
        <p:grpSp>
          <p:nvGrpSpPr>
            <p:cNvPr id="19170" name="Group 738"/>
            <p:cNvGrpSpPr>
              <a:grpSpLocks/>
            </p:cNvGrpSpPr>
            <p:nvPr/>
          </p:nvGrpSpPr>
          <p:grpSpPr bwMode="auto">
            <a:xfrm>
              <a:off x="6123388" y="2994430"/>
              <a:ext cx="1181100" cy="300039"/>
              <a:chOff x="4183" y="2515"/>
              <a:chExt cx="992" cy="252"/>
            </a:xfrm>
          </p:grpSpPr>
          <p:sp>
            <p:nvSpPr>
              <p:cNvPr id="19154" name="Text Box 722"/>
              <p:cNvSpPr txBox="1">
                <a:spLocks noChangeArrowheads="1"/>
              </p:cNvSpPr>
              <p:nvPr/>
            </p:nvSpPr>
            <p:spPr bwMode="auto">
              <a:xfrm>
                <a:off x="4640" y="2515"/>
                <a:ext cx="53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1350" b="1">
                    <a:solidFill>
                      <a:srgbClr val="010066"/>
                    </a:solidFill>
                  </a:rPr>
                  <a:t>iodine</a:t>
                </a:r>
              </a:p>
            </p:txBody>
          </p:sp>
          <p:sp>
            <p:nvSpPr>
              <p:cNvPr id="19159" name="Line 727"/>
              <p:cNvSpPr>
                <a:spLocks noChangeShapeType="1"/>
              </p:cNvSpPr>
              <p:nvPr/>
            </p:nvSpPr>
            <p:spPr bwMode="auto">
              <a:xfrm flipH="1">
                <a:off x="4183" y="2679"/>
                <a:ext cx="40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med" len="med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 sz="1350"/>
              </a:p>
            </p:txBody>
          </p:sp>
        </p:grpSp>
        <p:grpSp>
          <p:nvGrpSpPr>
            <p:cNvPr id="19171" name="Group 739"/>
            <p:cNvGrpSpPr>
              <a:grpSpLocks/>
            </p:cNvGrpSpPr>
            <p:nvPr/>
          </p:nvGrpSpPr>
          <p:grpSpPr bwMode="auto">
            <a:xfrm>
              <a:off x="6123385" y="3594507"/>
              <a:ext cx="1303734" cy="300039"/>
              <a:chOff x="4183" y="3019"/>
              <a:chExt cx="1095" cy="252"/>
            </a:xfrm>
          </p:grpSpPr>
          <p:sp>
            <p:nvSpPr>
              <p:cNvPr id="19155" name="Text Box 723"/>
              <p:cNvSpPr txBox="1">
                <a:spLocks noChangeArrowheads="1"/>
              </p:cNvSpPr>
              <p:nvPr/>
            </p:nvSpPr>
            <p:spPr bwMode="auto">
              <a:xfrm>
                <a:off x="4640" y="3019"/>
                <a:ext cx="63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1350" b="1">
                    <a:solidFill>
                      <a:srgbClr val="010066"/>
                    </a:solidFill>
                  </a:rPr>
                  <a:t>astatine</a:t>
                </a:r>
              </a:p>
            </p:txBody>
          </p:sp>
          <p:sp>
            <p:nvSpPr>
              <p:cNvPr id="19160" name="Line 728"/>
              <p:cNvSpPr>
                <a:spLocks noChangeShapeType="1"/>
              </p:cNvSpPr>
              <p:nvPr/>
            </p:nvSpPr>
            <p:spPr bwMode="auto">
              <a:xfrm flipH="1">
                <a:off x="4183" y="3183"/>
                <a:ext cx="40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med" len="med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 sz="1350"/>
              </a:p>
            </p:txBody>
          </p:sp>
        </p:grpSp>
        <p:grpSp>
          <p:nvGrpSpPr>
            <p:cNvPr id="19166" name="Group 734"/>
            <p:cNvGrpSpPr>
              <a:grpSpLocks/>
            </p:cNvGrpSpPr>
            <p:nvPr/>
          </p:nvGrpSpPr>
          <p:grpSpPr bwMode="auto">
            <a:xfrm>
              <a:off x="5129212" y="1204913"/>
              <a:ext cx="977504" cy="2896791"/>
              <a:chOff x="3348" y="1012"/>
              <a:chExt cx="821" cy="2433"/>
            </a:xfrm>
          </p:grpSpPr>
          <p:sp>
            <p:nvSpPr>
              <p:cNvPr id="19162" name="Line 730"/>
              <p:cNvSpPr>
                <a:spLocks noChangeShapeType="1"/>
              </p:cNvSpPr>
              <p:nvPr/>
            </p:nvSpPr>
            <p:spPr bwMode="auto">
              <a:xfrm flipH="1">
                <a:off x="3348" y="1026"/>
                <a:ext cx="483" cy="605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 sz="1350"/>
              </a:p>
            </p:txBody>
          </p:sp>
          <p:sp>
            <p:nvSpPr>
              <p:cNvPr id="19163" name="Line 731"/>
              <p:cNvSpPr>
                <a:spLocks noChangeShapeType="1"/>
              </p:cNvSpPr>
              <p:nvPr/>
            </p:nvSpPr>
            <p:spPr bwMode="auto">
              <a:xfrm flipH="1">
                <a:off x="3521" y="1031"/>
                <a:ext cx="617" cy="597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 sz="1350"/>
              </a:p>
            </p:txBody>
          </p:sp>
          <p:sp>
            <p:nvSpPr>
              <p:cNvPr id="19164" name="Line 732"/>
              <p:cNvSpPr>
                <a:spLocks noChangeShapeType="1"/>
              </p:cNvSpPr>
              <p:nvPr/>
            </p:nvSpPr>
            <p:spPr bwMode="auto">
              <a:xfrm flipH="1" flipV="1">
                <a:off x="3349" y="3102"/>
                <a:ext cx="485" cy="331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 sz="1350"/>
              </a:p>
            </p:txBody>
          </p:sp>
          <p:sp>
            <p:nvSpPr>
              <p:cNvPr id="19165" name="Line 733"/>
              <p:cNvSpPr>
                <a:spLocks noChangeShapeType="1"/>
              </p:cNvSpPr>
              <p:nvPr/>
            </p:nvSpPr>
            <p:spPr bwMode="auto">
              <a:xfrm flipH="1" flipV="1">
                <a:off x="3519" y="3112"/>
                <a:ext cx="611" cy="299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 sz="1350"/>
              </a:p>
            </p:txBody>
          </p:sp>
          <p:grpSp>
            <p:nvGrpSpPr>
              <p:cNvPr id="19133" name="Group 701"/>
              <p:cNvGrpSpPr>
                <a:grpSpLocks/>
              </p:cNvGrpSpPr>
              <p:nvPr/>
            </p:nvGrpSpPr>
            <p:grpSpPr bwMode="auto">
              <a:xfrm>
                <a:off x="3802" y="1012"/>
                <a:ext cx="367" cy="2433"/>
                <a:chOff x="604" y="1444"/>
                <a:chExt cx="295" cy="1956"/>
              </a:xfrm>
            </p:grpSpPr>
            <p:grpSp>
              <p:nvGrpSpPr>
                <p:cNvPr id="19134" name="Group 702"/>
                <p:cNvGrpSpPr>
                  <a:grpSpLocks/>
                </p:cNvGrpSpPr>
                <p:nvPr/>
              </p:nvGrpSpPr>
              <p:grpSpPr bwMode="auto">
                <a:xfrm>
                  <a:off x="604" y="1444"/>
                  <a:ext cx="293" cy="1556"/>
                  <a:chOff x="760" y="1738"/>
                  <a:chExt cx="293" cy="1556"/>
                </a:xfrm>
              </p:grpSpPr>
              <p:grpSp>
                <p:nvGrpSpPr>
                  <p:cNvPr id="19135" name="Group 703"/>
                  <p:cNvGrpSpPr>
                    <a:grpSpLocks/>
                  </p:cNvGrpSpPr>
                  <p:nvPr/>
                </p:nvGrpSpPr>
                <p:grpSpPr bwMode="auto">
                  <a:xfrm>
                    <a:off x="760" y="2918"/>
                    <a:ext cx="293" cy="376"/>
                    <a:chOff x="4686" y="2578"/>
                    <a:chExt cx="293" cy="376"/>
                  </a:xfrm>
                </p:grpSpPr>
                <p:sp>
                  <p:nvSpPr>
                    <p:cNvPr id="19136" name="AutoShape 7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7" y="2578"/>
                      <a:ext cx="290" cy="376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E1B7F7"/>
                    </a:solidFill>
                    <a:ln w="9525">
                      <a:solidFill>
                        <a:srgbClr val="9900CC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 sz="1350"/>
                    </a:p>
                  </p:txBody>
                </p:sp>
                <p:sp>
                  <p:nvSpPr>
                    <p:cNvPr id="19137" name="Text Box 70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686" y="2651"/>
                      <a:ext cx="293" cy="1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E1B7F7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GB" altLang="en-US" sz="1350" b="1">
                          <a:solidFill>
                            <a:srgbClr val="010066"/>
                          </a:solidFill>
                        </a:rPr>
                        <a:t>I</a:t>
                      </a:r>
                    </a:p>
                  </p:txBody>
                </p:sp>
              </p:grpSp>
              <p:grpSp>
                <p:nvGrpSpPr>
                  <p:cNvPr id="19138" name="Group 706"/>
                  <p:cNvGrpSpPr>
                    <a:grpSpLocks/>
                  </p:cNvGrpSpPr>
                  <p:nvPr/>
                </p:nvGrpSpPr>
                <p:grpSpPr bwMode="auto">
                  <a:xfrm>
                    <a:off x="760" y="2524"/>
                    <a:ext cx="293" cy="376"/>
                    <a:chOff x="4686" y="2184"/>
                    <a:chExt cx="293" cy="376"/>
                  </a:xfrm>
                </p:grpSpPr>
                <p:sp>
                  <p:nvSpPr>
                    <p:cNvPr id="19139" name="AutoShape 7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7" y="2184"/>
                      <a:ext cx="290" cy="376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E1B7F7"/>
                    </a:solidFill>
                    <a:ln w="9525">
                      <a:solidFill>
                        <a:srgbClr val="9900CC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 sz="1350"/>
                    </a:p>
                  </p:txBody>
                </p:sp>
                <p:sp>
                  <p:nvSpPr>
                    <p:cNvPr id="19140" name="Text Box 70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686" y="2257"/>
                      <a:ext cx="293" cy="1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E1B7F7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GB" altLang="en-US" sz="1350" b="1">
                          <a:solidFill>
                            <a:srgbClr val="010066"/>
                          </a:solidFill>
                        </a:rPr>
                        <a:t>Br</a:t>
                      </a:r>
                    </a:p>
                  </p:txBody>
                </p:sp>
              </p:grpSp>
              <p:grpSp>
                <p:nvGrpSpPr>
                  <p:cNvPr id="19141" name="Group 709"/>
                  <p:cNvGrpSpPr>
                    <a:grpSpLocks/>
                  </p:cNvGrpSpPr>
                  <p:nvPr/>
                </p:nvGrpSpPr>
                <p:grpSpPr bwMode="auto">
                  <a:xfrm>
                    <a:off x="760" y="2132"/>
                    <a:ext cx="293" cy="376"/>
                    <a:chOff x="4686" y="1792"/>
                    <a:chExt cx="293" cy="376"/>
                  </a:xfrm>
                </p:grpSpPr>
                <p:sp>
                  <p:nvSpPr>
                    <p:cNvPr id="19142" name="AutoShape 7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7" y="1792"/>
                      <a:ext cx="290" cy="376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E1B7F7"/>
                    </a:solidFill>
                    <a:ln w="9525">
                      <a:solidFill>
                        <a:srgbClr val="9900CC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 sz="1350"/>
                    </a:p>
                  </p:txBody>
                </p:sp>
                <p:sp>
                  <p:nvSpPr>
                    <p:cNvPr id="19143" name="Text Box 71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686" y="1865"/>
                      <a:ext cx="293" cy="1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E1B7F7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GB" altLang="en-US" sz="1350" b="1">
                          <a:solidFill>
                            <a:srgbClr val="010066"/>
                          </a:solidFill>
                        </a:rPr>
                        <a:t>Cl</a:t>
                      </a:r>
                    </a:p>
                  </p:txBody>
                </p:sp>
              </p:grpSp>
              <p:grpSp>
                <p:nvGrpSpPr>
                  <p:cNvPr id="19144" name="Group 712"/>
                  <p:cNvGrpSpPr>
                    <a:grpSpLocks/>
                  </p:cNvGrpSpPr>
                  <p:nvPr/>
                </p:nvGrpSpPr>
                <p:grpSpPr bwMode="auto">
                  <a:xfrm>
                    <a:off x="760" y="1738"/>
                    <a:ext cx="293" cy="376"/>
                    <a:chOff x="4686" y="1398"/>
                    <a:chExt cx="293" cy="376"/>
                  </a:xfrm>
                </p:grpSpPr>
                <p:sp>
                  <p:nvSpPr>
                    <p:cNvPr id="19145" name="AutoShape 7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7" y="1398"/>
                      <a:ext cx="290" cy="376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E1B7F7"/>
                    </a:solidFill>
                    <a:ln w="9525">
                      <a:solidFill>
                        <a:srgbClr val="9900CC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 sz="1350"/>
                    </a:p>
                  </p:txBody>
                </p:sp>
                <p:sp>
                  <p:nvSpPr>
                    <p:cNvPr id="19146" name="Text Box 71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686" y="1471"/>
                      <a:ext cx="293" cy="1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E1B7F7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GB" altLang="en-US" sz="1350" b="1">
                          <a:solidFill>
                            <a:srgbClr val="010066"/>
                          </a:solidFill>
                        </a:rPr>
                        <a:t>F</a:t>
                      </a:r>
                    </a:p>
                  </p:txBody>
                </p:sp>
              </p:grpSp>
            </p:grpSp>
            <p:grpSp>
              <p:nvGrpSpPr>
                <p:cNvPr id="19147" name="Group 715"/>
                <p:cNvGrpSpPr>
                  <a:grpSpLocks/>
                </p:cNvGrpSpPr>
                <p:nvPr/>
              </p:nvGrpSpPr>
              <p:grpSpPr bwMode="auto">
                <a:xfrm>
                  <a:off x="606" y="3024"/>
                  <a:ext cx="293" cy="376"/>
                  <a:chOff x="752" y="3163"/>
                  <a:chExt cx="293" cy="376"/>
                </a:xfrm>
              </p:grpSpPr>
              <p:sp>
                <p:nvSpPr>
                  <p:cNvPr id="19148" name="AutoShape 716"/>
                  <p:cNvSpPr>
                    <a:spLocks noChangeArrowheads="1"/>
                  </p:cNvSpPr>
                  <p:nvPr/>
                </p:nvSpPr>
                <p:spPr bwMode="auto">
                  <a:xfrm>
                    <a:off x="753" y="3163"/>
                    <a:ext cx="290" cy="37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1B7F7"/>
                  </a:solidFill>
                  <a:ln w="9525">
                    <a:solidFill>
                      <a:srgbClr val="9900CC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1350"/>
                  </a:p>
                </p:txBody>
              </p:sp>
              <p:sp>
                <p:nvSpPr>
                  <p:cNvPr id="19149" name="Text Box 7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2" y="3236"/>
                    <a:ext cx="293" cy="1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E1B7F7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GB" altLang="en-US" sz="1350" b="1">
                        <a:solidFill>
                          <a:srgbClr val="010066"/>
                        </a:solidFill>
                      </a:rPr>
                      <a:t>At</a:t>
                    </a:r>
                  </a:p>
                </p:txBody>
              </p:sp>
            </p:grpSp>
          </p:grpSp>
        </p:grp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0CB305E7-FF23-4CC3-AE8C-8125BCFE090A}"/>
              </a:ext>
            </a:extLst>
          </p:cNvPr>
          <p:cNvSpPr txBox="1"/>
          <p:nvPr/>
        </p:nvSpPr>
        <p:spPr>
          <a:xfrm>
            <a:off x="5770457" y="934708"/>
            <a:ext cx="2736303" cy="38472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Watch twig video ‘The halogens’ – a little too much info but ok.</a:t>
            </a:r>
          </a:p>
          <a:p>
            <a:r>
              <a:rPr lang="en-GB" sz="2400" dirty="0"/>
              <a:t>For reaction –  too much but ok</a:t>
            </a:r>
          </a:p>
          <a:p>
            <a:r>
              <a:rPr lang="en-GB" sz="1400" dirty="0">
                <a:hlinkClick r:id="rId4"/>
              </a:rPr>
              <a:t>https://www.youtube.com/watch?v=u2ogMUDBaf4</a:t>
            </a:r>
            <a:endParaRPr lang="en-GB" sz="1400" dirty="0"/>
          </a:p>
          <a:p>
            <a:endParaRPr lang="en-GB" sz="2400" dirty="0"/>
          </a:p>
          <a:p>
            <a:r>
              <a:rPr lang="en-GB" sz="2400" dirty="0"/>
              <a:t>Make list of the halogen properties</a:t>
            </a:r>
          </a:p>
        </p:txBody>
      </p:sp>
    </p:spTree>
    <p:extLst>
      <p:ext uri="{BB962C8B-B14F-4D97-AF65-F5344CB8AC3E}">
        <p14:creationId xmlns:p14="http://schemas.microsoft.com/office/powerpoint/2010/main" val="27440066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206210" y="40721"/>
            <a:ext cx="76061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2400" b="1" dirty="0">
                <a:solidFill>
                  <a:srgbClr val="010066"/>
                </a:solidFill>
              </a:rPr>
              <a:t>The characteristic properties of the halogens are:</a:t>
            </a:r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-8430" y="3927268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0363" indent="-360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39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 sz="1800" dirty="0">
                <a:solidFill>
                  <a:srgbClr val="000066"/>
                </a:solidFill>
                <a:latin typeface="Arial" panose="020B0604020202020204" pitchFamily="34" charset="0"/>
              </a:rPr>
              <a:t>They all react with alkali metals. Reactivity decreases going down the group.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13983" y="4437709"/>
            <a:ext cx="59046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GB" altLang="en-US" sz="1800" dirty="0"/>
              <a:t>alkali metal   </a:t>
            </a:r>
            <a:r>
              <a:rPr lang="en-GB" altLang="en-US" sz="2250" dirty="0"/>
              <a:t>+</a:t>
            </a:r>
            <a:r>
              <a:rPr lang="en-GB" altLang="en-US" sz="1800" dirty="0"/>
              <a:t>   halogen   </a:t>
            </a:r>
            <a:r>
              <a:rPr lang="en-GB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Monotype Sorts" pitchFamily="2" charset="2"/>
              </a:rPr>
              <a:t>→</a:t>
            </a:r>
            <a:r>
              <a:rPr lang="en-GB" altLang="en-US" sz="1800" dirty="0">
                <a:latin typeface="Times New Roman" panose="02020603050405020304" pitchFamily="18" charset="0"/>
                <a:sym typeface="Monotype Sorts" pitchFamily="2" charset="2"/>
              </a:rPr>
              <a:t>   </a:t>
            </a:r>
            <a:r>
              <a:rPr lang="en-GB" altLang="en-US" sz="1800" dirty="0"/>
              <a:t>alkali metal halide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6528" y="1693544"/>
            <a:ext cx="35385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413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 sz="1800" dirty="0">
                <a:solidFill>
                  <a:srgbClr val="010066"/>
                </a:solidFill>
                <a:latin typeface="Arial" panose="020B0604020202020204" pitchFamily="34" charset="0"/>
              </a:rPr>
              <a:t>poisonous and smelly.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-8430" y="1256984"/>
            <a:ext cx="35894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61950" indent="-3619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413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 sz="1800" dirty="0">
                <a:solidFill>
                  <a:srgbClr val="010066"/>
                </a:solidFill>
                <a:latin typeface="Arial" panose="020B0604020202020204" pitchFamily="34" charset="0"/>
              </a:rPr>
              <a:t>brittle and crumbly when solid</a:t>
            </a: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1" y="634829"/>
            <a:ext cx="38763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270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 sz="1800" dirty="0">
                <a:solidFill>
                  <a:srgbClr val="010066"/>
                </a:solidFill>
                <a:latin typeface="Arial" panose="020B0604020202020204" pitchFamily="34" charset="0"/>
              </a:rPr>
              <a:t>non-metals and so do not conduct electricity</a:t>
            </a: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5334" y="2111710"/>
            <a:ext cx="38397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413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 sz="1800" dirty="0">
                <a:solidFill>
                  <a:srgbClr val="010066"/>
                </a:solidFill>
                <a:latin typeface="Arial" panose="020B0604020202020204" pitchFamily="34" charset="0"/>
              </a:rPr>
              <a:t>They become darker in colour down the group.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-5525" y="2863139"/>
            <a:ext cx="392392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0363" indent="-360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39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 sz="1800" dirty="0">
                <a:solidFill>
                  <a:srgbClr val="000066"/>
                </a:solidFill>
                <a:latin typeface="Arial" panose="020B0604020202020204" pitchFamily="34" charset="0"/>
              </a:rPr>
              <a:t>They have low melting and boiling points which increase down the group.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3779912" y="625223"/>
            <a:ext cx="5073406" cy="2875306"/>
            <a:chOff x="1565672" y="1289448"/>
            <a:chExt cx="6090047" cy="3086209"/>
          </a:xfrm>
        </p:grpSpPr>
        <p:grpSp>
          <p:nvGrpSpPr>
            <p:cNvPr id="65" name="Group 129"/>
            <p:cNvGrpSpPr>
              <a:grpSpLocks/>
            </p:cNvGrpSpPr>
            <p:nvPr/>
          </p:nvGrpSpPr>
          <p:grpSpPr bwMode="auto">
            <a:xfrm>
              <a:off x="1565672" y="1289448"/>
              <a:ext cx="6090047" cy="3045619"/>
              <a:chOff x="414" y="999"/>
              <a:chExt cx="5115" cy="2558"/>
            </a:xfrm>
          </p:grpSpPr>
          <p:sp>
            <p:nvSpPr>
              <p:cNvPr id="100" name="AutoShape 93"/>
              <p:cNvSpPr>
                <a:spLocks noChangeArrowheads="1"/>
              </p:cNvSpPr>
              <p:nvPr/>
            </p:nvSpPr>
            <p:spPr bwMode="auto">
              <a:xfrm>
                <a:off x="416" y="1142"/>
                <a:ext cx="5108" cy="264"/>
              </a:xfrm>
              <a:prstGeom prst="roundRect">
                <a:avLst>
                  <a:gd name="adj" fmla="val 8014"/>
                </a:avLst>
              </a:prstGeom>
              <a:solidFill>
                <a:srgbClr val="FFC19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GB" sz="1350"/>
              </a:p>
            </p:txBody>
          </p:sp>
          <p:sp>
            <p:nvSpPr>
              <p:cNvPr id="101" name="AutoShape 94"/>
              <p:cNvSpPr>
                <a:spLocks noChangeArrowheads="1"/>
              </p:cNvSpPr>
              <p:nvPr/>
            </p:nvSpPr>
            <p:spPr bwMode="auto">
              <a:xfrm>
                <a:off x="419" y="1001"/>
                <a:ext cx="5102" cy="2553"/>
              </a:xfrm>
              <a:prstGeom prst="roundRect">
                <a:avLst>
                  <a:gd name="adj" fmla="val 3542"/>
                </a:avLst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350"/>
              </a:p>
            </p:txBody>
          </p:sp>
          <p:sp>
            <p:nvSpPr>
              <p:cNvPr id="102" name="Line 95"/>
              <p:cNvSpPr>
                <a:spLocks noChangeShapeType="1"/>
              </p:cNvSpPr>
              <p:nvPr/>
            </p:nvSpPr>
            <p:spPr bwMode="auto">
              <a:xfrm>
                <a:off x="1445" y="1005"/>
                <a:ext cx="2" cy="2547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 sz="1350"/>
              </a:p>
            </p:txBody>
          </p:sp>
          <p:sp>
            <p:nvSpPr>
              <p:cNvPr id="103" name="Line 97"/>
              <p:cNvSpPr>
                <a:spLocks noChangeShapeType="1"/>
              </p:cNvSpPr>
              <p:nvPr/>
            </p:nvSpPr>
            <p:spPr bwMode="auto">
              <a:xfrm rot="-5400000">
                <a:off x="2968" y="-993"/>
                <a:ext cx="0" cy="5083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 sz="1350"/>
              </a:p>
            </p:txBody>
          </p:sp>
          <p:sp>
            <p:nvSpPr>
              <p:cNvPr id="104" name="Line 98"/>
              <p:cNvSpPr>
                <a:spLocks noChangeShapeType="1"/>
              </p:cNvSpPr>
              <p:nvPr/>
            </p:nvSpPr>
            <p:spPr bwMode="auto">
              <a:xfrm rot="-5400000">
                <a:off x="2972" y="-641"/>
                <a:ext cx="0" cy="5092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 sz="1350"/>
              </a:p>
            </p:txBody>
          </p:sp>
          <p:sp>
            <p:nvSpPr>
              <p:cNvPr id="105" name="Line 99"/>
              <p:cNvSpPr>
                <a:spLocks noChangeShapeType="1"/>
              </p:cNvSpPr>
              <p:nvPr/>
            </p:nvSpPr>
            <p:spPr bwMode="auto">
              <a:xfrm rot="-5400000">
                <a:off x="2976" y="-160"/>
                <a:ext cx="0" cy="5091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 sz="1350"/>
              </a:p>
            </p:txBody>
          </p:sp>
          <p:sp>
            <p:nvSpPr>
              <p:cNvPr id="106" name="Line 100"/>
              <p:cNvSpPr>
                <a:spLocks noChangeShapeType="1"/>
              </p:cNvSpPr>
              <p:nvPr/>
            </p:nvSpPr>
            <p:spPr bwMode="auto">
              <a:xfrm rot="-5400000">
                <a:off x="2972" y="366"/>
                <a:ext cx="0" cy="5115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 sz="1350"/>
              </a:p>
            </p:txBody>
          </p:sp>
          <p:sp>
            <p:nvSpPr>
              <p:cNvPr id="107" name="Line 104"/>
              <p:cNvSpPr>
                <a:spLocks noChangeShapeType="1"/>
              </p:cNvSpPr>
              <p:nvPr/>
            </p:nvSpPr>
            <p:spPr bwMode="auto">
              <a:xfrm>
                <a:off x="2639" y="999"/>
                <a:ext cx="2" cy="2558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 sz="1350"/>
              </a:p>
            </p:txBody>
          </p:sp>
          <p:sp>
            <p:nvSpPr>
              <p:cNvPr id="108" name="Line 105"/>
              <p:cNvSpPr>
                <a:spLocks noChangeShapeType="1"/>
              </p:cNvSpPr>
              <p:nvPr/>
            </p:nvSpPr>
            <p:spPr bwMode="auto">
              <a:xfrm>
                <a:off x="3707" y="1005"/>
                <a:ext cx="2" cy="2545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 sz="1350"/>
              </a:p>
            </p:txBody>
          </p:sp>
          <p:sp>
            <p:nvSpPr>
              <p:cNvPr id="109" name="Line 106"/>
              <p:cNvSpPr>
                <a:spLocks noChangeShapeType="1"/>
              </p:cNvSpPr>
              <p:nvPr/>
            </p:nvSpPr>
            <p:spPr bwMode="auto">
              <a:xfrm>
                <a:off x="4787" y="1001"/>
                <a:ext cx="2" cy="2555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 sz="1350"/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1585912" y="1332419"/>
              <a:ext cx="6020992" cy="3043238"/>
              <a:chOff x="1585912" y="1332419"/>
              <a:chExt cx="6020992" cy="3043238"/>
            </a:xfrm>
          </p:grpSpPr>
          <p:sp>
            <p:nvSpPr>
              <p:cNvPr id="67" name="Text Box 70"/>
              <p:cNvSpPr txBox="1">
                <a:spLocks noChangeArrowheads="1"/>
              </p:cNvSpPr>
              <p:nvPr/>
            </p:nvSpPr>
            <p:spPr bwMode="auto">
              <a:xfrm>
                <a:off x="1644254" y="1332419"/>
                <a:ext cx="1193006" cy="3000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1350" b="1" dirty="0">
                    <a:solidFill>
                      <a:srgbClr val="010066"/>
                    </a:solidFill>
                  </a:rPr>
                  <a:t>Halogen</a:t>
                </a:r>
              </a:p>
            </p:txBody>
          </p:sp>
          <p:sp>
            <p:nvSpPr>
              <p:cNvPr id="68" name="Text Box 71"/>
              <p:cNvSpPr txBox="1">
                <a:spLocks noChangeArrowheads="1"/>
              </p:cNvSpPr>
              <p:nvPr/>
            </p:nvSpPr>
            <p:spPr bwMode="auto">
              <a:xfrm>
                <a:off x="2839641" y="1341944"/>
                <a:ext cx="1085850" cy="3000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1350" b="1">
                    <a:solidFill>
                      <a:srgbClr val="010066"/>
                    </a:solidFill>
                  </a:rPr>
                  <a:t>Relative size</a:t>
                </a:r>
              </a:p>
            </p:txBody>
          </p:sp>
          <p:sp>
            <p:nvSpPr>
              <p:cNvPr id="69" name="Text Box 72"/>
              <p:cNvSpPr txBox="1">
                <a:spLocks noChangeArrowheads="1"/>
              </p:cNvSpPr>
              <p:nvPr/>
            </p:nvSpPr>
            <p:spPr bwMode="auto">
              <a:xfrm>
                <a:off x="4260057" y="1332419"/>
                <a:ext cx="1193006" cy="5078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1350" b="1">
                    <a:solidFill>
                      <a:srgbClr val="010066"/>
                    </a:solidFill>
                  </a:rPr>
                  <a:t>Melting point (</a:t>
                </a:r>
                <a:r>
                  <a:rPr lang="en-US" altLang="en-US" sz="1350" b="1">
                    <a:solidFill>
                      <a:srgbClr val="010066"/>
                    </a:solidFill>
                    <a:cs typeface="Arial" panose="020B0604020202020204" pitchFamily="34" charset="0"/>
                  </a:rPr>
                  <a:t>°</a:t>
                </a:r>
                <a:r>
                  <a:rPr lang="en-GB" altLang="en-US" sz="1350" b="1">
                    <a:solidFill>
                      <a:srgbClr val="010066"/>
                    </a:solidFill>
                  </a:rPr>
                  <a:t>C)</a:t>
                </a:r>
              </a:p>
            </p:txBody>
          </p:sp>
          <p:sp>
            <p:nvSpPr>
              <p:cNvPr id="70" name="Text Box 73"/>
              <p:cNvSpPr txBox="1">
                <a:spLocks noChangeArrowheads="1"/>
              </p:cNvSpPr>
              <p:nvPr/>
            </p:nvSpPr>
            <p:spPr bwMode="auto">
              <a:xfrm>
                <a:off x="5532835" y="1332419"/>
                <a:ext cx="1193006" cy="5078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1350" b="1" dirty="0">
                    <a:solidFill>
                      <a:srgbClr val="010066"/>
                    </a:solidFill>
                  </a:rPr>
                  <a:t>Boiling point (</a:t>
                </a:r>
                <a:r>
                  <a:rPr lang="en-US" altLang="en-US" sz="1350" b="1" dirty="0">
                    <a:solidFill>
                      <a:srgbClr val="010066"/>
                    </a:solidFill>
                  </a:rPr>
                  <a:t>°</a:t>
                </a:r>
                <a:r>
                  <a:rPr lang="en-GB" altLang="en-US" sz="1350" b="1" dirty="0">
                    <a:solidFill>
                      <a:srgbClr val="010066"/>
                    </a:solidFill>
                  </a:rPr>
                  <a:t>C)</a:t>
                </a:r>
              </a:p>
            </p:txBody>
          </p:sp>
          <p:sp>
            <p:nvSpPr>
              <p:cNvPr id="71" name="Text Box 74"/>
              <p:cNvSpPr txBox="1">
                <a:spLocks noChangeArrowheads="1"/>
              </p:cNvSpPr>
              <p:nvPr/>
            </p:nvSpPr>
            <p:spPr bwMode="auto">
              <a:xfrm>
                <a:off x="6813948" y="1332419"/>
                <a:ext cx="792956" cy="3000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1350" b="1">
                    <a:solidFill>
                      <a:srgbClr val="010066"/>
                    </a:solidFill>
                  </a:rPr>
                  <a:t>State</a:t>
                </a:r>
              </a:p>
            </p:txBody>
          </p:sp>
          <p:sp>
            <p:nvSpPr>
              <p:cNvPr id="72" name="Text Box 79"/>
              <p:cNvSpPr txBox="1">
                <a:spLocks noChangeArrowheads="1"/>
              </p:cNvSpPr>
              <p:nvPr/>
            </p:nvSpPr>
            <p:spPr bwMode="auto">
              <a:xfrm>
                <a:off x="4273153" y="2001550"/>
                <a:ext cx="700088" cy="3000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1350">
                    <a:solidFill>
                      <a:srgbClr val="010066"/>
                    </a:solidFill>
                  </a:rPr>
                  <a:t>-220</a:t>
                </a:r>
              </a:p>
            </p:txBody>
          </p:sp>
          <p:sp>
            <p:nvSpPr>
              <p:cNvPr id="73" name="Text Box 80"/>
              <p:cNvSpPr txBox="1">
                <a:spLocks noChangeArrowheads="1"/>
              </p:cNvSpPr>
              <p:nvPr/>
            </p:nvSpPr>
            <p:spPr bwMode="auto">
              <a:xfrm>
                <a:off x="5545931" y="2001550"/>
                <a:ext cx="700088" cy="3000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1350">
                    <a:solidFill>
                      <a:srgbClr val="010066"/>
                    </a:solidFill>
                  </a:rPr>
                  <a:t>-118</a:t>
                </a:r>
              </a:p>
            </p:txBody>
          </p:sp>
          <p:sp>
            <p:nvSpPr>
              <p:cNvPr id="74" name="Text Box 81"/>
              <p:cNvSpPr txBox="1">
                <a:spLocks noChangeArrowheads="1"/>
              </p:cNvSpPr>
              <p:nvPr/>
            </p:nvSpPr>
            <p:spPr bwMode="auto">
              <a:xfrm>
                <a:off x="4273153" y="2495660"/>
                <a:ext cx="700088" cy="3000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1350">
                    <a:solidFill>
                      <a:srgbClr val="010066"/>
                    </a:solidFill>
                  </a:rPr>
                  <a:t>-101</a:t>
                </a:r>
              </a:p>
            </p:txBody>
          </p:sp>
          <p:sp>
            <p:nvSpPr>
              <p:cNvPr id="75" name="Text Box 82"/>
              <p:cNvSpPr txBox="1">
                <a:spLocks noChangeArrowheads="1"/>
              </p:cNvSpPr>
              <p:nvPr/>
            </p:nvSpPr>
            <p:spPr bwMode="auto">
              <a:xfrm>
                <a:off x="4273153" y="3107641"/>
                <a:ext cx="700088" cy="3000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1350">
                    <a:solidFill>
                      <a:srgbClr val="010066"/>
                    </a:solidFill>
                  </a:rPr>
                  <a:t>-7</a:t>
                </a:r>
              </a:p>
            </p:txBody>
          </p:sp>
          <p:sp>
            <p:nvSpPr>
              <p:cNvPr id="76" name="Text Box 83"/>
              <p:cNvSpPr txBox="1">
                <a:spLocks noChangeArrowheads="1"/>
              </p:cNvSpPr>
              <p:nvPr/>
            </p:nvSpPr>
            <p:spPr bwMode="auto">
              <a:xfrm>
                <a:off x="4273153" y="3791060"/>
                <a:ext cx="700088" cy="3000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1350">
                    <a:solidFill>
                      <a:srgbClr val="010066"/>
                    </a:solidFill>
                  </a:rPr>
                  <a:t>114</a:t>
                </a:r>
              </a:p>
            </p:txBody>
          </p:sp>
          <p:sp>
            <p:nvSpPr>
              <p:cNvPr id="77" name="Text Box 84"/>
              <p:cNvSpPr txBox="1">
                <a:spLocks noChangeArrowheads="1"/>
              </p:cNvSpPr>
              <p:nvPr/>
            </p:nvSpPr>
            <p:spPr bwMode="auto">
              <a:xfrm>
                <a:off x="5545931" y="2495660"/>
                <a:ext cx="700088" cy="3000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1350">
                    <a:solidFill>
                      <a:srgbClr val="010066"/>
                    </a:solidFill>
                  </a:rPr>
                  <a:t>-34</a:t>
                </a:r>
              </a:p>
            </p:txBody>
          </p:sp>
          <p:sp>
            <p:nvSpPr>
              <p:cNvPr id="78" name="Text Box 85"/>
              <p:cNvSpPr txBox="1">
                <a:spLocks noChangeArrowheads="1"/>
              </p:cNvSpPr>
              <p:nvPr/>
            </p:nvSpPr>
            <p:spPr bwMode="auto">
              <a:xfrm>
                <a:off x="5545931" y="3089672"/>
                <a:ext cx="700088" cy="3000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1350" dirty="0">
                    <a:solidFill>
                      <a:srgbClr val="010066"/>
                    </a:solidFill>
                  </a:rPr>
                  <a:t>59</a:t>
                </a:r>
              </a:p>
            </p:txBody>
          </p:sp>
          <p:sp>
            <p:nvSpPr>
              <p:cNvPr id="79" name="Text Box 86"/>
              <p:cNvSpPr txBox="1">
                <a:spLocks noChangeArrowheads="1"/>
              </p:cNvSpPr>
              <p:nvPr/>
            </p:nvSpPr>
            <p:spPr bwMode="auto">
              <a:xfrm>
                <a:off x="5545931" y="3773091"/>
                <a:ext cx="700088" cy="3000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1350">
                    <a:solidFill>
                      <a:srgbClr val="010066"/>
                    </a:solidFill>
                  </a:rPr>
                  <a:t>184</a:t>
                </a:r>
              </a:p>
            </p:txBody>
          </p:sp>
          <p:sp>
            <p:nvSpPr>
              <p:cNvPr id="80" name="Text Box 87"/>
              <p:cNvSpPr txBox="1">
                <a:spLocks noChangeArrowheads="1"/>
              </p:cNvSpPr>
              <p:nvPr/>
            </p:nvSpPr>
            <p:spPr bwMode="auto">
              <a:xfrm>
                <a:off x="6827044" y="1983581"/>
                <a:ext cx="700088" cy="3000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1350" b="1">
                    <a:solidFill>
                      <a:srgbClr val="010066"/>
                    </a:solidFill>
                  </a:rPr>
                  <a:t>gas</a:t>
                </a:r>
              </a:p>
            </p:txBody>
          </p:sp>
          <p:sp>
            <p:nvSpPr>
              <p:cNvPr id="81" name="Text Box 88"/>
              <p:cNvSpPr txBox="1">
                <a:spLocks noChangeArrowheads="1"/>
              </p:cNvSpPr>
              <p:nvPr/>
            </p:nvSpPr>
            <p:spPr bwMode="auto">
              <a:xfrm>
                <a:off x="6827044" y="2477691"/>
                <a:ext cx="700088" cy="3000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1350" b="1">
                    <a:solidFill>
                      <a:srgbClr val="010066"/>
                    </a:solidFill>
                  </a:rPr>
                  <a:t>gas</a:t>
                </a:r>
              </a:p>
            </p:txBody>
          </p:sp>
          <p:sp>
            <p:nvSpPr>
              <p:cNvPr id="82" name="Text Box 89"/>
              <p:cNvSpPr txBox="1">
                <a:spLocks noChangeArrowheads="1"/>
              </p:cNvSpPr>
              <p:nvPr/>
            </p:nvSpPr>
            <p:spPr bwMode="auto">
              <a:xfrm>
                <a:off x="6827044" y="3089672"/>
                <a:ext cx="764381" cy="3000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1350" b="1">
                    <a:solidFill>
                      <a:srgbClr val="010066"/>
                    </a:solidFill>
                  </a:rPr>
                  <a:t>liquid</a:t>
                </a:r>
              </a:p>
            </p:txBody>
          </p:sp>
          <p:sp>
            <p:nvSpPr>
              <p:cNvPr id="83" name="Text Box 90"/>
              <p:cNvSpPr txBox="1">
                <a:spLocks noChangeArrowheads="1"/>
              </p:cNvSpPr>
              <p:nvPr/>
            </p:nvSpPr>
            <p:spPr bwMode="auto">
              <a:xfrm>
                <a:off x="6827044" y="3773091"/>
                <a:ext cx="700088" cy="3000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1350" b="1">
                    <a:solidFill>
                      <a:srgbClr val="010066"/>
                    </a:solidFill>
                  </a:rPr>
                  <a:t>solid</a:t>
                </a:r>
              </a:p>
            </p:txBody>
          </p:sp>
          <p:grpSp>
            <p:nvGrpSpPr>
              <p:cNvPr id="84" name="Group 151"/>
              <p:cNvGrpSpPr>
                <a:grpSpLocks/>
              </p:cNvGrpSpPr>
              <p:nvPr/>
            </p:nvGrpSpPr>
            <p:grpSpPr bwMode="auto">
              <a:xfrm>
                <a:off x="2800351" y="2002741"/>
                <a:ext cx="640556" cy="351234"/>
                <a:chOff x="1944" y="1625"/>
                <a:chExt cx="538" cy="295"/>
              </a:xfrm>
            </p:grpSpPr>
            <p:pic>
              <p:nvPicPr>
                <p:cNvPr id="98" name="Picture 142" descr="fluorine atom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44" y="1626"/>
                  <a:ext cx="294" cy="29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9" name="Picture 143" descr="fluorine atom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88" y="1625"/>
                  <a:ext cx="294" cy="29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5" name="Group 153"/>
              <p:cNvGrpSpPr>
                <a:grpSpLocks/>
              </p:cNvGrpSpPr>
              <p:nvPr/>
            </p:nvGrpSpPr>
            <p:grpSpPr bwMode="auto">
              <a:xfrm>
                <a:off x="2757488" y="2946906"/>
                <a:ext cx="1240631" cy="671513"/>
                <a:chOff x="1386" y="2412"/>
                <a:chExt cx="1042" cy="564"/>
              </a:xfrm>
            </p:grpSpPr>
            <p:pic>
              <p:nvPicPr>
                <p:cNvPr id="96" name="Picture 147" descr="bromine ato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86" y="2412"/>
                  <a:ext cx="564" cy="56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7" name="Picture 148" descr="bromine ato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64" y="2412"/>
                  <a:ext cx="564" cy="56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6" name="Group 154"/>
              <p:cNvGrpSpPr>
                <a:grpSpLocks/>
              </p:cNvGrpSpPr>
              <p:nvPr/>
            </p:nvGrpSpPr>
            <p:grpSpPr bwMode="auto">
              <a:xfrm>
                <a:off x="2750344" y="3582701"/>
                <a:ext cx="1462088" cy="792956"/>
                <a:chOff x="1404" y="2940"/>
                <a:chExt cx="1228" cy="666"/>
              </a:xfrm>
            </p:grpSpPr>
            <p:pic>
              <p:nvPicPr>
                <p:cNvPr id="94" name="Picture 149" descr="iodine atom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" y="2940"/>
                  <a:ext cx="666" cy="6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5" name="Picture 150" descr="iodine atom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66" y="2940"/>
                  <a:ext cx="666" cy="6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7" name="Group 162"/>
              <p:cNvGrpSpPr>
                <a:grpSpLocks/>
              </p:cNvGrpSpPr>
              <p:nvPr/>
            </p:nvGrpSpPr>
            <p:grpSpPr bwMode="auto">
              <a:xfrm>
                <a:off x="2771775" y="2389694"/>
                <a:ext cx="1062038" cy="572691"/>
                <a:chOff x="1356" y="1944"/>
                <a:chExt cx="892" cy="481"/>
              </a:xfrm>
            </p:grpSpPr>
            <p:pic>
              <p:nvPicPr>
                <p:cNvPr id="92" name="Picture 156" descr="chlorine atom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56" y="1944"/>
                  <a:ext cx="480" cy="4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3" name="Picture 157" descr="chlorine atom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68" y="1945"/>
                  <a:ext cx="480" cy="4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88" name="Picture 168" descr="fluorine word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5913" y="2001551"/>
                <a:ext cx="1162050" cy="3167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169" descr="chlorine word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5913" y="2503994"/>
                <a:ext cx="1193006" cy="311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170" descr="iodine word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5913" y="3797013"/>
                <a:ext cx="921544" cy="307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171" descr="bromine word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5912" y="3132645"/>
                <a:ext cx="1177529" cy="307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53392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8" grpId="0"/>
      <p:bldP spid="10" grpId="0"/>
      <p:bldP spid="13" grpId="0"/>
      <p:bldP spid="14" grpId="0"/>
      <p:bldP spid="15" grpId="0"/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4" name="Text Box 6"/>
          <p:cNvSpPr txBox="1">
            <a:spLocks noChangeArrowheads="1"/>
          </p:cNvSpPr>
          <p:nvPr/>
        </p:nvSpPr>
        <p:spPr bwMode="auto">
          <a:xfrm>
            <a:off x="4355976" y="-47947"/>
            <a:ext cx="478802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2400" dirty="0"/>
              <a:t>The elements in group 0, on the right of the periodic table, are called the</a:t>
            </a:r>
            <a:r>
              <a:rPr lang="en-GB" altLang="en-US" sz="2400" b="1" dirty="0">
                <a:solidFill>
                  <a:srgbClr val="FF6600"/>
                </a:solidFill>
              </a:rPr>
              <a:t> noble gases</a:t>
            </a:r>
            <a:r>
              <a:rPr lang="en-GB" altLang="en-US" sz="2400" dirty="0"/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499992" y="1275606"/>
            <a:ext cx="4248585" cy="2270745"/>
            <a:chOff x="1364457" y="1381125"/>
            <a:chExt cx="6172200" cy="2868216"/>
          </a:xfrm>
        </p:grpSpPr>
        <p:pic>
          <p:nvPicPr>
            <p:cNvPr id="145413" name="Picture 5" descr="periodic table blocks colour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4457" y="1614488"/>
              <a:ext cx="4250531" cy="2228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5470" name="Group 62"/>
            <p:cNvGrpSpPr>
              <a:grpSpLocks/>
            </p:cNvGrpSpPr>
            <p:nvPr/>
          </p:nvGrpSpPr>
          <p:grpSpPr bwMode="auto">
            <a:xfrm>
              <a:off x="5295900" y="1381125"/>
              <a:ext cx="798910" cy="2868216"/>
              <a:chOff x="3488" y="1032"/>
              <a:chExt cx="671" cy="2409"/>
            </a:xfrm>
          </p:grpSpPr>
          <p:sp>
            <p:nvSpPr>
              <p:cNvPr id="145435" name="Line 27"/>
              <p:cNvSpPr>
                <a:spLocks noChangeShapeType="1"/>
              </p:cNvSpPr>
              <p:nvPr/>
            </p:nvSpPr>
            <p:spPr bwMode="auto">
              <a:xfrm flipH="1">
                <a:off x="3488" y="1048"/>
                <a:ext cx="403" cy="327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 sz="1350"/>
              </a:p>
            </p:txBody>
          </p:sp>
          <p:sp>
            <p:nvSpPr>
              <p:cNvPr id="145436" name="Line 28"/>
              <p:cNvSpPr>
                <a:spLocks noChangeShapeType="1"/>
              </p:cNvSpPr>
              <p:nvPr/>
            </p:nvSpPr>
            <p:spPr bwMode="auto">
              <a:xfrm flipH="1">
                <a:off x="3659" y="1052"/>
                <a:ext cx="472" cy="316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 sz="1350"/>
              </a:p>
            </p:txBody>
          </p:sp>
          <p:sp>
            <p:nvSpPr>
              <p:cNvPr id="145437" name="Line 29"/>
              <p:cNvSpPr>
                <a:spLocks noChangeShapeType="1"/>
              </p:cNvSpPr>
              <p:nvPr/>
            </p:nvSpPr>
            <p:spPr bwMode="auto">
              <a:xfrm flipH="1" flipV="1">
                <a:off x="3499" y="3044"/>
                <a:ext cx="384" cy="383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 sz="1350"/>
              </a:p>
            </p:txBody>
          </p:sp>
          <p:sp>
            <p:nvSpPr>
              <p:cNvPr id="145438" name="Line 30"/>
              <p:cNvSpPr>
                <a:spLocks noChangeShapeType="1"/>
              </p:cNvSpPr>
              <p:nvPr/>
            </p:nvSpPr>
            <p:spPr bwMode="auto">
              <a:xfrm flipH="1" flipV="1">
                <a:off x="3659" y="3041"/>
                <a:ext cx="479" cy="372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 sz="1350"/>
              </a:p>
            </p:txBody>
          </p:sp>
          <p:grpSp>
            <p:nvGrpSpPr>
              <p:cNvPr id="145416" name="Group 8"/>
              <p:cNvGrpSpPr>
                <a:grpSpLocks/>
              </p:cNvGrpSpPr>
              <p:nvPr/>
            </p:nvGrpSpPr>
            <p:grpSpPr bwMode="auto">
              <a:xfrm>
                <a:off x="3859" y="1032"/>
                <a:ext cx="300" cy="2409"/>
                <a:chOff x="5378" y="1118"/>
                <a:chExt cx="293" cy="2348"/>
              </a:xfrm>
            </p:grpSpPr>
            <p:grpSp>
              <p:nvGrpSpPr>
                <p:cNvPr id="145417" name="Group 9"/>
                <p:cNvGrpSpPr>
                  <a:grpSpLocks/>
                </p:cNvGrpSpPr>
                <p:nvPr/>
              </p:nvGrpSpPr>
              <p:grpSpPr bwMode="auto">
                <a:xfrm>
                  <a:off x="5378" y="1118"/>
                  <a:ext cx="293" cy="376"/>
                  <a:chOff x="5378" y="1118"/>
                  <a:chExt cx="293" cy="376"/>
                </a:xfrm>
              </p:grpSpPr>
              <p:sp>
                <p:nvSpPr>
                  <p:cNvPr id="145418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5379" y="1118"/>
                    <a:ext cx="290" cy="37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1B7F7"/>
                  </a:solidFill>
                  <a:ln w="9525">
                    <a:solidFill>
                      <a:srgbClr val="9900CC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1350"/>
                  </a:p>
                </p:txBody>
              </p:sp>
              <p:sp>
                <p:nvSpPr>
                  <p:cNvPr id="145419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78" y="1191"/>
                    <a:ext cx="293" cy="17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E1B7F7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pPr algn="ctr"/>
                    <a:r>
                      <a:rPr lang="en-GB" altLang="en-US" sz="1350" b="1">
                        <a:solidFill>
                          <a:srgbClr val="000066"/>
                        </a:solidFill>
                      </a:rPr>
                      <a:t>He</a:t>
                    </a:r>
                    <a:endParaRPr lang="en-GB" altLang="en-US" sz="1350"/>
                  </a:p>
                </p:txBody>
              </p:sp>
            </p:grpSp>
            <p:grpSp>
              <p:nvGrpSpPr>
                <p:cNvPr id="145420" name="Group 12"/>
                <p:cNvGrpSpPr>
                  <a:grpSpLocks/>
                </p:cNvGrpSpPr>
                <p:nvPr/>
              </p:nvGrpSpPr>
              <p:grpSpPr bwMode="auto">
                <a:xfrm>
                  <a:off x="5378" y="3090"/>
                  <a:ext cx="293" cy="376"/>
                  <a:chOff x="5378" y="3090"/>
                  <a:chExt cx="293" cy="376"/>
                </a:xfrm>
              </p:grpSpPr>
              <p:sp>
                <p:nvSpPr>
                  <p:cNvPr id="145421" name="AutoShape 13"/>
                  <p:cNvSpPr>
                    <a:spLocks noChangeArrowheads="1"/>
                  </p:cNvSpPr>
                  <p:nvPr/>
                </p:nvSpPr>
                <p:spPr bwMode="auto">
                  <a:xfrm>
                    <a:off x="5379" y="3090"/>
                    <a:ext cx="290" cy="37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1B7F7"/>
                  </a:solidFill>
                  <a:ln w="9525">
                    <a:solidFill>
                      <a:srgbClr val="9900CC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1350"/>
                  </a:p>
                </p:txBody>
              </p:sp>
              <p:sp>
                <p:nvSpPr>
                  <p:cNvPr id="145422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78" y="3163"/>
                    <a:ext cx="293" cy="17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E1B7F7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pPr algn="ctr"/>
                    <a:r>
                      <a:rPr lang="en-GB" altLang="en-US" sz="1350" b="1">
                        <a:solidFill>
                          <a:srgbClr val="000066"/>
                        </a:solidFill>
                      </a:rPr>
                      <a:t>Rn</a:t>
                    </a:r>
                    <a:endParaRPr lang="en-GB" altLang="en-US" sz="1350"/>
                  </a:p>
                </p:txBody>
              </p:sp>
            </p:grpSp>
            <p:grpSp>
              <p:nvGrpSpPr>
                <p:cNvPr id="145423" name="Group 15"/>
                <p:cNvGrpSpPr>
                  <a:grpSpLocks/>
                </p:cNvGrpSpPr>
                <p:nvPr/>
              </p:nvGrpSpPr>
              <p:grpSpPr bwMode="auto">
                <a:xfrm>
                  <a:off x="5378" y="2694"/>
                  <a:ext cx="293" cy="376"/>
                  <a:chOff x="5378" y="2694"/>
                  <a:chExt cx="293" cy="376"/>
                </a:xfrm>
              </p:grpSpPr>
              <p:sp>
                <p:nvSpPr>
                  <p:cNvPr id="145424" name="AutoShape 16"/>
                  <p:cNvSpPr>
                    <a:spLocks noChangeArrowheads="1"/>
                  </p:cNvSpPr>
                  <p:nvPr/>
                </p:nvSpPr>
                <p:spPr bwMode="auto">
                  <a:xfrm>
                    <a:off x="5379" y="2694"/>
                    <a:ext cx="290" cy="37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1B7F7"/>
                  </a:solidFill>
                  <a:ln w="9525">
                    <a:solidFill>
                      <a:srgbClr val="9900CC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1350"/>
                  </a:p>
                </p:txBody>
              </p:sp>
              <p:sp>
                <p:nvSpPr>
                  <p:cNvPr id="145425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78" y="2767"/>
                    <a:ext cx="293" cy="17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E1B7F7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pPr algn="ctr"/>
                    <a:r>
                      <a:rPr lang="en-GB" altLang="en-US" sz="1350" b="1">
                        <a:solidFill>
                          <a:srgbClr val="000066"/>
                        </a:solidFill>
                      </a:rPr>
                      <a:t>Xe</a:t>
                    </a:r>
                    <a:endParaRPr lang="en-GB" altLang="en-US" sz="1350"/>
                  </a:p>
                </p:txBody>
              </p:sp>
            </p:grpSp>
            <p:grpSp>
              <p:nvGrpSpPr>
                <p:cNvPr id="145426" name="Group 18"/>
                <p:cNvGrpSpPr>
                  <a:grpSpLocks/>
                </p:cNvGrpSpPr>
                <p:nvPr/>
              </p:nvGrpSpPr>
              <p:grpSpPr bwMode="auto">
                <a:xfrm>
                  <a:off x="5378" y="2298"/>
                  <a:ext cx="293" cy="376"/>
                  <a:chOff x="5378" y="2298"/>
                  <a:chExt cx="293" cy="376"/>
                </a:xfrm>
              </p:grpSpPr>
              <p:sp>
                <p:nvSpPr>
                  <p:cNvPr id="145427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5379" y="2298"/>
                    <a:ext cx="290" cy="37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1B7F7"/>
                  </a:solidFill>
                  <a:ln w="9525">
                    <a:solidFill>
                      <a:srgbClr val="9900CC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1350"/>
                  </a:p>
                </p:txBody>
              </p:sp>
              <p:sp>
                <p:nvSpPr>
                  <p:cNvPr id="145428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78" y="2371"/>
                    <a:ext cx="293" cy="17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E1B7F7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pPr algn="ctr"/>
                    <a:r>
                      <a:rPr lang="en-GB" altLang="en-US" sz="1350" b="1">
                        <a:solidFill>
                          <a:srgbClr val="000066"/>
                        </a:solidFill>
                      </a:rPr>
                      <a:t>Kr</a:t>
                    </a:r>
                    <a:endParaRPr lang="en-GB" altLang="en-US" sz="1350"/>
                  </a:p>
                </p:txBody>
              </p:sp>
            </p:grpSp>
            <p:grpSp>
              <p:nvGrpSpPr>
                <p:cNvPr id="145429" name="Group 21"/>
                <p:cNvGrpSpPr>
                  <a:grpSpLocks/>
                </p:cNvGrpSpPr>
                <p:nvPr/>
              </p:nvGrpSpPr>
              <p:grpSpPr bwMode="auto">
                <a:xfrm>
                  <a:off x="5378" y="1904"/>
                  <a:ext cx="293" cy="376"/>
                  <a:chOff x="5378" y="1904"/>
                  <a:chExt cx="293" cy="376"/>
                </a:xfrm>
              </p:grpSpPr>
              <p:sp>
                <p:nvSpPr>
                  <p:cNvPr id="145430" name="AutoShape 22"/>
                  <p:cNvSpPr>
                    <a:spLocks noChangeArrowheads="1"/>
                  </p:cNvSpPr>
                  <p:nvPr/>
                </p:nvSpPr>
                <p:spPr bwMode="auto">
                  <a:xfrm>
                    <a:off x="5379" y="1904"/>
                    <a:ext cx="290" cy="37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1B7F7"/>
                  </a:solidFill>
                  <a:ln w="9525">
                    <a:solidFill>
                      <a:srgbClr val="9900CC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1350"/>
                  </a:p>
                </p:txBody>
              </p:sp>
              <p:sp>
                <p:nvSpPr>
                  <p:cNvPr id="145431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78" y="1977"/>
                    <a:ext cx="293" cy="17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E1B7F7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pPr algn="ctr"/>
                    <a:r>
                      <a:rPr lang="en-GB" altLang="en-US" sz="1350" b="1">
                        <a:solidFill>
                          <a:srgbClr val="000066"/>
                        </a:solidFill>
                      </a:rPr>
                      <a:t>Ar</a:t>
                    </a:r>
                    <a:endParaRPr lang="en-GB" altLang="en-US" sz="1350"/>
                  </a:p>
                </p:txBody>
              </p:sp>
            </p:grpSp>
            <p:grpSp>
              <p:nvGrpSpPr>
                <p:cNvPr id="145432" name="Group 24"/>
                <p:cNvGrpSpPr>
                  <a:grpSpLocks/>
                </p:cNvGrpSpPr>
                <p:nvPr/>
              </p:nvGrpSpPr>
              <p:grpSpPr bwMode="auto">
                <a:xfrm>
                  <a:off x="5378" y="1512"/>
                  <a:ext cx="293" cy="376"/>
                  <a:chOff x="5378" y="1512"/>
                  <a:chExt cx="293" cy="376"/>
                </a:xfrm>
              </p:grpSpPr>
              <p:sp>
                <p:nvSpPr>
                  <p:cNvPr id="145433" name="AutoShape 25"/>
                  <p:cNvSpPr>
                    <a:spLocks noChangeArrowheads="1"/>
                  </p:cNvSpPr>
                  <p:nvPr/>
                </p:nvSpPr>
                <p:spPr bwMode="auto">
                  <a:xfrm>
                    <a:off x="5379" y="1512"/>
                    <a:ext cx="290" cy="37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1B7F7"/>
                  </a:solidFill>
                  <a:ln w="9525">
                    <a:solidFill>
                      <a:srgbClr val="9900CC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1350"/>
                  </a:p>
                </p:txBody>
              </p:sp>
              <p:sp>
                <p:nvSpPr>
                  <p:cNvPr id="145434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78" y="1585"/>
                    <a:ext cx="293" cy="17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E1B7F7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pPr algn="ctr"/>
                    <a:r>
                      <a:rPr lang="en-GB" altLang="en-US" sz="1350" b="1">
                        <a:solidFill>
                          <a:srgbClr val="000066"/>
                        </a:solidFill>
                      </a:rPr>
                      <a:t>Ne</a:t>
                    </a:r>
                    <a:endParaRPr lang="en-GB" altLang="en-US" sz="1350"/>
                  </a:p>
                </p:txBody>
              </p:sp>
            </p:grpSp>
          </p:grpSp>
        </p:grpSp>
        <p:grpSp>
          <p:nvGrpSpPr>
            <p:cNvPr id="145464" name="Group 56"/>
            <p:cNvGrpSpPr>
              <a:grpSpLocks/>
            </p:cNvGrpSpPr>
            <p:nvPr/>
          </p:nvGrpSpPr>
          <p:grpSpPr bwMode="auto">
            <a:xfrm>
              <a:off x="6104337" y="1453757"/>
              <a:ext cx="1226344" cy="300039"/>
              <a:chOff x="4167" y="1093"/>
              <a:chExt cx="1030" cy="252"/>
            </a:xfrm>
          </p:grpSpPr>
          <p:sp>
            <p:nvSpPr>
              <p:cNvPr id="145447" name="Line 39"/>
              <p:cNvSpPr>
                <a:spLocks noChangeShapeType="1"/>
              </p:cNvSpPr>
              <p:nvPr/>
            </p:nvSpPr>
            <p:spPr bwMode="auto">
              <a:xfrm flipH="1">
                <a:off x="4167" y="1247"/>
                <a:ext cx="40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med" len="med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 sz="1350"/>
              </a:p>
            </p:txBody>
          </p:sp>
          <p:sp>
            <p:nvSpPr>
              <p:cNvPr id="145453" name="Text Box 45"/>
              <p:cNvSpPr txBox="1">
                <a:spLocks noChangeArrowheads="1"/>
              </p:cNvSpPr>
              <p:nvPr/>
            </p:nvSpPr>
            <p:spPr bwMode="auto">
              <a:xfrm>
                <a:off x="4622" y="1093"/>
                <a:ext cx="57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350" b="1"/>
                  <a:t>helium</a:t>
                </a:r>
              </a:p>
            </p:txBody>
          </p:sp>
        </p:grpSp>
        <p:grpSp>
          <p:nvGrpSpPr>
            <p:cNvPr id="145465" name="Group 57"/>
            <p:cNvGrpSpPr>
              <a:grpSpLocks/>
            </p:cNvGrpSpPr>
            <p:nvPr/>
          </p:nvGrpSpPr>
          <p:grpSpPr bwMode="auto">
            <a:xfrm>
              <a:off x="6101954" y="1909769"/>
              <a:ext cx="1434703" cy="378621"/>
              <a:chOff x="4165" y="1476"/>
              <a:chExt cx="1205" cy="318"/>
            </a:xfrm>
          </p:grpSpPr>
          <p:sp>
            <p:nvSpPr>
              <p:cNvPr id="145454" name="Text Box 46"/>
              <p:cNvSpPr txBox="1">
                <a:spLocks noChangeArrowheads="1"/>
              </p:cNvSpPr>
              <p:nvPr/>
            </p:nvSpPr>
            <p:spPr bwMode="auto">
              <a:xfrm>
                <a:off x="4622" y="1476"/>
                <a:ext cx="748" cy="3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GB" altLang="en-US" sz="1350" b="1" dirty="0"/>
                  <a:t>neon</a:t>
                </a:r>
              </a:p>
            </p:txBody>
          </p:sp>
          <p:sp>
            <p:nvSpPr>
              <p:cNvPr id="145459" name="Line 51"/>
              <p:cNvSpPr>
                <a:spLocks noChangeShapeType="1"/>
              </p:cNvSpPr>
              <p:nvPr/>
            </p:nvSpPr>
            <p:spPr bwMode="auto">
              <a:xfrm flipH="1">
                <a:off x="4165" y="1647"/>
                <a:ext cx="40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med" len="med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 sz="1350"/>
              </a:p>
            </p:txBody>
          </p:sp>
        </p:grpSp>
        <p:grpSp>
          <p:nvGrpSpPr>
            <p:cNvPr id="145466" name="Group 58"/>
            <p:cNvGrpSpPr>
              <a:grpSpLocks/>
            </p:cNvGrpSpPr>
            <p:nvPr/>
          </p:nvGrpSpPr>
          <p:grpSpPr bwMode="auto">
            <a:xfrm>
              <a:off x="6101956" y="2396734"/>
              <a:ext cx="1138238" cy="300039"/>
              <a:chOff x="4165" y="1885"/>
              <a:chExt cx="956" cy="252"/>
            </a:xfrm>
          </p:grpSpPr>
          <p:sp>
            <p:nvSpPr>
              <p:cNvPr id="145455" name="Text Box 47"/>
              <p:cNvSpPr txBox="1">
                <a:spLocks noChangeArrowheads="1"/>
              </p:cNvSpPr>
              <p:nvPr/>
            </p:nvSpPr>
            <p:spPr bwMode="auto">
              <a:xfrm>
                <a:off x="4622" y="1885"/>
                <a:ext cx="49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350" b="1"/>
                  <a:t>argon</a:t>
                </a:r>
              </a:p>
            </p:txBody>
          </p:sp>
          <p:sp>
            <p:nvSpPr>
              <p:cNvPr id="145460" name="Line 52"/>
              <p:cNvSpPr>
                <a:spLocks noChangeShapeType="1"/>
              </p:cNvSpPr>
              <p:nvPr/>
            </p:nvSpPr>
            <p:spPr bwMode="auto">
              <a:xfrm flipH="1">
                <a:off x="4165" y="2049"/>
                <a:ext cx="40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med" len="med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 sz="1350"/>
              </a:p>
            </p:txBody>
          </p:sp>
        </p:grpSp>
        <p:grpSp>
          <p:nvGrpSpPr>
            <p:cNvPr id="145467" name="Group 59"/>
            <p:cNvGrpSpPr>
              <a:grpSpLocks/>
            </p:cNvGrpSpPr>
            <p:nvPr/>
          </p:nvGrpSpPr>
          <p:grpSpPr bwMode="auto">
            <a:xfrm>
              <a:off x="6101955" y="2882511"/>
              <a:ext cx="1291828" cy="300039"/>
              <a:chOff x="4165" y="2293"/>
              <a:chExt cx="1085" cy="252"/>
            </a:xfrm>
          </p:grpSpPr>
          <p:sp>
            <p:nvSpPr>
              <p:cNvPr id="145456" name="Text Box 48"/>
              <p:cNvSpPr txBox="1">
                <a:spLocks noChangeArrowheads="1"/>
              </p:cNvSpPr>
              <p:nvPr/>
            </p:nvSpPr>
            <p:spPr bwMode="auto">
              <a:xfrm>
                <a:off x="4622" y="2293"/>
                <a:ext cx="62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350" b="1"/>
                  <a:t>krypton</a:t>
                </a:r>
              </a:p>
            </p:txBody>
          </p:sp>
          <p:sp>
            <p:nvSpPr>
              <p:cNvPr id="145461" name="Line 53"/>
              <p:cNvSpPr>
                <a:spLocks noChangeShapeType="1"/>
              </p:cNvSpPr>
              <p:nvPr/>
            </p:nvSpPr>
            <p:spPr bwMode="auto">
              <a:xfrm flipH="1">
                <a:off x="4165" y="2457"/>
                <a:ext cx="40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med" len="med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 sz="1350"/>
              </a:p>
            </p:txBody>
          </p:sp>
        </p:grpSp>
        <p:grpSp>
          <p:nvGrpSpPr>
            <p:cNvPr id="145468" name="Group 60"/>
            <p:cNvGrpSpPr>
              <a:grpSpLocks/>
            </p:cNvGrpSpPr>
            <p:nvPr/>
          </p:nvGrpSpPr>
          <p:grpSpPr bwMode="auto">
            <a:xfrm>
              <a:off x="6101958" y="3361144"/>
              <a:ext cx="1170385" cy="300039"/>
              <a:chOff x="4165" y="2695"/>
              <a:chExt cx="983" cy="252"/>
            </a:xfrm>
          </p:grpSpPr>
          <p:sp>
            <p:nvSpPr>
              <p:cNvPr id="145457" name="Text Box 49"/>
              <p:cNvSpPr txBox="1">
                <a:spLocks noChangeArrowheads="1"/>
              </p:cNvSpPr>
              <p:nvPr/>
            </p:nvSpPr>
            <p:spPr bwMode="auto">
              <a:xfrm>
                <a:off x="4622" y="2695"/>
                <a:ext cx="52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350" b="1"/>
                  <a:t>xenon</a:t>
                </a:r>
              </a:p>
            </p:txBody>
          </p:sp>
          <p:sp>
            <p:nvSpPr>
              <p:cNvPr id="145462" name="Line 54"/>
              <p:cNvSpPr>
                <a:spLocks noChangeShapeType="1"/>
              </p:cNvSpPr>
              <p:nvPr/>
            </p:nvSpPr>
            <p:spPr bwMode="auto">
              <a:xfrm flipH="1">
                <a:off x="4165" y="2859"/>
                <a:ext cx="40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med" len="med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 sz="1350"/>
              </a:p>
            </p:txBody>
          </p:sp>
        </p:grpSp>
        <p:grpSp>
          <p:nvGrpSpPr>
            <p:cNvPr id="145469" name="Group 61"/>
            <p:cNvGrpSpPr>
              <a:grpSpLocks/>
            </p:cNvGrpSpPr>
            <p:nvPr/>
          </p:nvGrpSpPr>
          <p:grpSpPr bwMode="auto">
            <a:xfrm>
              <a:off x="6101953" y="3861207"/>
              <a:ext cx="1150144" cy="300039"/>
              <a:chOff x="4165" y="3115"/>
              <a:chExt cx="966" cy="252"/>
            </a:xfrm>
          </p:grpSpPr>
          <p:sp>
            <p:nvSpPr>
              <p:cNvPr id="145458" name="Text Box 50"/>
              <p:cNvSpPr txBox="1">
                <a:spLocks noChangeArrowheads="1"/>
              </p:cNvSpPr>
              <p:nvPr/>
            </p:nvSpPr>
            <p:spPr bwMode="auto">
              <a:xfrm>
                <a:off x="4622" y="3115"/>
                <a:ext cx="50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350" b="1"/>
                  <a:t>radon</a:t>
                </a:r>
              </a:p>
            </p:txBody>
          </p:sp>
          <p:sp>
            <p:nvSpPr>
              <p:cNvPr id="145463" name="Line 55"/>
              <p:cNvSpPr>
                <a:spLocks noChangeShapeType="1"/>
              </p:cNvSpPr>
              <p:nvPr/>
            </p:nvSpPr>
            <p:spPr bwMode="auto">
              <a:xfrm flipH="1">
                <a:off x="4165" y="3273"/>
                <a:ext cx="40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med" len="med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 sz="1350"/>
              </a:p>
            </p:txBody>
          </p:sp>
        </p:grpSp>
      </p:grpSp>
      <p:sp>
        <p:nvSpPr>
          <p:cNvPr id="48" name="Rectangle 388"/>
          <p:cNvSpPr txBox="1">
            <a:spLocks noChangeArrowheads="1"/>
          </p:cNvSpPr>
          <p:nvPr/>
        </p:nvSpPr>
        <p:spPr>
          <a:xfrm>
            <a:off x="0" y="5144"/>
            <a:ext cx="4644008" cy="461665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2400" u="sng" dirty="0">
                <a:latin typeface="+mn-lt"/>
              </a:rPr>
              <a:t>Group 0 or 8 – the Noble gases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CB305E7-FF23-4CC3-AE8C-8125BCFE090A}"/>
              </a:ext>
            </a:extLst>
          </p:cNvPr>
          <p:cNvSpPr txBox="1"/>
          <p:nvPr/>
        </p:nvSpPr>
        <p:spPr>
          <a:xfrm>
            <a:off x="27257" y="1446036"/>
            <a:ext cx="4254772" cy="1785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Watch </a:t>
            </a:r>
          </a:p>
          <a:p>
            <a:r>
              <a:rPr lang="en-GB" sz="1400" dirty="0">
                <a:hlinkClick r:id="rId4"/>
              </a:rPr>
              <a:t>https://www.youtube.com/watch?v=QLrofyj6a2s</a:t>
            </a:r>
            <a:endParaRPr lang="en-GB" sz="1400" dirty="0"/>
          </a:p>
          <a:p>
            <a:endParaRPr lang="en-GB" sz="1400" dirty="0"/>
          </a:p>
          <a:p>
            <a:r>
              <a:rPr lang="en-GB" sz="1400" dirty="0">
                <a:hlinkClick r:id="rId5"/>
              </a:rPr>
              <a:t>https://www.youtube.com/watch?v=pXAjFOz2kOM</a:t>
            </a:r>
            <a:endParaRPr lang="en-GB" sz="1400" dirty="0"/>
          </a:p>
          <a:p>
            <a:r>
              <a:rPr lang="en-GB" sz="2400" dirty="0"/>
              <a:t>Make list of the noble gases properties</a:t>
            </a:r>
          </a:p>
        </p:txBody>
      </p:sp>
    </p:spTree>
    <p:extLst>
      <p:ext uri="{BB962C8B-B14F-4D97-AF65-F5344CB8AC3E}">
        <p14:creationId xmlns:p14="http://schemas.microsoft.com/office/powerpoint/2010/main" val="19828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132788" y="588169"/>
            <a:ext cx="89757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2800" dirty="0"/>
              <a:t>All noble gases are colourless, odourless and unreactive. 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208222" y="3435846"/>
            <a:ext cx="893577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2800" dirty="0"/>
              <a:t>Because noble gases are so unreactive, there are few patterns, or </a:t>
            </a:r>
            <a:r>
              <a:rPr lang="en-GB" altLang="en-US" sz="2800" b="1" dirty="0">
                <a:solidFill>
                  <a:srgbClr val="FF6600"/>
                </a:solidFill>
              </a:rPr>
              <a:t>trends</a:t>
            </a:r>
            <a:r>
              <a:rPr lang="en-GB" altLang="en-US" sz="2800" dirty="0"/>
              <a:t>, among the group.</a:t>
            </a:r>
          </a:p>
        </p:txBody>
      </p:sp>
      <p:pic>
        <p:nvPicPr>
          <p:cNvPr id="83975" name="Picture 7" descr="X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644" y="1832373"/>
            <a:ext cx="812006" cy="105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6" name="Picture 8" descr="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992" y="1832373"/>
            <a:ext cx="812006" cy="105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7" name="Picture 9" descr="H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6" y="1832373"/>
            <a:ext cx="812006" cy="105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8" name="Picture 10" descr="K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298" y="1832373"/>
            <a:ext cx="812006" cy="105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9" name="Picture 11" descr="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832373"/>
            <a:ext cx="812006" cy="105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80" name="Picture 12" descr="R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1" y="1832373"/>
            <a:ext cx="812006" cy="105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144741" y="1195847"/>
            <a:ext cx="71467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800" dirty="0"/>
              <a:t>This makes them difficult to isolate and identify.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32788" y="35300"/>
            <a:ext cx="76061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2400" b="1" dirty="0">
                <a:solidFill>
                  <a:srgbClr val="010066"/>
                </a:solidFill>
              </a:rPr>
              <a:t>The characteristic properties of the noble gases are:</a:t>
            </a:r>
          </a:p>
        </p:txBody>
      </p:sp>
    </p:spTree>
    <p:extLst>
      <p:ext uri="{BB962C8B-B14F-4D97-AF65-F5344CB8AC3E}">
        <p14:creationId xmlns:p14="http://schemas.microsoft.com/office/powerpoint/2010/main" val="273589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4" grpId="0"/>
      <p:bldP spid="8398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1550"/>
            <a:ext cx="9143999" cy="26437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097458-D0D6-41EF-A4B4-922206B1C05E}"/>
              </a:ext>
            </a:extLst>
          </p:cNvPr>
          <p:cNvSpPr txBox="1"/>
          <p:nvPr/>
        </p:nvSpPr>
        <p:spPr>
          <a:xfrm>
            <a:off x="708146" y="0"/>
            <a:ext cx="77768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Now complete w/s 8Fc7 Q2– The first periodic table</a:t>
            </a:r>
          </a:p>
        </p:txBody>
      </p:sp>
    </p:spTree>
    <p:extLst>
      <p:ext uri="{BB962C8B-B14F-4D97-AF65-F5344CB8AC3E}">
        <p14:creationId xmlns:p14="http://schemas.microsoft.com/office/powerpoint/2010/main" val="375786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nim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04" y="1185062"/>
            <a:ext cx="9189003" cy="395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60350" y="0"/>
            <a:ext cx="9204349" cy="15388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4000" b="1" dirty="0"/>
              <a:t>Homework:			</a:t>
            </a:r>
            <a:r>
              <a:rPr lang="en-US" sz="4000" b="1" dirty="0"/>
              <a:t>Date due:</a:t>
            </a:r>
            <a:endParaRPr lang="en-GB" sz="4000" b="1" dirty="0"/>
          </a:p>
          <a:p>
            <a:r>
              <a:rPr lang="en-US" dirty="0"/>
              <a:t>w/s 8Fb1 – Mendeleev’s table (basic overview)	Active learn:		</a:t>
            </a:r>
          </a:p>
          <a:p>
            <a:r>
              <a:rPr lang="en-US" dirty="0"/>
              <a:t>					Exercises 8Fc developing, secure &amp; exceeding</a:t>
            </a:r>
          </a:p>
          <a:p>
            <a:r>
              <a:rPr lang="en-US" dirty="0"/>
              <a:t>w/s 8Fc8 -  missing elements 			</a:t>
            </a:r>
          </a:p>
        </p:txBody>
      </p:sp>
    </p:spTree>
    <p:extLst>
      <p:ext uri="{BB962C8B-B14F-4D97-AF65-F5344CB8AC3E}">
        <p14:creationId xmlns:p14="http://schemas.microsoft.com/office/powerpoint/2010/main" val="1875699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32306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Key words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" y="740192"/>
            <a:ext cx="8879345" cy="341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3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5A56BE76-FB96-4FB3-AF35-D6F6515C051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462466"/>
            <a:ext cx="8229600" cy="378619"/>
          </a:xfrm>
        </p:spPr>
        <p:txBody>
          <a:bodyPr/>
          <a:lstStyle/>
          <a:p>
            <a:pPr eaLnBrk="1" hangingPunct="1"/>
            <a:r>
              <a:rPr lang="en-GB" altLang="en-US" dirty="0"/>
              <a:t>Objectives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DCBCDB06-A279-43F9-AC66-FDE3E8E1460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5354" y="841085"/>
            <a:ext cx="9144000" cy="4269078"/>
          </a:xfrm>
        </p:spPr>
        <p:txBody>
          <a:bodyPr/>
          <a:lstStyle/>
          <a:p>
            <a:pPr marL="403622" lvl="1" indent="-269081" eaLnBrk="1" hangingPunct="1">
              <a:spcBef>
                <a:spcPct val="40000"/>
              </a:spcBef>
            </a:pPr>
            <a:r>
              <a:rPr lang="en-US" altLang="en-US" dirty="0"/>
              <a:t>Use the periodic table to look up symbols.</a:t>
            </a:r>
            <a:endParaRPr lang="en-GB" altLang="en-US" dirty="0">
              <a:solidFill>
                <a:srgbClr val="934C74"/>
              </a:solidFill>
            </a:endParaRP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US" altLang="en-US" dirty="0"/>
              <a:t>Identify the alkali metals, halogens, (transition metals) and noble gases on the periodic table.</a:t>
            </a:r>
            <a:r>
              <a:rPr lang="en-GB" altLang="en-US" dirty="0"/>
              <a:t> 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US" altLang="en-US" dirty="0"/>
              <a:t>State what elements in the same group of the periodic table share.</a:t>
            </a:r>
            <a:r>
              <a:rPr lang="en-GB" altLang="en-US" dirty="0"/>
              <a:t> 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US" altLang="en-US" dirty="0"/>
              <a:t>Recall that the noble gases are chemically inert compared to other elements.</a:t>
            </a:r>
          </a:p>
          <a:p>
            <a:pPr marL="403622" lvl="1" indent="-269081">
              <a:spcBef>
                <a:spcPct val="40000"/>
              </a:spcBef>
            </a:pPr>
            <a:r>
              <a:rPr lang="en-US" altLang="en-US" dirty="0"/>
              <a:t>Recall the typical properties of alkali metals.</a:t>
            </a:r>
          </a:p>
          <a:p>
            <a:pPr marL="403622" lvl="1" indent="-269081">
              <a:spcBef>
                <a:spcPct val="40000"/>
              </a:spcBef>
            </a:pPr>
            <a:r>
              <a:rPr lang="en-US" altLang="en-US" dirty="0"/>
              <a:t>Recall the typical properties of halogens.</a:t>
            </a:r>
          </a:p>
          <a:p>
            <a:pPr marL="403622" lvl="1" indent="-269081">
              <a:spcBef>
                <a:spcPct val="40000"/>
              </a:spcBef>
            </a:pPr>
            <a:r>
              <a:rPr lang="en-US" altLang="en-US" dirty="0"/>
              <a:t>Explain how Mendeleev made predictions using his table.</a:t>
            </a:r>
          </a:p>
          <a:p>
            <a:pPr marL="403622" lvl="1" indent="-269081">
              <a:spcBef>
                <a:spcPct val="40000"/>
              </a:spcBef>
            </a:pPr>
            <a:r>
              <a:rPr lang="en-US" altLang="en-US" dirty="0"/>
              <a:t>Describe how the periodic table is arranged</a:t>
            </a:r>
            <a:br>
              <a:rPr lang="en-US" altLang="en-US" dirty="0"/>
            </a:br>
            <a:r>
              <a:rPr lang="en-US" altLang="en-US" dirty="0"/>
              <a:t>(in terms of elements in groups of similar properties).</a:t>
            </a:r>
          </a:p>
          <a:p>
            <a:pPr marL="403622" lvl="1" indent="-269081">
              <a:spcBef>
                <a:spcPct val="40000"/>
              </a:spcBef>
            </a:pPr>
            <a:r>
              <a:rPr lang="en-US" altLang="en-US" dirty="0"/>
              <a:t>Explain how Mendeleev originally arranged the periodic table by placing the elements in order of atomic weight. </a:t>
            </a:r>
            <a:endParaRPr lang="en-GB" altLang="en-US" dirty="0"/>
          </a:p>
          <a:p>
            <a:pPr marL="403622" lvl="1" indent="-269081">
              <a:spcBef>
                <a:spcPct val="40000"/>
              </a:spcBef>
            </a:pPr>
            <a:endParaRPr lang="en-GB" altLang="en-US" dirty="0"/>
          </a:p>
          <a:p>
            <a:pPr marL="403622" lvl="1" indent="-269081" eaLnBrk="1" hangingPunct="1">
              <a:spcBef>
                <a:spcPct val="40000"/>
              </a:spcBef>
            </a:pPr>
            <a:endParaRPr lang="en-GB" altLang="en-US" sz="2100" dirty="0">
              <a:solidFill>
                <a:srgbClr val="934C74"/>
              </a:solidFill>
            </a:endParaRPr>
          </a:p>
        </p:txBody>
      </p:sp>
      <p:sp>
        <p:nvSpPr>
          <p:cNvPr id="106500" name="Rectangle 5">
            <a:extLst>
              <a:ext uri="{FF2B5EF4-FFF2-40B4-BE49-F238E27FC236}">
                <a16:creationId xmlns:a16="http://schemas.microsoft.com/office/drawing/2014/main" id="{E3C24065-CC43-4FB3-ADAF-3C84E37EC481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3514" cy="502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076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9017DDC9-1A1D-4FF1-B07A-DCCC7FFD7BB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" y="0"/>
            <a:ext cx="4211959" cy="411510"/>
          </a:xfrm>
        </p:spPr>
        <p:txBody>
          <a:bodyPr>
            <a:noAutofit/>
          </a:bodyPr>
          <a:lstStyle/>
          <a:p>
            <a:pPr algn="l" eaLnBrk="1" hangingPunct="1"/>
            <a:r>
              <a:rPr lang="en-GB" altLang="en-US" sz="2800" u="sng" dirty="0"/>
              <a:t>The modern Periodic Table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707654"/>
            <a:ext cx="6911540" cy="32403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B305E7-FF23-4CC3-AE8C-8125BCFE090A}"/>
              </a:ext>
            </a:extLst>
          </p:cNvPr>
          <p:cNvSpPr txBox="1"/>
          <p:nvPr/>
        </p:nvSpPr>
        <p:spPr>
          <a:xfrm>
            <a:off x="6117633" y="11400"/>
            <a:ext cx="3024336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Stick in your periodic table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79512" y="555526"/>
            <a:ext cx="88569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 dirty="0"/>
              <a:t>Can you spot any patterns in how the elements are arranged in the periodic table?</a:t>
            </a:r>
          </a:p>
        </p:txBody>
      </p:sp>
      <p:pic>
        <p:nvPicPr>
          <p:cNvPr id="8" name="Picture 26" descr="periodic table - simple (half key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7614"/>
            <a:ext cx="6898312" cy="36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B305E7-FF23-4CC3-AE8C-8125BCFE090A}"/>
              </a:ext>
            </a:extLst>
          </p:cNvPr>
          <p:cNvSpPr txBox="1"/>
          <p:nvPr/>
        </p:nvSpPr>
        <p:spPr>
          <a:xfrm>
            <a:off x="179512" y="1635646"/>
            <a:ext cx="1584176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Outline these blocks in </a:t>
            </a:r>
            <a:r>
              <a:rPr lang="en-GB" sz="2000"/>
              <a:t>different colours </a:t>
            </a:r>
            <a:r>
              <a:rPr lang="en-GB" sz="2000" dirty="0"/>
              <a:t>and write a key</a:t>
            </a:r>
          </a:p>
        </p:txBody>
      </p:sp>
    </p:spTree>
    <p:extLst>
      <p:ext uri="{BB962C8B-B14F-4D97-AF65-F5344CB8AC3E}">
        <p14:creationId xmlns:p14="http://schemas.microsoft.com/office/powerpoint/2010/main" val="388603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5755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5400" u="sng" kern="0" dirty="0">
                <a:solidFill>
                  <a:srgbClr val="000000"/>
                </a:solidFill>
              </a:rPr>
              <a:t>8Fc Mendeleev’s Table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24328" y="39459"/>
            <a:ext cx="1613917" cy="804099"/>
          </a:xfrm>
          <a:ln>
            <a:noFill/>
          </a:ln>
        </p:spPr>
        <p:txBody>
          <a:bodyPr/>
          <a:lstStyle/>
          <a:p>
            <a:pPr algn="ctr"/>
            <a:r>
              <a:rPr lang="en-GB" sz="2800" u="sng" dirty="0">
                <a:solidFill>
                  <a:schemeClr val="tx1"/>
                </a:solidFill>
              </a:rPr>
              <a:t>18-Jul-18</a:t>
            </a:r>
          </a:p>
        </p:txBody>
      </p:sp>
      <p:pic>
        <p:nvPicPr>
          <p:cNvPr id="13" name="Picture 2" descr="https://firefly.archbishoptemple.lancs.sch.uk/Templates/lib/core/login/images/school-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377" y="4635352"/>
            <a:ext cx="1586003" cy="44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hlinkClick r:id="rId4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2486" y="4723833"/>
            <a:ext cx="2845978" cy="327029"/>
          </a:xfrm>
          <a:prstGeom prst="rect">
            <a:avLst/>
          </a:prstGeom>
        </p:spPr>
      </p:pic>
      <p:sp>
        <p:nvSpPr>
          <p:cNvPr id="17" name="AutoShape 26"/>
          <p:cNvSpPr>
            <a:spLocks noChangeArrowheads="1"/>
          </p:cNvSpPr>
          <p:nvPr/>
        </p:nvSpPr>
        <p:spPr bwMode="auto">
          <a:xfrm>
            <a:off x="26640" y="800122"/>
            <a:ext cx="8935520" cy="619500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 lIns="91416" tIns="45708" rIns="91416" bIns="45708"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buFont typeface="Wingdings 2"/>
              <a:buChar char="!"/>
              <a:tabLst>
                <a:tab pos="407074" algn="l"/>
              </a:tabLst>
            </a:pPr>
            <a:r>
              <a:rPr lang="en-GB" altLang="en-US" sz="2800" dirty="0">
                <a:solidFill>
                  <a:schemeClr val="bg1"/>
                </a:solidFill>
                <a:sym typeface="Wingdings 2" pitchFamily="18" charset="2"/>
              </a:rPr>
              <a:t>Watch presentation and make note in your book 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097458-D0D6-41EF-A4B4-922206B1C05E}"/>
              </a:ext>
            </a:extLst>
          </p:cNvPr>
          <p:cNvSpPr txBox="1"/>
          <p:nvPr/>
        </p:nvSpPr>
        <p:spPr>
          <a:xfrm>
            <a:off x="3571273" y="1602438"/>
            <a:ext cx="5469107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Now complete w/s 8Fc7 Q2– The first periodic table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150" y="1648170"/>
            <a:ext cx="13955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 presentation on p92 of active book </a:t>
            </a:r>
          </a:p>
          <a:p>
            <a:r>
              <a:rPr lang="en-GB" dirty="0"/>
              <a:t>and </a:t>
            </a:r>
          </a:p>
          <a:p>
            <a:r>
              <a:rPr lang="en-GB" dirty="0"/>
              <a:t>twig videos: Introduction to periodic table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2747" y="3300981"/>
            <a:ext cx="1447800" cy="16264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2865" y="2069295"/>
            <a:ext cx="1866900" cy="10268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1273" y="2582744"/>
            <a:ext cx="5469107" cy="253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1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761" y="1706278"/>
            <a:ext cx="6911540" cy="3240360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0713" y="73902"/>
            <a:ext cx="89289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7"/>
                </a:solidFill>
              </a:rPr>
              <a:t>The elements in the periodic table are arranged in families called </a:t>
            </a:r>
            <a:r>
              <a:rPr lang="en-GB" altLang="en-US" b="1" dirty="0">
                <a:solidFill>
                  <a:srgbClr val="FF6600"/>
                </a:solidFill>
              </a:rPr>
              <a:t>groups</a:t>
            </a:r>
            <a:r>
              <a:rPr lang="en-GB" altLang="en-US" dirty="0">
                <a:solidFill>
                  <a:srgbClr val="010067"/>
                </a:solidFill>
              </a:rPr>
              <a:t> and </a:t>
            </a:r>
            <a:r>
              <a:rPr lang="en-GB" altLang="en-US" b="1" dirty="0">
                <a:solidFill>
                  <a:srgbClr val="FF6600"/>
                </a:solidFill>
              </a:rPr>
              <a:t>periods</a:t>
            </a:r>
            <a:r>
              <a:rPr lang="en-GB" altLang="en-US" dirty="0">
                <a:solidFill>
                  <a:srgbClr val="010067"/>
                </a:solidFill>
              </a:rPr>
              <a:t>. A period is a horizontal row, increasing in atomic number from left to right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75656" y="1851670"/>
            <a:ext cx="288032" cy="3062377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  <a:p>
            <a:endParaRPr lang="en-GB" dirty="0"/>
          </a:p>
          <a:p>
            <a:r>
              <a:rPr lang="en-GB" dirty="0"/>
              <a:t>2</a:t>
            </a:r>
          </a:p>
          <a:p>
            <a:endParaRPr lang="en-GB" sz="900" dirty="0"/>
          </a:p>
          <a:p>
            <a:r>
              <a:rPr lang="en-GB" dirty="0"/>
              <a:t>3</a:t>
            </a:r>
          </a:p>
          <a:p>
            <a:endParaRPr lang="en-GB" sz="800" dirty="0"/>
          </a:p>
          <a:p>
            <a:r>
              <a:rPr lang="en-GB" dirty="0"/>
              <a:t>4</a:t>
            </a:r>
          </a:p>
          <a:p>
            <a:endParaRPr lang="en-GB" sz="800" dirty="0"/>
          </a:p>
          <a:p>
            <a:r>
              <a:rPr lang="en-GB" dirty="0"/>
              <a:t>5</a:t>
            </a:r>
          </a:p>
          <a:p>
            <a:endParaRPr lang="en-GB" sz="800" dirty="0"/>
          </a:p>
          <a:p>
            <a:r>
              <a:rPr lang="en-GB" dirty="0"/>
              <a:t>6</a:t>
            </a:r>
          </a:p>
          <a:p>
            <a:endParaRPr lang="en-GB" sz="800" dirty="0"/>
          </a:p>
          <a:p>
            <a:r>
              <a:rPr lang="en-GB" dirty="0"/>
              <a:t>7</a:t>
            </a:r>
          </a:p>
          <a:p>
            <a:endParaRPr lang="en-GB" sz="8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763688" y="2042811"/>
            <a:ext cx="2160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771749" y="2571750"/>
            <a:ext cx="2160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771749" y="2955905"/>
            <a:ext cx="2160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760448" y="3363838"/>
            <a:ext cx="2160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760448" y="3795886"/>
            <a:ext cx="2160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804861" y="4155926"/>
            <a:ext cx="2160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760448" y="4587974"/>
            <a:ext cx="2160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" y="3141792"/>
            <a:ext cx="1259631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Periods 1-7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B305E7-FF23-4CC3-AE8C-8125BCFE090A}"/>
              </a:ext>
            </a:extLst>
          </p:cNvPr>
          <p:cNvSpPr txBox="1"/>
          <p:nvPr/>
        </p:nvSpPr>
        <p:spPr>
          <a:xfrm>
            <a:off x="6300192" y="1090144"/>
            <a:ext cx="2376264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Annotate your table</a:t>
            </a:r>
          </a:p>
        </p:txBody>
      </p:sp>
    </p:spTree>
    <p:extLst>
      <p:ext uri="{BB962C8B-B14F-4D97-AF65-F5344CB8AC3E}">
        <p14:creationId xmlns:p14="http://schemas.microsoft.com/office/powerpoint/2010/main" val="381217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0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761" y="1706278"/>
            <a:ext cx="6911540" cy="324036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979711" y="1455424"/>
            <a:ext cx="6740809" cy="5873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531638"/>
            <a:ext cx="89289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7"/>
                </a:solidFill>
              </a:rPr>
              <a:t> A group is a vertical column in the periodic table</a:t>
            </a:r>
            <a:r>
              <a:rPr lang="en-GB" altLang="en-US" sz="1800" dirty="0">
                <a:solidFill>
                  <a:srgbClr val="010067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27984" y="1567222"/>
            <a:ext cx="165618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Groups 1-7 &amp; 0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195736" y="1851670"/>
            <a:ext cx="0" cy="4320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483768" y="1851670"/>
            <a:ext cx="0" cy="4320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660232" y="1864031"/>
            <a:ext cx="0" cy="4320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020272" y="1851670"/>
            <a:ext cx="0" cy="4320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380312" y="1826787"/>
            <a:ext cx="0" cy="4320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740352" y="1851670"/>
            <a:ext cx="0" cy="4320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8100392" y="1851670"/>
            <a:ext cx="0" cy="4320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347766" y="2314693"/>
            <a:ext cx="2024433" cy="193899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Elements in the same group have similar properties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B305E7-FF23-4CC3-AE8C-8125BCFE090A}"/>
              </a:ext>
            </a:extLst>
          </p:cNvPr>
          <p:cNvSpPr txBox="1"/>
          <p:nvPr/>
        </p:nvSpPr>
        <p:spPr>
          <a:xfrm>
            <a:off x="251520" y="2499742"/>
            <a:ext cx="1412218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Annotate your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1" name="Text Box 3"/>
          <p:cNvSpPr txBox="1">
            <a:spLocks noChangeArrowheads="1"/>
          </p:cNvSpPr>
          <p:nvPr/>
        </p:nvSpPr>
        <p:spPr bwMode="auto">
          <a:xfrm>
            <a:off x="16153" y="939339"/>
            <a:ext cx="302739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2400" dirty="0">
                <a:solidFill>
                  <a:srgbClr val="010066"/>
                </a:solidFill>
              </a:rPr>
              <a:t>The elements in group 1, on the left of the periodic table, are called the</a:t>
            </a:r>
            <a:r>
              <a:rPr lang="en-GB" altLang="en-US" sz="2400" dirty="0">
                <a:solidFill>
                  <a:srgbClr val="FF6600"/>
                </a:solidFill>
              </a:rPr>
              <a:t> alkali metals</a:t>
            </a:r>
            <a:r>
              <a:rPr lang="en-GB" altLang="en-US" sz="2400" dirty="0">
                <a:solidFill>
                  <a:srgbClr val="010066"/>
                </a:solidFill>
              </a:rPr>
              <a:t>.</a:t>
            </a:r>
          </a:p>
        </p:txBody>
      </p:sp>
      <p:sp>
        <p:nvSpPr>
          <p:cNvPr id="242694" name="Text Box 6"/>
          <p:cNvSpPr txBox="1">
            <a:spLocks noChangeArrowheads="1"/>
          </p:cNvSpPr>
          <p:nvPr/>
        </p:nvSpPr>
        <p:spPr bwMode="auto">
          <a:xfrm>
            <a:off x="22332" y="2899863"/>
            <a:ext cx="314643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2400" dirty="0">
                <a:solidFill>
                  <a:srgbClr val="010066"/>
                </a:solidFill>
              </a:rPr>
              <a:t>These metals are all very reactive and are rarely found in nature in their elemental form.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203848" y="598517"/>
            <a:ext cx="5688632" cy="2981345"/>
            <a:chOff x="1802269" y="1250157"/>
            <a:chExt cx="6084432" cy="2669381"/>
          </a:xfrm>
        </p:grpSpPr>
        <p:sp>
          <p:nvSpPr>
            <p:cNvPr id="242695" name="Text Box 7"/>
            <p:cNvSpPr txBox="1">
              <a:spLocks noChangeArrowheads="1"/>
            </p:cNvSpPr>
            <p:nvPr/>
          </p:nvSpPr>
          <p:spPr bwMode="auto">
            <a:xfrm>
              <a:off x="2113469" y="1294210"/>
              <a:ext cx="683200" cy="300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altLang="en-US" sz="1350">
                  <a:solidFill>
                    <a:srgbClr val="010066"/>
                  </a:solidFill>
                </a:rPr>
                <a:t>lithium</a:t>
              </a:r>
            </a:p>
          </p:txBody>
        </p:sp>
        <p:sp>
          <p:nvSpPr>
            <p:cNvPr id="242696" name="Text Box 8"/>
            <p:cNvSpPr txBox="1">
              <a:spLocks noChangeArrowheads="1"/>
            </p:cNvSpPr>
            <p:nvPr/>
          </p:nvSpPr>
          <p:spPr bwMode="auto">
            <a:xfrm>
              <a:off x="2070903" y="1746647"/>
              <a:ext cx="704040" cy="300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altLang="en-US" sz="1350">
                  <a:solidFill>
                    <a:srgbClr val="010066"/>
                  </a:solidFill>
                </a:rPr>
                <a:t>sodium</a:t>
              </a:r>
            </a:p>
          </p:txBody>
        </p:sp>
        <p:sp>
          <p:nvSpPr>
            <p:cNvPr id="242697" name="Text Box 9"/>
            <p:cNvSpPr txBox="1">
              <a:spLocks noChangeArrowheads="1"/>
            </p:cNvSpPr>
            <p:nvPr/>
          </p:nvSpPr>
          <p:spPr bwMode="auto">
            <a:xfrm>
              <a:off x="1802269" y="2200275"/>
              <a:ext cx="910314" cy="300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altLang="en-US" sz="1350">
                  <a:solidFill>
                    <a:srgbClr val="010066"/>
                  </a:solidFill>
                </a:rPr>
                <a:t>potassium</a:t>
              </a:r>
            </a:p>
          </p:txBody>
        </p:sp>
        <p:sp>
          <p:nvSpPr>
            <p:cNvPr id="242698" name="Text Box 10"/>
            <p:cNvSpPr txBox="1">
              <a:spLocks noChangeArrowheads="1"/>
            </p:cNvSpPr>
            <p:nvPr/>
          </p:nvSpPr>
          <p:spPr bwMode="auto">
            <a:xfrm>
              <a:off x="1919089" y="2646760"/>
              <a:ext cx="829074" cy="300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altLang="en-US" sz="1350">
                  <a:solidFill>
                    <a:srgbClr val="010066"/>
                  </a:solidFill>
                </a:rPr>
                <a:t>rubidium</a:t>
              </a:r>
            </a:p>
          </p:txBody>
        </p:sp>
        <p:sp>
          <p:nvSpPr>
            <p:cNvPr id="242699" name="Text Box 11"/>
            <p:cNvSpPr txBox="1">
              <a:spLocks noChangeArrowheads="1"/>
            </p:cNvSpPr>
            <p:nvPr/>
          </p:nvSpPr>
          <p:spPr bwMode="auto">
            <a:xfrm>
              <a:off x="1989358" y="3086100"/>
              <a:ext cx="763543" cy="300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altLang="en-US" sz="1350">
                  <a:solidFill>
                    <a:srgbClr val="010066"/>
                  </a:solidFill>
                </a:rPr>
                <a:t>caesium</a:t>
              </a:r>
            </a:p>
          </p:txBody>
        </p:sp>
        <p:sp>
          <p:nvSpPr>
            <p:cNvPr id="242700" name="Text Box 12"/>
            <p:cNvSpPr txBox="1">
              <a:spLocks noChangeArrowheads="1"/>
            </p:cNvSpPr>
            <p:nvPr/>
          </p:nvSpPr>
          <p:spPr bwMode="auto">
            <a:xfrm>
              <a:off x="1939766" y="3532585"/>
              <a:ext cx="812723" cy="300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altLang="en-US" sz="1350">
                  <a:solidFill>
                    <a:srgbClr val="010066"/>
                  </a:solidFill>
                </a:rPr>
                <a:t>francium</a:t>
              </a:r>
            </a:p>
          </p:txBody>
        </p:sp>
        <p:sp>
          <p:nvSpPr>
            <p:cNvPr id="242701" name="Line 13"/>
            <p:cNvSpPr>
              <a:spLocks noChangeShapeType="1"/>
            </p:cNvSpPr>
            <p:nvPr/>
          </p:nvSpPr>
          <p:spPr bwMode="auto">
            <a:xfrm>
              <a:off x="3089359" y="1470422"/>
              <a:ext cx="41464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GB" sz="1350"/>
            </a:p>
          </p:txBody>
        </p:sp>
        <p:sp>
          <p:nvSpPr>
            <p:cNvPr id="242702" name="Line 14"/>
            <p:cNvSpPr>
              <a:spLocks noChangeShapeType="1"/>
            </p:cNvSpPr>
            <p:nvPr/>
          </p:nvSpPr>
          <p:spPr bwMode="auto">
            <a:xfrm flipV="1">
              <a:off x="3070217" y="1922860"/>
              <a:ext cx="433791" cy="71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GB" sz="1350"/>
            </a:p>
          </p:txBody>
        </p:sp>
        <p:sp>
          <p:nvSpPr>
            <p:cNvPr id="242703" name="Line 15"/>
            <p:cNvSpPr>
              <a:spLocks noChangeShapeType="1"/>
            </p:cNvSpPr>
            <p:nvPr/>
          </p:nvSpPr>
          <p:spPr bwMode="auto">
            <a:xfrm>
              <a:off x="3089359" y="2362199"/>
              <a:ext cx="414651" cy="142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GB" sz="1350"/>
            </a:p>
          </p:txBody>
        </p:sp>
        <p:sp>
          <p:nvSpPr>
            <p:cNvPr id="242704" name="Line 16"/>
            <p:cNvSpPr>
              <a:spLocks noChangeShapeType="1"/>
            </p:cNvSpPr>
            <p:nvPr/>
          </p:nvSpPr>
          <p:spPr bwMode="auto">
            <a:xfrm flipV="1">
              <a:off x="3043438" y="2821781"/>
              <a:ext cx="453428" cy="11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GB" sz="1350"/>
            </a:p>
          </p:txBody>
        </p:sp>
        <p:sp>
          <p:nvSpPr>
            <p:cNvPr id="242705" name="Line 17"/>
            <p:cNvSpPr>
              <a:spLocks noChangeShapeType="1"/>
            </p:cNvSpPr>
            <p:nvPr/>
          </p:nvSpPr>
          <p:spPr bwMode="auto">
            <a:xfrm flipV="1">
              <a:off x="3089359" y="3261121"/>
              <a:ext cx="41465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GB" sz="1350"/>
            </a:p>
          </p:txBody>
        </p:sp>
        <p:sp>
          <p:nvSpPr>
            <p:cNvPr id="242706" name="Line 18"/>
            <p:cNvSpPr>
              <a:spLocks noChangeShapeType="1"/>
            </p:cNvSpPr>
            <p:nvPr/>
          </p:nvSpPr>
          <p:spPr bwMode="auto">
            <a:xfrm>
              <a:off x="3089359" y="3707604"/>
              <a:ext cx="414649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GB" sz="1350"/>
            </a:p>
          </p:txBody>
        </p:sp>
        <p:pic>
          <p:nvPicPr>
            <p:cNvPr id="242708" name="Picture 20" descr="periodic table blocks colour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382" y="1470422"/>
              <a:ext cx="3693319" cy="1937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2732" name="Group 44"/>
            <p:cNvGrpSpPr>
              <a:grpSpLocks/>
            </p:cNvGrpSpPr>
            <p:nvPr/>
          </p:nvGrpSpPr>
          <p:grpSpPr bwMode="auto">
            <a:xfrm>
              <a:off x="3557587" y="1250157"/>
              <a:ext cx="853679" cy="2669381"/>
              <a:chOff x="2028" y="1050"/>
              <a:chExt cx="717" cy="2242"/>
            </a:xfrm>
          </p:grpSpPr>
          <p:sp>
            <p:nvSpPr>
              <p:cNvPr id="242731" name="Line 43"/>
              <p:cNvSpPr>
                <a:spLocks noChangeShapeType="1"/>
              </p:cNvSpPr>
              <p:nvPr/>
            </p:nvSpPr>
            <p:spPr bwMode="auto">
              <a:xfrm flipV="1">
                <a:off x="2288" y="2804"/>
                <a:ext cx="456" cy="474"/>
              </a:xfrm>
              <a:prstGeom prst="line">
                <a:avLst/>
              </a:prstGeom>
              <a:noFill/>
              <a:ln w="1587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 sz="1350"/>
              </a:p>
            </p:txBody>
          </p:sp>
          <p:sp>
            <p:nvSpPr>
              <p:cNvPr id="242730" name="Line 42"/>
              <p:cNvSpPr>
                <a:spLocks noChangeShapeType="1"/>
              </p:cNvSpPr>
              <p:nvPr/>
            </p:nvSpPr>
            <p:spPr bwMode="auto">
              <a:xfrm flipH="1">
                <a:off x="2039" y="2813"/>
                <a:ext cx="558" cy="468"/>
              </a:xfrm>
              <a:prstGeom prst="line">
                <a:avLst/>
              </a:prstGeom>
              <a:noFill/>
              <a:ln w="1587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 sz="1350"/>
              </a:p>
            </p:txBody>
          </p:sp>
          <p:sp>
            <p:nvSpPr>
              <p:cNvPr id="242728" name="Line 40"/>
              <p:cNvSpPr>
                <a:spLocks noChangeShapeType="1"/>
              </p:cNvSpPr>
              <p:nvPr/>
            </p:nvSpPr>
            <p:spPr bwMode="auto">
              <a:xfrm flipH="1" flipV="1">
                <a:off x="2052" y="1062"/>
                <a:ext cx="549" cy="504"/>
              </a:xfrm>
              <a:prstGeom prst="line">
                <a:avLst/>
              </a:prstGeom>
              <a:noFill/>
              <a:ln w="1587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 sz="1350"/>
              </a:p>
            </p:txBody>
          </p:sp>
          <p:sp>
            <p:nvSpPr>
              <p:cNvPr id="242729" name="Line 41"/>
              <p:cNvSpPr>
                <a:spLocks noChangeShapeType="1"/>
              </p:cNvSpPr>
              <p:nvPr/>
            </p:nvSpPr>
            <p:spPr bwMode="auto">
              <a:xfrm>
                <a:off x="2292" y="1062"/>
                <a:ext cx="453" cy="510"/>
              </a:xfrm>
              <a:prstGeom prst="line">
                <a:avLst/>
              </a:prstGeom>
              <a:noFill/>
              <a:ln w="1587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 sz="1350"/>
              </a:p>
            </p:txBody>
          </p:sp>
          <p:grpSp>
            <p:nvGrpSpPr>
              <p:cNvPr id="242709" name="Group 21"/>
              <p:cNvGrpSpPr>
                <a:grpSpLocks/>
              </p:cNvGrpSpPr>
              <p:nvPr/>
            </p:nvGrpSpPr>
            <p:grpSpPr bwMode="auto">
              <a:xfrm>
                <a:off x="2028" y="1050"/>
                <a:ext cx="286" cy="2242"/>
                <a:chOff x="152" y="1512"/>
                <a:chExt cx="299" cy="2346"/>
              </a:xfrm>
            </p:grpSpPr>
            <p:grpSp>
              <p:nvGrpSpPr>
                <p:cNvPr id="242710" name="Group 22"/>
                <p:cNvGrpSpPr>
                  <a:grpSpLocks/>
                </p:cNvGrpSpPr>
                <p:nvPr/>
              </p:nvGrpSpPr>
              <p:grpSpPr bwMode="auto">
                <a:xfrm>
                  <a:off x="152" y="3482"/>
                  <a:ext cx="293" cy="376"/>
                  <a:chOff x="752" y="3163"/>
                  <a:chExt cx="293" cy="376"/>
                </a:xfrm>
              </p:grpSpPr>
              <p:sp>
                <p:nvSpPr>
                  <p:cNvPr id="242711" name="AutoShape 23"/>
                  <p:cNvSpPr>
                    <a:spLocks noChangeArrowheads="1"/>
                  </p:cNvSpPr>
                  <p:nvPr/>
                </p:nvSpPr>
                <p:spPr bwMode="auto">
                  <a:xfrm>
                    <a:off x="753" y="3163"/>
                    <a:ext cx="290" cy="37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1B7F7"/>
                  </a:solidFill>
                  <a:ln w="9525">
                    <a:solidFill>
                      <a:srgbClr val="9900CC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1350"/>
                  </a:p>
                </p:txBody>
              </p:sp>
              <p:sp>
                <p:nvSpPr>
                  <p:cNvPr id="242712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2" y="3236"/>
                    <a:ext cx="293" cy="18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E1B7F7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pPr algn="ctr"/>
                    <a:r>
                      <a:rPr lang="en-GB" altLang="en-US" sz="1350">
                        <a:solidFill>
                          <a:srgbClr val="010066"/>
                        </a:solidFill>
                      </a:rPr>
                      <a:t>Fr</a:t>
                    </a:r>
                  </a:p>
                </p:txBody>
              </p:sp>
            </p:grpSp>
            <p:grpSp>
              <p:nvGrpSpPr>
                <p:cNvPr id="242713" name="Group 25"/>
                <p:cNvGrpSpPr>
                  <a:grpSpLocks/>
                </p:cNvGrpSpPr>
                <p:nvPr/>
              </p:nvGrpSpPr>
              <p:grpSpPr bwMode="auto">
                <a:xfrm>
                  <a:off x="158" y="3090"/>
                  <a:ext cx="293" cy="376"/>
                  <a:chOff x="752" y="3163"/>
                  <a:chExt cx="293" cy="376"/>
                </a:xfrm>
              </p:grpSpPr>
              <p:sp>
                <p:nvSpPr>
                  <p:cNvPr id="242714" name="AutoShape 26"/>
                  <p:cNvSpPr>
                    <a:spLocks noChangeArrowheads="1"/>
                  </p:cNvSpPr>
                  <p:nvPr/>
                </p:nvSpPr>
                <p:spPr bwMode="auto">
                  <a:xfrm>
                    <a:off x="753" y="3163"/>
                    <a:ext cx="290" cy="37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1B7F7"/>
                  </a:solidFill>
                  <a:ln w="9525">
                    <a:solidFill>
                      <a:srgbClr val="9900CC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1350"/>
                  </a:p>
                </p:txBody>
              </p:sp>
              <p:sp>
                <p:nvSpPr>
                  <p:cNvPr id="242715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2" y="3236"/>
                    <a:ext cx="293" cy="18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E1B7F7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pPr algn="ctr"/>
                    <a:r>
                      <a:rPr lang="en-GB" altLang="en-US" sz="1350">
                        <a:solidFill>
                          <a:srgbClr val="010066"/>
                        </a:solidFill>
                      </a:rPr>
                      <a:t>Cs</a:t>
                    </a:r>
                  </a:p>
                </p:txBody>
              </p:sp>
            </p:grpSp>
            <p:grpSp>
              <p:nvGrpSpPr>
                <p:cNvPr id="242716" name="Group 28"/>
                <p:cNvGrpSpPr>
                  <a:grpSpLocks/>
                </p:cNvGrpSpPr>
                <p:nvPr/>
              </p:nvGrpSpPr>
              <p:grpSpPr bwMode="auto">
                <a:xfrm>
                  <a:off x="158" y="2694"/>
                  <a:ext cx="293" cy="376"/>
                  <a:chOff x="752" y="3163"/>
                  <a:chExt cx="293" cy="376"/>
                </a:xfrm>
              </p:grpSpPr>
              <p:sp>
                <p:nvSpPr>
                  <p:cNvPr id="242717" name="AutoShape 29"/>
                  <p:cNvSpPr>
                    <a:spLocks noChangeArrowheads="1"/>
                  </p:cNvSpPr>
                  <p:nvPr/>
                </p:nvSpPr>
                <p:spPr bwMode="auto">
                  <a:xfrm>
                    <a:off x="753" y="3163"/>
                    <a:ext cx="290" cy="37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1B7F7"/>
                  </a:solidFill>
                  <a:ln w="9525">
                    <a:solidFill>
                      <a:srgbClr val="9900CC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1350"/>
                  </a:p>
                </p:txBody>
              </p:sp>
              <p:sp>
                <p:nvSpPr>
                  <p:cNvPr id="242718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2" y="3236"/>
                    <a:ext cx="293" cy="18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E1B7F7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pPr algn="ctr"/>
                    <a:r>
                      <a:rPr lang="en-GB" altLang="en-US" sz="1350">
                        <a:solidFill>
                          <a:srgbClr val="010066"/>
                        </a:solidFill>
                      </a:rPr>
                      <a:t>Rb</a:t>
                    </a:r>
                  </a:p>
                </p:txBody>
              </p:sp>
            </p:grpSp>
            <p:grpSp>
              <p:nvGrpSpPr>
                <p:cNvPr id="242719" name="Group 31"/>
                <p:cNvGrpSpPr>
                  <a:grpSpLocks/>
                </p:cNvGrpSpPr>
                <p:nvPr/>
              </p:nvGrpSpPr>
              <p:grpSpPr bwMode="auto">
                <a:xfrm>
                  <a:off x="158" y="2298"/>
                  <a:ext cx="293" cy="376"/>
                  <a:chOff x="752" y="3163"/>
                  <a:chExt cx="293" cy="376"/>
                </a:xfrm>
              </p:grpSpPr>
              <p:sp>
                <p:nvSpPr>
                  <p:cNvPr id="242720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753" y="3163"/>
                    <a:ext cx="290" cy="37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1B7F7"/>
                  </a:solidFill>
                  <a:ln w="9525">
                    <a:solidFill>
                      <a:srgbClr val="9900CC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1350"/>
                  </a:p>
                </p:txBody>
              </p:sp>
              <p:sp>
                <p:nvSpPr>
                  <p:cNvPr id="242721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2" y="3236"/>
                    <a:ext cx="293" cy="18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E1B7F7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pPr algn="ctr"/>
                    <a:r>
                      <a:rPr lang="en-GB" altLang="en-US" sz="1350">
                        <a:solidFill>
                          <a:srgbClr val="010066"/>
                        </a:solidFill>
                      </a:rPr>
                      <a:t>K</a:t>
                    </a:r>
                  </a:p>
                </p:txBody>
              </p:sp>
            </p:grpSp>
            <p:grpSp>
              <p:nvGrpSpPr>
                <p:cNvPr id="242722" name="Group 34"/>
                <p:cNvGrpSpPr>
                  <a:grpSpLocks/>
                </p:cNvGrpSpPr>
                <p:nvPr/>
              </p:nvGrpSpPr>
              <p:grpSpPr bwMode="auto">
                <a:xfrm>
                  <a:off x="158" y="1904"/>
                  <a:ext cx="293" cy="376"/>
                  <a:chOff x="752" y="3163"/>
                  <a:chExt cx="293" cy="376"/>
                </a:xfrm>
              </p:grpSpPr>
              <p:sp>
                <p:nvSpPr>
                  <p:cNvPr id="242723" name="AutoShape 35"/>
                  <p:cNvSpPr>
                    <a:spLocks noChangeArrowheads="1"/>
                  </p:cNvSpPr>
                  <p:nvPr/>
                </p:nvSpPr>
                <p:spPr bwMode="auto">
                  <a:xfrm>
                    <a:off x="753" y="3163"/>
                    <a:ext cx="290" cy="37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1B7F7"/>
                  </a:solidFill>
                  <a:ln w="9525">
                    <a:solidFill>
                      <a:srgbClr val="9900CC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1350"/>
                  </a:p>
                </p:txBody>
              </p:sp>
              <p:sp>
                <p:nvSpPr>
                  <p:cNvPr id="242724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2" y="3236"/>
                    <a:ext cx="293" cy="18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E1B7F7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pPr algn="ctr"/>
                    <a:r>
                      <a:rPr lang="en-GB" altLang="en-US" sz="1350" dirty="0">
                        <a:solidFill>
                          <a:srgbClr val="010066"/>
                        </a:solidFill>
                      </a:rPr>
                      <a:t>Na</a:t>
                    </a:r>
                  </a:p>
                </p:txBody>
              </p:sp>
            </p:grpSp>
            <p:grpSp>
              <p:nvGrpSpPr>
                <p:cNvPr id="242725" name="Group 37"/>
                <p:cNvGrpSpPr>
                  <a:grpSpLocks/>
                </p:cNvGrpSpPr>
                <p:nvPr/>
              </p:nvGrpSpPr>
              <p:grpSpPr bwMode="auto">
                <a:xfrm>
                  <a:off x="158" y="1512"/>
                  <a:ext cx="293" cy="376"/>
                  <a:chOff x="752" y="3163"/>
                  <a:chExt cx="293" cy="376"/>
                </a:xfrm>
              </p:grpSpPr>
              <p:sp>
                <p:nvSpPr>
                  <p:cNvPr id="242726" name="AutoShape 38"/>
                  <p:cNvSpPr>
                    <a:spLocks noChangeArrowheads="1"/>
                  </p:cNvSpPr>
                  <p:nvPr/>
                </p:nvSpPr>
                <p:spPr bwMode="auto">
                  <a:xfrm>
                    <a:off x="753" y="3163"/>
                    <a:ext cx="290" cy="37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1B7F7"/>
                  </a:solidFill>
                  <a:ln w="9525">
                    <a:solidFill>
                      <a:srgbClr val="9900CC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1350"/>
                  </a:p>
                </p:txBody>
              </p:sp>
              <p:sp>
                <p:nvSpPr>
                  <p:cNvPr id="242727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2" y="3236"/>
                    <a:ext cx="293" cy="18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E1B7F7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pPr algn="ctr"/>
                    <a:r>
                      <a:rPr lang="en-GB" altLang="en-US" sz="1350">
                        <a:solidFill>
                          <a:srgbClr val="010066"/>
                        </a:solidFill>
                      </a:rPr>
                      <a:t>Li</a:t>
                    </a:r>
                  </a:p>
                </p:txBody>
              </p:sp>
            </p:grpSp>
          </p:grpSp>
        </p:grp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0CB305E7-FF23-4CC3-AE8C-8125BCFE090A}"/>
              </a:ext>
            </a:extLst>
          </p:cNvPr>
          <p:cNvSpPr txBox="1"/>
          <p:nvPr/>
        </p:nvSpPr>
        <p:spPr>
          <a:xfrm>
            <a:off x="3313069" y="3913723"/>
            <a:ext cx="5436096" cy="938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Watch demo or </a:t>
            </a:r>
          </a:p>
          <a:p>
            <a:r>
              <a:rPr lang="en-GB" sz="1100" dirty="0">
                <a:hlinkClick r:id="rId4"/>
              </a:rPr>
              <a:t>https://www.youtube.com/watch?v=uixxJtJPVXk</a:t>
            </a:r>
            <a:endParaRPr lang="en-GB" sz="1100" dirty="0"/>
          </a:p>
          <a:p>
            <a:r>
              <a:rPr lang="en-GB" sz="2400" dirty="0"/>
              <a:t>Make list of the alkali metals properties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23478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/>
              <a:t>Group 1 – the alkali metals</a:t>
            </a:r>
          </a:p>
        </p:txBody>
      </p:sp>
    </p:spTree>
    <p:extLst>
      <p:ext uri="{BB962C8B-B14F-4D97-AF65-F5344CB8AC3E}">
        <p14:creationId xmlns:p14="http://schemas.microsoft.com/office/powerpoint/2010/main" val="41969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4" grpId="0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206210" y="40721"/>
            <a:ext cx="76061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2400" b="1" dirty="0">
                <a:solidFill>
                  <a:srgbClr val="010066"/>
                </a:solidFill>
              </a:rPr>
              <a:t>The characteristic properties of the alkali metals are:</a:t>
            </a:r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0" y="255684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0363" indent="-360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39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 sz="1800" dirty="0">
                <a:solidFill>
                  <a:srgbClr val="000066"/>
                </a:solidFill>
                <a:latin typeface="Arial" panose="020B0604020202020204" pitchFamily="34" charset="0"/>
              </a:rPr>
              <a:t>They all react with oxygen. Reactivity increases going down the group.</a:t>
            </a:r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0" y="2087213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0363" indent="-360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39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 sz="1800" dirty="0">
                <a:solidFill>
                  <a:srgbClr val="000066"/>
                </a:solidFill>
                <a:latin typeface="Arial" panose="020B0604020202020204" pitchFamily="34" charset="0"/>
              </a:rPr>
              <a:t>They are good conductors of heat and electricity.</a:t>
            </a:r>
          </a:p>
        </p:txBody>
      </p:sp>
      <p:sp>
        <p:nvSpPr>
          <p:cNvPr id="120840" name="Text Box 8"/>
          <p:cNvSpPr txBox="1">
            <a:spLocks noChangeArrowheads="1"/>
          </p:cNvSpPr>
          <p:nvPr/>
        </p:nvSpPr>
        <p:spPr bwMode="auto">
          <a:xfrm>
            <a:off x="0" y="55699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0363" indent="-360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39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 sz="1800" dirty="0">
                <a:solidFill>
                  <a:srgbClr val="000066"/>
                </a:solidFill>
                <a:latin typeface="Arial" panose="020B0604020202020204" pitchFamily="34" charset="0"/>
              </a:rPr>
              <a:t>They are soft and can be cut by a knife. Softness increases going down the group.</a:t>
            </a:r>
          </a:p>
        </p:txBody>
      </p:sp>
      <p:sp>
        <p:nvSpPr>
          <p:cNvPr id="120841" name="Text Box 9"/>
          <p:cNvSpPr txBox="1">
            <a:spLocks noChangeArrowheads="1"/>
          </p:cNvSpPr>
          <p:nvPr/>
        </p:nvSpPr>
        <p:spPr bwMode="auto">
          <a:xfrm>
            <a:off x="25047" y="1009491"/>
            <a:ext cx="91189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0363" indent="-360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39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 sz="1800" dirty="0">
                <a:solidFill>
                  <a:srgbClr val="000066"/>
                </a:solidFill>
                <a:latin typeface="Arial" panose="020B0604020202020204" pitchFamily="34" charset="0"/>
              </a:rPr>
              <a:t>They have a low density.</a:t>
            </a:r>
          </a:p>
          <a:p>
            <a:pPr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GB" altLang="en-US" sz="1800" dirty="0">
                <a:solidFill>
                  <a:srgbClr val="000066"/>
                </a:solidFill>
                <a:latin typeface="Arial" panose="020B0604020202020204" pitchFamily="34" charset="0"/>
              </a:rPr>
              <a:t>	Lithium, sodium and potassium float on water.</a:t>
            </a:r>
            <a:endParaRPr lang="en-GB" altLang="en-US" sz="900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20842" name="Text Box 10"/>
          <p:cNvSpPr txBox="1">
            <a:spLocks noChangeArrowheads="1"/>
          </p:cNvSpPr>
          <p:nvPr/>
        </p:nvSpPr>
        <p:spPr bwMode="auto">
          <a:xfrm>
            <a:off x="0" y="1667147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0363" indent="-360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39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 sz="1800" dirty="0">
                <a:solidFill>
                  <a:srgbClr val="000066"/>
                </a:solidFill>
                <a:latin typeface="Arial" panose="020B0604020202020204" pitchFamily="34" charset="0"/>
              </a:rPr>
              <a:t>They have low melting and boiling points.</a:t>
            </a:r>
          </a:p>
        </p:txBody>
      </p:sp>
      <p:pic>
        <p:nvPicPr>
          <p:cNvPr id="120850" name="Picture 18" descr="cut sod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32414"/>
            <a:ext cx="2016224" cy="160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83568" y="3003798"/>
            <a:ext cx="52863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GB" altLang="en-US" sz="1800" dirty="0"/>
              <a:t>alkali metal   </a:t>
            </a:r>
            <a:r>
              <a:rPr lang="en-GB" altLang="en-US" sz="2250" dirty="0"/>
              <a:t>+</a:t>
            </a:r>
            <a:r>
              <a:rPr lang="en-GB" altLang="en-US" sz="1800" dirty="0"/>
              <a:t>   oxygen   </a:t>
            </a:r>
            <a:r>
              <a:rPr lang="en-GB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Monotype Sorts" pitchFamily="2" charset="2"/>
              </a:rPr>
              <a:t>→</a:t>
            </a:r>
            <a:r>
              <a:rPr lang="en-GB" altLang="en-US" sz="1800" dirty="0">
                <a:latin typeface="Times New Roman" panose="02020603050405020304" pitchFamily="18" charset="0"/>
                <a:sym typeface="Monotype Sorts" pitchFamily="2" charset="2"/>
              </a:rPr>
              <a:t>   </a:t>
            </a:r>
            <a:r>
              <a:rPr lang="en-GB" altLang="en-US" sz="1800" dirty="0"/>
              <a:t>alkali metal oxide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3450756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0363" indent="-360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39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 sz="1800" dirty="0">
                <a:solidFill>
                  <a:srgbClr val="000066"/>
                </a:solidFill>
                <a:latin typeface="Arial" panose="020B0604020202020204" pitchFamily="34" charset="0"/>
              </a:rPr>
              <a:t>They all react with water. Reactivity increases going down the group.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92843" y="4021417"/>
            <a:ext cx="82716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800" dirty="0"/>
              <a:t>alkali metal   +   water    </a:t>
            </a:r>
            <a:r>
              <a:rPr lang="en-GB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Monotype Sorts" pitchFamily="2" charset="2"/>
              </a:rPr>
              <a:t>→</a:t>
            </a:r>
            <a:r>
              <a:rPr lang="en-GB" altLang="en-US" sz="1800" dirty="0">
                <a:latin typeface="Times New Roman" panose="02020603050405020304" pitchFamily="18" charset="0"/>
                <a:sym typeface="Monotype Sorts" pitchFamily="2" charset="2"/>
              </a:rPr>
              <a:t>   </a:t>
            </a:r>
            <a:r>
              <a:rPr lang="en-GB" altLang="en-US" sz="1800" dirty="0">
                <a:sym typeface="Monotype Sorts" pitchFamily="2" charset="2"/>
              </a:rPr>
              <a:t>alkali metal </a:t>
            </a:r>
            <a:r>
              <a:rPr lang="en-GB" altLang="en-US" sz="1800" dirty="0"/>
              <a:t>hydroxide +  hydrogen</a:t>
            </a:r>
          </a:p>
        </p:txBody>
      </p:sp>
    </p:spTree>
    <p:extLst>
      <p:ext uri="{BB962C8B-B14F-4D97-AF65-F5344CB8AC3E}">
        <p14:creationId xmlns:p14="http://schemas.microsoft.com/office/powerpoint/2010/main" val="283973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0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8" grpId="0"/>
      <p:bldP spid="120839" grpId="0"/>
      <p:bldP spid="120841" grpId="0"/>
      <p:bldP spid="120842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2039</TotalTime>
  <Words>906</Words>
  <Application>Microsoft Office PowerPoint</Application>
  <PresentationFormat>On-screen Show (16:9)</PresentationFormat>
  <Paragraphs>179</Paragraphs>
  <Slides>16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16</vt:i4>
      </vt:variant>
    </vt:vector>
  </HeadingPairs>
  <TitlesOfParts>
    <vt:vector size="35" baseType="lpstr">
      <vt:lpstr>ＭＳ Ｐゴシック</vt:lpstr>
      <vt:lpstr>Arial</vt:lpstr>
      <vt:lpstr>Arial Black</vt:lpstr>
      <vt:lpstr>Calibri</vt:lpstr>
      <vt:lpstr>Monotype Sorts</vt:lpstr>
      <vt:lpstr>Times New Roman</vt:lpstr>
      <vt:lpstr>Verdana</vt:lpstr>
      <vt:lpstr>Wingdings</vt:lpstr>
      <vt:lpstr>Wingdings 2</vt:lpstr>
      <vt:lpstr>Office Theme</vt:lpstr>
      <vt:lpstr>3_Default Design</vt:lpstr>
      <vt:lpstr>5_Default Design</vt:lpstr>
      <vt:lpstr>6_Default Design</vt:lpstr>
      <vt:lpstr>7_Default Design</vt:lpstr>
      <vt:lpstr>2_Default Design</vt:lpstr>
      <vt:lpstr>8_Default Design</vt:lpstr>
      <vt:lpstr>9_Default Design</vt:lpstr>
      <vt:lpstr>10_Default Design</vt:lpstr>
      <vt:lpstr>4_Default Design</vt:lpstr>
      <vt:lpstr>Resources</vt:lpstr>
      <vt:lpstr>Objectives</vt:lpstr>
      <vt:lpstr>PowerPoint Presentation</vt:lpstr>
      <vt:lpstr>The modern Periodic 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Group 7 – the Halogens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Highams Park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Tomkins</dc:creator>
  <cp:lastModifiedBy>M McCallum</cp:lastModifiedBy>
  <cp:revision>180</cp:revision>
  <cp:lastPrinted>2017-10-17T09:10:55Z</cp:lastPrinted>
  <dcterms:created xsi:type="dcterms:W3CDTF">2016-06-16T11:38:20Z</dcterms:created>
  <dcterms:modified xsi:type="dcterms:W3CDTF">2018-08-06T10:35:27Z</dcterms:modified>
</cp:coreProperties>
</file>