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56" r:id="rId3"/>
    <p:sldId id="257" r:id="rId4"/>
    <p:sldId id="261" r:id="rId5"/>
    <p:sldId id="258" r:id="rId6"/>
    <p:sldId id="263" r:id="rId7"/>
    <p:sldId id="268" r:id="rId8"/>
    <p:sldId id="264" r:id="rId9"/>
    <p:sldId id="265" r:id="rId10"/>
    <p:sldId id="269" r:id="rId11"/>
    <p:sldId id="266" r:id="rId12"/>
    <p:sldId id="267" r:id="rId13"/>
    <p:sldId id="260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E864E-5055-46BC-9777-69866F1F9829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2407A-19FD-415E-88D4-1CD64AC1A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8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2407A-19FD-415E-88D4-1CD64AC1A64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41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BB0F-242D-4C4B-A5E6-F9A36F61419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8628-2ED0-47C2-913A-9E4617826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81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BB0F-242D-4C4B-A5E6-F9A36F61419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8628-2ED0-47C2-913A-9E4617826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69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BB0F-242D-4C4B-A5E6-F9A36F61419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8628-2ED0-47C2-913A-9E4617826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7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BB0F-242D-4C4B-A5E6-F9A36F61419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8628-2ED0-47C2-913A-9E4617826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78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BB0F-242D-4C4B-A5E6-F9A36F61419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8628-2ED0-47C2-913A-9E4617826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65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BB0F-242D-4C4B-A5E6-F9A36F61419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8628-2ED0-47C2-913A-9E4617826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33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BB0F-242D-4C4B-A5E6-F9A36F61419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8628-2ED0-47C2-913A-9E4617826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0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BB0F-242D-4C4B-A5E6-F9A36F61419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8628-2ED0-47C2-913A-9E4617826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6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BB0F-242D-4C4B-A5E6-F9A36F61419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8628-2ED0-47C2-913A-9E4617826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62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BB0F-242D-4C4B-A5E6-F9A36F61419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8628-2ED0-47C2-913A-9E4617826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38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BB0F-242D-4C4B-A5E6-F9A36F61419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8628-2ED0-47C2-913A-9E4617826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7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0BB0F-242D-4C4B-A5E6-F9A36F61419F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48628-2ED0-47C2-913A-9E4617826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66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Read the relevant CLEAPPS cards before doing the experiment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Sodium hydroxide 0.4M</a:t>
            </a:r>
          </a:p>
          <a:p>
            <a:r>
              <a:rPr lang="en-GB" dirty="0" smtClean="0"/>
              <a:t>Hydrochloric acid 1.0M</a:t>
            </a:r>
          </a:p>
          <a:p>
            <a:r>
              <a:rPr lang="en-GB" dirty="0" smtClean="0"/>
              <a:t>Copper sulphate &lt;1.0M</a:t>
            </a:r>
          </a:p>
          <a:p>
            <a:r>
              <a:rPr lang="en-GB" dirty="0" smtClean="0"/>
              <a:t>Magnesium ribbon</a:t>
            </a:r>
          </a:p>
          <a:p>
            <a:r>
              <a:rPr lang="en-GB" dirty="0" smtClean="0"/>
              <a:t>Ignition tubes for glucose</a:t>
            </a:r>
          </a:p>
          <a:p>
            <a:r>
              <a:rPr lang="en-GB" dirty="0" smtClean="0"/>
              <a:t>Test tube holders for glucose and copper sulphate</a:t>
            </a:r>
          </a:p>
          <a:p>
            <a:r>
              <a:rPr lang="en-GB" dirty="0" smtClean="0"/>
              <a:t>Tongs for magnesium ribbon</a:t>
            </a:r>
          </a:p>
          <a:p>
            <a:endParaRPr lang="en-GB" dirty="0"/>
          </a:p>
          <a:p>
            <a:r>
              <a:rPr lang="en-GB" dirty="0" smtClean="0"/>
              <a:t>Demonstrate how to safely burn magnesium and heat compounds.</a:t>
            </a:r>
          </a:p>
          <a:p>
            <a:endParaRPr lang="en-GB" dirty="0"/>
          </a:p>
          <a:p>
            <a:r>
              <a:rPr lang="en-GB" dirty="0" smtClean="0"/>
              <a:t>Demonstrate </a:t>
            </a:r>
            <a:r>
              <a:rPr lang="en-GB" dirty="0" err="1" smtClean="0"/>
              <a:t>Pb</a:t>
            </a:r>
            <a:r>
              <a:rPr lang="en-GB" dirty="0" smtClean="0"/>
              <a:t>(NO</a:t>
            </a:r>
            <a:r>
              <a:rPr lang="en-GB" baseline="-25000" dirty="0" smtClean="0"/>
              <a:t>3</a:t>
            </a:r>
            <a:r>
              <a:rPr lang="en-GB" dirty="0" smtClean="0"/>
              <a:t>)</a:t>
            </a:r>
            <a:r>
              <a:rPr lang="en-GB" baseline="-25000" dirty="0" smtClean="0"/>
              <a:t>2</a:t>
            </a:r>
            <a:r>
              <a:rPr lang="en-GB" dirty="0" smtClean="0"/>
              <a:t> + KI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6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25705" cy="194421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708920"/>
            <a:ext cx="640871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elements are in the following compounds?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691759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Copper carbonate</a:t>
            </a:r>
          </a:p>
          <a:p>
            <a:pPr algn="r"/>
            <a:r>
              <a:rPr lang="en-GB" sz="2800" dirty="0" smtClean="0"/>
              <a:t>Lead </a:t>
            </a:r>
            <a:r>
              <a:rPr lang="en-GB" sz="2800" dirty="0" err="1" smtClean="0"/>
              <a:t>sulfate</a:t>
            </a:r>
            <a:endParaRPr lang="en-GB" sz="2800" dirty="0" smtClean="0"/>
          </a:p>
          <a:p>
            <a:pPr algn="r"/>
            <a:r>
              <a:rPr lang="en-GB" sz="2800" dirty="0" smtClean="0"/>
              <a:t>Aluminium nitrate</a:t>
            </a:r>
          </a:p>
          <a:p>
            <a:pPr algn="r"/>
            <a:r>
              <a:rPr lang="en-GB" sz="2800" dirty="0" smtClean="0"/>
              <a:t>Iron phosphate</a:t>
            </a:r>
          </a:p>
          <a:p>
            <a:pPr algn="r"/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798475" y="3774990"/>
            <a:ext cx="53481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Copper, carbon and oxygen</a:t>
            </a:r>
          </a:p>
          <a:p>
            <a:r>
              <a:rPr lang="en-GB" sz="2800" dirty="0" smtClean="0"/>
              <a:t>Lead, </a:t>
            </a:r>
            <a:r>
              <a:rPr lang="en-GB" sz="2800" dirty="0" err="1" smtClean="0"/>
              <a:t>sulfur</a:t>
            </a:r>
            <a:r>
              <a:rPr lang="en-GB" sz="2800" dirty="0" smtClean="0"/>
              <a:t> and oxygen</a:t>
            </a:r>
          </a:p>
          <a:p>
            <a:r>
              <a:rPr lang="en-GB" sz="2800" dirty="0" smtClean="0"/>
              <a:t>Aluminium, nitrogen and oxygen</a:t>
            </a:r>
          </a:p>
          <a:p>
            <a:r>
              <a:rPr lang="en-GB" sz="2800" dirty="0" smtClean="0"/>
              <a:t>Iron, phosphorous and oxygen</a:t>
            </a:r>
          </a:p>
          <a:p>
            <a:pPr algn="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4139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676875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Reaction 7 is an example of </a:t>
            </a:r>
            <a:r>
              <a:rPr lang="en-GB" sz="2400" b="1" dirty="0" smtClean="0"/>
              <a:t>thermal decomposition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Thermal decomposition is a reaction where a compound is heated and breaks down into simpler substances.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9224" y="2348880"/>
            <a:ext cx="813690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Copper carbonate is heated and breaks down into copper oxide and carbon dioxide.</a:t>
            </a:r>
          </a:p>
          <a:p>
            <a:endParaRPr lang="en-GB" sz="2400" dirty="0"/>
          </a:p>
          <a:p>
            <a:r>
              <a:rPr lang="en-GB" sz="2400" dirty="0" smtClean="0"/>
              <a:t>Write this as a word equation.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12532" y="436510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copper carbonate </a:t>
            </a:r>
            <a:r>
              <a:rPr lang="en-GB" sz="2400" dirty="0" smtClean="0">
                <a:sym typeface="Wingdings" panose="05000000000000000000" pitchFamily="2" charset="2"/>
              </a:rPr>
              <a:t> copper oxide + carbon dioxide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9224" y="5157192"/>
            <a:ext cx="8191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reactants are on the left of the equation and the products that are formed are on the right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136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8784976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Reaction 8</a:t>
            </a:r>
          </a:p>
          <a:p>
            <a:r>
              <a:rPr lang="en-GB" sz="2400" dirty="0" smtClean="0"/>
              <a:t> </a:t>
            </a:r>
          </a:p>
          <a:p>
            <a:r>
              <a:rPr lang="en-GB" sz="2400" dirty="0" smtClean="0"/>
              <a:t>Calcium chloride, carbon dioxide and water are formed when hydrochloric acid reacts with calcium carbonate.</a:t>
            </a:r>
          </a:p>
          <a:p>
            <a:endParaRPr lang="en-GB" sz="2400" dirty="0"/>
          </a:p>
          <a:p>
            <a:r>
              <a:rPr lang="en-GB" sz="2400" dirty="0" smtClean="0"/>
              <a:t>Write this as a word equation.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107504" y="3008244"/>
            <a:ext cx="8876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hydrochloric acid + calcium carbonate </a:t>
            </a:r>
            <a:r>
              <a:rPr lang="en-GB" sz="2000" dirty="0" smtClean="0">
                <a:sym typeface="Wingdings" panose="05000000000000000000" pitchFamily="2" charset="2"/>
              </a:rPr>
              <a:t> calcium chloride + carbon dioxide + water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898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Recognising chemical reactions</a:t>
            </a:r>
            <a:endParaRPr lang="en-GB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359383"/>
              </p:ext>
            </p:extLst>
          </p:nvPr>
        </p:nvGraphicFramePr>
        <p:xfrm>
          <a:off x="179512" y="534793"/>
          <a:ext cx="8856984" cy="5817654"/>
        </p:xfrm>
        <a:graphic>
          <a:graphicData uri="http://schemas.openxmlformats.org/drawingml/2006/table">
            <a:tbl>
              <a:tblPr/>
              <a:tblGrid>
                <a:gridCol w="4248472"/>
                <a:gridCol w="4608512"/>
              </a:tblGrid>
              <a:tr h="483079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Reaction</a:t>
                      </a:r>
                      <a:endParaRPr lang="en-GB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Observations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959">
                <a:tc>
                  <a:txBody>
                    <a:bodyPr/>
                    <a:lstStyle/>
                    <a:p>
                      <a:r>
                        <a:rPr lang="en-GB" dirty="0" smtClean="0"/>
                        <a:t>1. lead nitrate + potassium iodide</a:t>
                      </a:r>
                    </a:p>
                    <a:p>
                      <a:r>
                        <a:rPr lang="en-GB" dirty="0" smtClean="0"/>
                        <a:t>(demonstration)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53">
                <a:tc>
                  <a:txBody>
                    <a:bodyPr/>
                    <a:lstStyle/>
                    <a:p>
                      <a:r>
                        <a:rPr lang="en-GB" dirty="0" smtClean="0"/>
                        <a:t>2. Magnesium + oxygen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64">
                <a:tc>
                  <a:txBody>
                    <a:bodyPr/>
                    <a:lstStyle/>
                    <a:p>
                      <a:r>
                        <a:rPr lang="en-GB" dirty="0" smtClean="0"/>
                        <a:t>3. Sodium hydroxide + copper sulphate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498">
                <a:tc>
                  <a:txBody>
                    <a:bodyPr/>
                    <a:lstStyle/>
                    <a:p>
                      <a:r>
                        <a:rPr lang="en-GB" dirty="0" smtClean="0"/>
                        <a:t>4. Copper sulphate + magnesium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24">
                <a:tc>
                  <a:txBody>
                    <a:bodyPr/>
                    <a:lstStyle/>
                    <a:p>
                      <a:r>
                        <a:rPr lang="en-GB" dirty="0" smtClean="0"/>
                        <a:t>5. Hydrochloric</a:t>
                      </a:r>
                      <a:r>
                        <a:rPr lang="en-GB" baseline="0" dirty="0" smtClean="0"/>
                        <a:t> acid + sodium hydroxide</a:t>
                      </a:r>
                    </a:p>
                    <a:p>
                      <a:endParaRPr lang="en-GB" baseline="0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136">
                <a:tc>
                  <a:txBody>
                    <a:bodyPr/>
                    <a:lstStyle/>
                    <a:p>
                      <a:r>
                        <a:rPr lang="en-GB" dirty="0" smtClean="0"/>
                        <a:t>6. Heating glucose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475">
                <a:tc>
                  <a:txBody>
                    <a:bodyPr/>
                    <a:lstStyle/>
                    <a:p>
                      <a:r>
                        <a:rPr lang="en-GB" dirty="0" smtClean="0"/>
                        <a:t>7. Heating copper</a:t>
                      </a:r>
                      <a:r>
                        <a:rPr lang="en-GB" baseline="0" dirty="0" smtClean="0"/>
                        <a:t> carbonate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069">
                <a:tc>
                  <a:txBody>
                    <a:bodyPr/>
                    <a:lstStyle/>
                    <a:p>
                      <a:r>
                        <a:rPr lang="en-GB" dirty="0" smtClean="0"/>
                        <a:t>8. Hydrochloric acid + calcium carbonate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6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4" y="15937"/>
            <a:ext cx="4469938" cy="168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62" y="0"/>
            <a:ext cx="4469938" cy="168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" y="1772816"/>
            <a:ext cx="4519266" cy="11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55" y="1749474"/>
            <a:ext cx="4519266" cy="11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" y="3256297"/>
            <a:ext cx="4469938" cy="168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50" y="3240360"/>
            <a:ext cx="4469938" cy="168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2" y="5013176"/>
            <a:ext cx="4519266" cy="11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43" y="4989834"/>
            <a:ext cx="4519266" cy="11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0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dirty="0" smtClean="0"/>
              <a:t>7He Chemical Reactions</a:t>
            </a:r>
            <a:endParaRPr lang="en-GB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00" y="1865036"/>
            <a:ext cx="1601699" cy="170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74" y="4224980"/>
            <a:ext cx="2045779" cy="181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355" y="4224981"/>
            <a:ext cx="2042075" cy="181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73" y="1814453"/>
            <a:ext cx="1775380" cy="176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85779"/>
            <a:ext cx="1728192" cy="181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3" y="4221088"/>
            <a:ext cx="1761493" cy="182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2800" y="1165393"/>
            <a:ext cx="515731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Reversible or irreversible changes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60458" y="364379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Breaking glass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360469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Melting ice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5928" y="375709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Burning wood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22800" y="60538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Boiling water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367773" y="60538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Cooking eggs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336196" y="60631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Rusting iron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1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Chemical reactions are irreversible changes.</a:t>
            </a:r>
          </a:p>
          <a:p>
            <a:endParaRPr lang="en-GB" sz="2800" dirty="0"/>
          </a:p>
          <a:p>
            <a:r>
              <a:rPr lang="en-GB" sz="2800" dirty="0" smtClean="0"/>
              <a:t>New products are formed.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9141" y="206084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Chemical reactions are described in word equations.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321297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reactants </a:t>
            </a:r>
            <a:r>
              <a:rPr lang="en-GB" sz="2800" b="1" dirty="0" smtClean="0">
                <a:sym typeface="Wingdings" panose="05000000000000000000" pitchFamily="2" charset="2"/>
              </a:rPr>
              <a:t> products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970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2242592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n-GB" dirty="0" smtClean="0"/>
              <a:t>Practical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this practical there are a number of hazards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Your teacher will instruct you on how to perform the practical safely.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Always where goggles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096344" cy="233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9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Recognising chemical reactions</a:t>
            </a:r>
            <a:endParaRPr lang="en-GB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051926"/>
              </p:ext>
            </p:extLst>
          </p:nvPr>
        </p:nvGraphicFramePr>
        <p:xfrm>
          <a:off x="179512" y="534793"/>
          <a:ext cx="8856984" cy="5803485"/>
        </p:xfrm>
        <a:graphic>
          <a:graphicData uri="http://schemas.openxmlformats.org/drawingml/2006/table">
            <a:tbl>
              <a:tblPr/>
              <a:tblGrid>
                <a:gridCol w="4248472"/>
                <a:gridCol w="4608512"/>
              </a:tblGrid>
              <a:tr h="483079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Reaction</a:t>
                      </a:r>
                      <a:endParaRPr lang="en-GB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Observations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959">
                <a:tc>
                  <a:txBody>
                    <a:bodyPr/>
                    <a:lstStyle/>
                    <a:p>
                      <a:r>
                        <a:rPr lang="en-GB" dirty="0" smtClean="0"/>
                        <a:t>1. lead nitrate + potassium iodide</a:t>
                      </a:r>
                    </a:p>
                    <a:p>
                      <a:r>
                        <a:rPr lang="en-GB" dirty="0" smtClean="0"/>
                        <a:t>(demonstration)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920">
                <a:tc>
                  <a:txBody>
                    <a:bodyPr/>
                    <a:lstStyle/>
                    <a:p>
                      <a:r>
                        <a:rPr lang="en-GB" dirty="0" smtClean="0"/>
                        <a:t>2. magnesium + oxygen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523">
                <a:tc>
                  <a:txBody>
                    <a:bodyPr/>
                    <a:lstStyle/>
                    <a:p>
                      <a:r>
                        <a:rPr lang="en-GB" dirty="0" smtClean="0"/>
                        <a:t>3. sodium hydroxide + copper sulphate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498">
                <a:tc>
                  <a:txBody>
                    <a:bodyPr/>
                    <a:lstStyle/>
                    <a:p>
                      <a:r>
                        <a:rPr lang="en-GB" dirty="0" smtClean="0"/>
                        <a:t>4. copper sulphate + magnesium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05">
                <a:tc>
                  <a:txBody>
                    <a:bodyPr/>
                    <a:lstStyle/>
                    <a:p>
                      <a:r>
                        <a:rPr lang="en-GB" dirty="0" smtClean="0"/>
                        <a:t>5. hydrochloric</a:t>
                      </a:r>
                      <a:r>
                        <a:rPr lang="en-GB" baseline="0" dirty="0" smtClean="0"/>
                        <a:t> acid + sodium hydroxide</a:t>
                      </a:r>
                    </a:p>
                    <a:p>
                      <a:endParaRPr lang="en-GB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136">
                <a:tc>
                  <a:txBody>
                    <a:bodyPr/>
                    <a:lstStyle/>
                    <a:p>
                      <a:r>
                        <a:rPr lang="en-GB" dirty="0" smtClean="0"/>
                        <a:t>6. Heating glucose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475">
                <a:tc>
                  <a:txBody>
                    <a:bodyPr/>
                    <a:lstStyle/>
                    <a:p>
                      <a:r>
                        <a:rPr lang="en-GB" dirty="0" smtClean="0"/>
                        <a:t>7. Heating copper</a:t>
                      </a:r>
                      <a:r>
                        <a:rPr lang="en-GB" baseline="0" dirty="0" smtClean="0"/>
                        <a:t> carbonate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069">
                <a:tc>
                  <a:txBody>
                    <a:bodyPr/>
                    <a:lstStyle/>
                    <a:p>
                      <a:r>
                        <a:rPr lang="en-GB" dirty="0" smtClean="0"/>
                        <a:t>8. hydrochloric acid + calcium carbonate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4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951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Recognising chemical reactions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9269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During a chemical reaction there may be:</a:t>
            </a:r>
          </a:p>
          <a:p>
            <a:endParaRPr lang="en-GB" sz="2400" dirty="0" smtClean="0"/>
          </a:p>
          <a:p>
            <a:r>
              <a:rPr lang="en-GB" sz="2400" dirty="0"/>
              <a:t>	</a:t>
            </a:r>
            <a:r>
              <a:rPr lang="en-GB" sz="2400" dirty="0" smtClean="0"/>
              <a:t>Fizzing (gas made)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A solid forms (a precipitate)</a:t>
            </a:r>
          </a:p>
          <a:p>
            <a:r>
              <a:rPr lang="en-GB" sz="2400" dirty="0" smtClean="0"/>
              <a:t>	A temperature change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A colour change</a:t>
            </a:r>
            <a:endParaRPr lang="en-GB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29694"/>
              </p:ext>
            </p:extLst>
          </p:nvPr>
        </p:nvGraphicFramePr>
        <p:xfrm>
          <a:off x="1415988" y="3501008"/>
          <a:ext cx="6096000" cy="19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Indication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Reaction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fizzing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solid forms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temperature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colour change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0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Some reactions need some heat energy to get them started.</a:t>
            </a:r>
          </a:p>
          <a:p>
            <a:endParaRPr lang="en-GB" sz="2400" dirty="0"/>
          </a:p>
          <a:p>
            <a:r>
              <a:rPr lang="en-GB" sz="2400" dirty="0" smtClean="0"/>
              <a:t>Some reactions need a constant supply of energy to continue.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844824"/>
            <a:ext cx="842493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Which reactions needed a constant supply of energy to continue?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501007"/>
            <a:ext cx="712879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Which reaction needed an initial </a:t>
            </a:r>
            <a:r>
              <a:rPr lang="en-GB" sz="2400" dirty="0" smtClean="0"/>
              <a:t>energy input to start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87924" y="260826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7 &amp; 8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900274" y="429309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702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8720"/>
            <a:ext cx="2880319" cy="179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555" y="11663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Reactions and word equations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908720"/>
            <a:ext cx="579613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reaction 2, </a:t>
            </a:r>
            <a:r>
              <a:rPr lang="en-GB" sz="2800" b="1" dirty="0" smtClean="0"/>
              <a:t>magnesium</a:t>
            </a:r>
            <a:r>
              <a:rPr lang="en-GB" sz="2800" dirty="0" smtClean="0"/>
              <a:t> reacted with </a:t>
            </a:r>
            <a:r>
              <a:rPr lang="en-GB" sz="2800" b="1" dirty="0" smtClean="0"/>
              <a:t>oxygen</a:t>
            </a:r>
            <a:r>
              <a:rPr lang="en-GB" sz="2800" dirty="0" smtClean="0"/>
              <a:t> to form a substance called </a:t>
            </a:r>
            <a:r>
              <a:rPr lang="en-GB" sz="2800" b="1" dirty="0" smtClean="0"/>
              <a:t>magnesium oxide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85128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magnesium + oxygen </a:t>
            </a:r>
            <a:r>
              <a:rPr lang="en-GB" sz="3200" dirty="0" smtClean="0">
                <a:sym typeface="Wingdings" panose="05000000000000000000" pitchFamily="2" charset="2"/>
              </a:rPr>
              <a:t> magnesium oxide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022617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a product</a:t>
            </a:r>
          </a:p>
          <a:p>
            <a:r>
              <a:rPr lang="en-GB" sz="2800" dirty="0" smtClean="0"/>
              <a:t>Name a reactant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80182" y="3729244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reactants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976156" y="3653285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products</a:t>
            </a:r>
            <a:endParaRPr lang="en-GB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2557546" y="1860609"/>
            <a:ext cx="392506" cy="342038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/>
          <p:cNvSpPr/>
          <p:nvPr/>
        </p:nvSpPr>
        <p:spPr>
          <a:xfrm rot="5400000">
            <a:off x="6225538" y="2107888"/>
            <a:ext cx="349212" cy="288253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95536" y="5157192"/>
            <a:ext cx="3557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an element</a:t>
            </a:r>
          </a:p>
          <a:p>
            <a:r>
              <a:rPr lang="en-GB" sz="2800" dirty="0" smtClean="0"/>
              <a:t>Name a compound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977" y="4249251"/>
            <a:ext cx="4795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Magnesium and oxygen are elements</a:t>
            </a:r>
          </a:p>
          <a:p>
            <a:endParaRPr lang="en-GB" sz="2400" dirty="0" smtClean="0"/>
          </a:p>
          <a:p>
            <a:r>
              <a:rPr lang="en-GB" sz="2400" dirty="0" smtClean="0"/>
              <a:t>A compound is magnesium oxide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1206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206835" cy="272400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3493159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Magnesium + sulphur </a:t>
            </a:r>
            <a:r>
              <a:rPr lang="en-GB" sz="2400" dirty="0" smtClean="0">
                <a:sym typeface="Wingdings" panose="05000000000000000000" pitchFamily="2" charset="2"/>
              </a:rPr>
              <a:t></a:t>
            </a:r>
          </a:p>
          <a:p>
            <a:pPr algn="r"/>
            <a:r>
              <a:rPr lang="en-GB" sz="2400" dirty="0" smtClean="0">
                <a:sym typeface="Wingdings" panose="05000000000000000000" pitchFamily="2" charset="2"/>
              </a:rPr>
              <a:t>Iron + chlorine </a:t>
            </a:r>
          </a:p>
          <a:p>
            <a:pPr algn="r"/>
            <a:r>
              <a:rPr lang="en-GB" sz="2400" dirty="0" smtClean="0">
                <a:sym typeface="Wingdings" panose="05000000000000000000" pitchFamily="2" charset="2"/>
              </a:rPr>
              <a:t>Aluminium + bromine </a:t>
            </a:r>
          </a:p>
          <a:p>
            <a:pPr algn="r"/>
            <a:r>
              <a:rPr lang="en-GB" sz="2400" dirty="0" smtClean="0">
                <a:sym typeface="Wingdings" panose="05000000000000000000" pitchFamily="2" charset="2"/>
              </a:rPr>
              <a:t>Tin + nitrogen </a:t>
            </a:r>
          </a:p>
          <a:p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3495654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Magnesium sulphide </a:t>
            </a:r>
            <a:endParaRPr lang="en-GB" sz="2400" dirty="0" smtClean="0">
              <a:sym typeface="Wingdings" panose="05000000000000000000" pitchFamily="2" charset="2"/>
            </a:endParaRPr>
          </a:p>
          <a:p>
            <a:r>
              <a:rPr lang="en-GB" sz="2400" dirty="0" smtClean="0">
                <a:sym typeface="Wingdings" panose="05000000000000000000" pitchFamily="2" charset="2"/>
              </a:rPr>
              <a:t>Iron chloride 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Aluminium bromide 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Tin nitride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300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520</Words>
  <Application>Microsoft Office PowerPoint</Application>
  <PresentationFormat>On-screen Show (4:3)</PresentationFormat>
  <Paragraphs>118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7He Chemical Reactions</vt:lpstr>
      <vt:lpstr>PowerPoint Presentation</vt:lpstr>
      <vt:lpstr>Practical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7He Chemical Reactions</dc:title>
  <dc:creator>Graham</dc:creator>
  <cp:lastModifiedBy>Graham</cp:lastModifiedBy>
  <cp:revision>9</cp:revision>
  <dcterms:created xsi:type="dcterms:W3CDTF">2018-09-30T13:10:48Z</dcterms:created>
  <dcterms:modified xsi:type="dcterms:W3CDTF">2018-09-30T14:39:59Z</dcterms:modified>
</cp:coreProperties>
</file>