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505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052CB-97FC-4150-BEF1-A8B2F6AD7796}" type="datetimeFigureOut">
              <a:rPr lang="en-US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CAF8E-755B-413E-889A-8C58154894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4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CAF8E-755B-413E-889A-8C58154894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esws_at_7Fc_act_002</a:t>
            </a:r>
          </a:p>
        </p:txBody>
      </p:sp>
      <p:sp>
        <p:nvSpPr>
          <p:cNvPr id="143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4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1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AF34051-E47B-4204-9090-A010375C8AF5}" type="slidenum">
              <a:rPr lang="en-GB" altLang="en-US"/>
              <a:pPr algn="r" eaLnBrk="1" hangingPunct="1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957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7892" name="Slide Number Placeholder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E440E96-3862-416E-AEDE-BC9ACDD8D528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16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4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altLang="en-US"/>
              <a:t>Boardworks KS3 Science 2008 </a:t>
            </a:r>
          </a:p>
          <a:p>
            <a:pPr>
              <a:defRPr/>
            </a:pPr>
            <a:r>
              <a:rPr altLang="en-US"/>
              <a:t>Acids and Alkalis</a:t>
            </a: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r>
              <a:rPr lang="en-GB" altLang="en-US">
                <a:latin typeface="Calibri" panose="020F0502020204030204" pitchFamily="34" charset="0"/>
              </a:rPr>
              <a:t>https://www.doddlelearn.co.uk/app/teacher/launch-content/e6c9552e-30e9-426a-8a01-b0c246f1c622</a:t>
            </a:r>
          </a:p>
        </p:txBody>
      </p:sp>
    </p:spTree>
    <p:extLst>
      <p:ext uri="{BB962C8B-B14F-4D97-AF65-F5344CB8AC3E}">
        <p14:creationId xmlns:p14="http://schemas.microsoft.com/office/powerpoint/2010/main" val="20590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531" y="1060997"/>
            <a:ext cx="10363200" cy="1246254"/>
          </a:xfrm>
        </p:spPr>
        <p:txBody>
          <a:bodyPr>
            <a:noAutofit/>
          </a:bodyPr>
          <a:lstStyle/>
          <a:p>
            <a:r>
              <a:rPr lang="en-GB">
                <a:latin typeface="Dotum" panose="020B0600000101010101" pitchFamily="34" charset="-127"/>
                <a:ea typeface="Dotum" panose="020B0600000101010101" pitchFamily="34" charset="-127"/>
              </a:rPr>
              <a:t>7Fc: Acidity and Alkalinity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6736" y="2773570"/>
            <a:ext cx="8826789" cy="930241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GB" sz="3200">
                <a:solidFill>
                  <a:schemeClr val="tx1"/>
                </a:solidFill>
              </a:rPr>
              <a:t>Do Now: </a:t>
            </a:r>
          </a:p>
          <a:p>
            <a:pPr>
              <a:spcBef>
                <a:spcPts val="0"/>
              </a:spcBef>
            </a:pPr>
            <a:r>
              <a:rPr lang="en-GB" sz="3200"/>
              <a:t>Discuss with your partner what you think the pH scale tells us</a:t>
            </a:r>
            <a:endParaRPr lang="en-GB" sz="320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0256" y="260648"/>
            <a:ext cx="3577365" cy="461136"/>
          </a:xfrm>
        </p:spPr>
        <p:txBody>
          <a:bodyPr/>
          <a:lstStyle/>
          <a:p>
            <a:fld id="{1C8BA104-50D7-4B21-9874-9C97885394E8}" type="datetime1">
              <a:rPr lang="en-GB" sz="4267"/>
              <a:t>17/06/2022</a:t>
            </a:fld>
            <a:endParaRPr lang="en-GB" sz="4267"/>
          </a:p>
        </p:txBody>
      </p:sp>
      <p:pic>
        <p:nvPicPr>
          <p:cNvPr id="2867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1" b="34856"/>
          <a:stretch/>
        </p:blipFill>
        <p:spPr bwMode="auto">
          <a:xfrm>
            <a:off x="2233400" y="3879185"/>
            <a:ext cx="8074381" cy="25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8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GB" sz="380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Range of different substances </a:t>
            </a:r>
          </a:p>
          <a:p>
            <a:pPr marL="0" indent="0">
              <a:buNone/>
              <a:defRPr/>
            </a:pPr>
            <a:endParaRPr lang="en-GB" sz="3800">
              <a:solidFill>
                <a:srgbClr val="000000"/>
              </a:solidFill>
              <a:latin typeface="+mj-lt"/>
              <a:ea typeface="ＭＳ Ｐゴシック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GB" sz="380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Spotting tiles </a:t>
            </a:r>
          </a:p>
          <a:p>
            <a:pPr marL="0" indent="0">
              <a:buNone/>
              <a:defRPr/>
            </a:pPr>
            <a:endParaRPr lang="en-GB" sz="3800">
              <a:solidFill>
                <a:srgbClr val="000000"/>
              </a:solidFill>
              <a:latin typeface="+mj-lt"/>
              <a:ea typeface="ＭＳ Ｐゴシック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GB" sz="380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Pipettes</a:t>
            </a:r>
          </a:p>
          <a:p>
            <a:pPr marL="0" indent="0">
              <a:buNone/>
              <a:defRPr/>
            </a:pPr>
            <a:endParaRPr lang="en-GB" sz="3800">
              <a:solidFill>
                <a:srgbClr val="000000"/>
              </a:solidFill>
              <a:latin typeface="+mj-lt"/>
              <a:ea typeface="ＭＳ Ｐゴシック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GB" sz="380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Universal Indicator</a:t>
            </a:r>
          </a:p>
          <a:p>
            <a:pPr marL="0" indent="0">
              <a:buNone/>
              <a:defRPr/>
            </a:pPr>
            <a:endParaRPr lang="en-GB" sz="3800">
              <a:solidFill>
                <a:srgbClr val="000000"/>
              </a:solidFill>
              <a:latin typeface="+mj-lt"/>
              <a:ea typeface="ＭＳ Ｐゴシック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GB" sz="380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pH scale</a:t>
            </a:r>
          </a:p>
          <a:p>
            <a:pPr>
              <a:defRPr/>
            </a:pPr>
            <a:endParaRPr lang="en-GB" sz="360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  <p:pic>
        <p:nvPicPr>
          <p:cNvPr id="4" name="Picture 2" descr="http://www.xump.com/Images/Products/Cavity-Spotting-Tile-Polypropylene-300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9" y="2493961"/>
            <a:ext cx="10080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unitednuclear.com/images/dropper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68" y="3319462"/>
            <a:ext cx="1081088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c8.alamy.com/comp/BRARP4/a-bottle-of-universal-indicator-beside-a-bottle-of-phenolphthalein-BRARP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3"/>
          <a:stretch>
            <a:fillRect/>
          </a:stretch>
        </p:blipFill>
        <p:spPr bwMode="auto">
          <a:xfrm>
            <a:off x="4655994" y="3935412"/>
            <a:ext cx="12160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bbc.co.uk/staticarchive/58177a276501615c963df37b4ab5b3475528953f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18" y="5519737"/>
            <a:ext cx="3181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1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>
                <a:solidFill>
                  <a:srgbClr val="000000"/>
                </a:solidFill>
                <a:latin typeface="+mj-lt"/>
              </a:rPr>
              <a:t>Collect the equipment.</a:t>
            </a:r>
          </a:p>
          <a:p>
            <a:pPr marL="514350" indent="-514350">
              <a:buSzPct val="100000"/>
              <a:buFontTx/>
              <a:buAutoNum type="arabicPeriod" startAt="2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>
                <a:solidFill>
                  <a:srgbClr val="000000"/>
                </a:solidFill>
                <a:latin typeface="+mj-lt"/>
              </a:rPr>
              <a:t>Pipette the substance into the spotting well.</a:t>
            </a:r>
            <a:br>
              <a:rPr lang="en-GB" sz="4000" kern="0">
                <a:solidFill>
                  <a:srgbClr val="000000"/>
                </a:solidFill>
                <a:latin typeface="+mj-lt"/>
              </a:rPr>
            </a:br>
            <a:r>
              <a:rPr lang="en-GB" sz="4000" kern="0">
                <a:solidFill>
                  <a:srgbClr val="000000"/>
                </a:solidFill>
                <a:latin typeface="+mj-lt"/>
              </a:rPr>
              <a:t> (make sure you do not mix the pipettes)</a:t>
            </a: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>
                <a:solidFill>
                  <a:srgbClr val="000000"/>
                </a:solidFill>
                <a:latin typeface="+mj-lt"/>
              </a:rPr>
              <a:t>DO NOT OVERFILL the wells. </a:t>
            </a: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>
                <a:solidFill>
                  <a:srgbClr val="000000"/>
                </a:solidFill>
                <a:latin typeface="+mj-lt"/>
              </a:rPr>
              <a:t>Add a few drops of universal indicator. </a:t>
            </a: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>
                <a:solidFill>
                  <a:srgbClr val="000000"/>
                </a:solidFill>
                <a:latin typeface="+mj-lt"/>
              </a:rPr>
              <a:t>Is there a colour change? </a:t>
            </a: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>
                <a:solidFill>
                  <a:srgbClr val="000000"/>
                </a:solidFill>
                <a:latin typeface="+mj-lt"/>
              </a:rPr>
              <a:t>Using the pH scale, decide whether the substance is an acid alkali or neutral.</a:t>
            </a: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>
                <a:solidFill>
                  <a:srgbClr val="000000"/>
                </a:solidFill>
                <a:latin typeface="+mj-lt"/>
              </a:rPr>
              <a:t>Write the results in your book.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400" kern="0">
              <a:solidFill>
                <a:srgbClr val="000000"/>
              </a:solidFill>
              <a:latin typeface="+mj-lt"/>
            </a:endParaRPr>
          </a:p>
          <a:p>
            <a:pPr>
              <a:defRPr/>
            </a:pPr>
            <a:endParaRPr lang="en-GB" sz="3600">
              <a:solidFill>
                <a:srgbClr val="000000"/>
              </a:solidFill>
              <a:latin typeface="+mj-lt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2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9247C33-0B78-4E68-B827-C97E3896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0" y="495922"/>
            <a:ext cx="10578860" cy="60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4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461"/>
            <a:ext cx="10515600" cy="1325563"/>
          </a:xfrm>
        </p:spPr>
        <p:txBody>
          <a:bodyPr/>
          <a:lstStyle/>
          <a:p>
            <a:r>
              <a:rPr lang="en-GB"/>
              <a:t>Table of Results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712642-53DE-4C8B-A375-B1F2B1DED2D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29741"/>
          <a:ext cx="10515601" cy="46545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42067">
                  <a:extLst>
                    <a:ext uri="{9D8B030D-6E8A-4147-A177-3AD203B41FA5}">
                      <a16:colId xmlns:a16="http://schemas.microsoft.com/office/drawing/2014/main" val="1868603314"/>
                    </a:ext>
                  </a:extLst>
                </a:gridCol>
                <a:gridCol w="2762738">
                  <a:extLst>
                    <a:ext uri="{9D8B030D-6E8A-4147-A177-3AD203B41FA5}">
                      <a16:colId xmlns:a16="http://schemas.microsoft.com/office/drawing/2014/main" val="133907717"/>
                    </a:ext>
                  </a:extLst>
                </a:gridCol>
                <a:gridCol w="2762738">
                  <a:extLst>
                    <a:ext uri="{9D8B030D-6E8A-4147-A177-3AD203B41FA5}">
                      <a16:colId xmlns:a16="http://schemas.microsoft.com/office/drawing/2014/main" val="540578806"/>
                    </a:ext>
                  </a:extLst>
                </a:gridCol>
                <a:gridCol w="2748058">
                  <a:extLst>
                    <a:ext uri="{9D8B030D-6E8A-4147-A177-3AD203B41FA5}">
                      <a16:colId xmlns:a16="http://schemas.microsoft.com/office/drawing/2014/main" val="1607118824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Name of Substance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Colour of  Universal</a:t>
                      </a:r>
                      <a:r>
                        <a:rPr lang="en-US" sz="2400" baseline="0"/>
                        <a:t> indicator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pH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Acid</a:t>
                      </a:r>
                      <a:r>
                        <a:rPr lang="en-US" sz="2400" baseline="0"/>
                        <a:t> or Alkali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984356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909165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363903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476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905584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69000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6260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00"/>
          </a:solidFill>
        </p:spPr>
        <p:txBody>
          <a:bodyPr/>
          <a:lstStyle/>
          <a:p>
            <a:r>
              <a:rPr lang="en-GB"/>
              <a:t>What else could pH testing be used for?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32" t="51732" r="26195" b="12806"/>
          <a:stretch/>
        </p:blipFill>
        <p:spPr>
          <a:xfrm>
            <a:off x="0" y="1706562"/>
            <a:ext cx="7937082" cy="3513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131" t="9860" r="36709" b="11829"/>
          <a:stretch/>
        </p:blipFill>
        <p:spPr>
          <a:xfrm>
            <a:off x="7937082" y="1706562"/>
            <a:ext cx="2362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00"/>
          </a:solidFill>
        </p:spPr>
        <p:txBody>
          <a:bodyPr/>
          <a:lstStyle/>
          <a:p>
            <a:r>
              <a:rPr lang="en-GB"/>
              <a:t>What else could pH testing be used for?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04" t="24151" r="7315" b="20687"/>
          <a:stretch/>
        </p:blipFill>
        <p:spPr>
          <a:xfrm>
            <a:off x="0" y="1516061"/>
            <a:ext cx="8200370" cy="3398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332" t="11154" r="30331" b="13775"/>
          <a:stretch/>
        </p:blipFill>
        <p:spPr>
          <a:xfrm>
            <a:off x="8401050" y="1512867"/>
            <a:ext cx="3467100" cy="4135458"/>
          </a:xfrm>
          <a:prstGeom prst="rect">
            <a:avLst/>
          </a:prstGeom>
        </p:spPr>
      </p:pic>
      <p:pic>
        <p:nvPicPr>
          <p:cNvPr id="2050" name="Picture 2" descr="Image result for hair dye no amo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60" y="4419598"/>
            <a:ext cx="2419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13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 txBox="1">
            <a:spLocks noGrp="1"/>
          </p:cNvSpPr>
          <p:nvPr>
            <p:ph idx="1"/>
          </p:nvPr>
        </p:nvSpPr>
        <p:spPr>
          <a:xfrm>
            <a:off x="561109" y="1004887"/>
            <a:ext cx="11180618" cy="400843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altLang="en-US" sz="3200" u="sng">
                <a:latin typeface="+mj-lt"/>
              </a:rPr>
              <a:t>Conclusion</a:t>
            </a:r>
          </a:p>
          <a:p>
            <a:pPr marL="0" indent="0">
              <a:spcBef>
                <a:spcPts val="600"/>
              </a:spcBef>
              <a:buNone/>
            </a:pPr>
            <a:endParaRPr lang="en-GB" altLang="en-US" sz="320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altLang="en-US" sz="3200">
                <a:latin typeface="+mj-lt"/>
              </a:rPr>
              <a:t>All substances have a different ____.</a:t>
            </a:r>
          </a:p>
          <a:p>
            <a:pPr marL="0" indent="0">
              <a:spcBef>
                <a:spcPts val="600"/>
              </a:spcBef>
              <a:buNone/>
            </a:pPr>
            <a:endParaRPr lang="en-GB" altLang="en-US" sz="320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altLang="en-US" sz="3200">
                <a:latin typeface="+mj-lt"/>
              </a:rPr>
              <a:t>The pH ______ measures whether a substance is acidic, ________, or _________.</a:t>
            </a:r>
          </a:p>
          <a:p>
            <a:pPr marL="0" indent="0">
              <a:spcBef>
                <a:spcPts val="600"/>
              </a:spcBef>
              <a:buNone/>
            </a:pPr>
            <a:endParaRPr lang="en-GB" altLang="en-US" sz="320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altLang="en-US" sz="3200">
                <a:latin typeface="+mj-lt"/>
              </a:rPr>
              <a:t>__________ indicator can be used to test the pH of a substance</a:t>
            </a:r>
            <a:r>
              <a:rPr lang="en-GB" altLang="en-US" sz="3200">
                <a:latin typeface="Comic Sans MS" panose="030F0702030302020204" pitchFamily="66" charset="0"/>
              </a:rPr>
              <a:t>. </a:t>
            </a:r>
            <a:endParaRPr lang="en-GB" altLang="en-US"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altLang="en-US" sz="2600"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altLang="en-US" sz="2600">
              <a:latin typeface="Comic Sans MS" panose="030F0702030302020204" pitchFamily="66" charset="0"/>
            </a:endParaRPr>
          </a:p>
        </p:txBody>
      </p:sp>
      <p:sp>
        <p:nvSpPr>
          <p:cNvPr id="4" name="Rounded Rectangle 6"/>
          <p:cNvSpPr>
            <a:spLocks/>
          </p:cNvSpPr>
          <p:nvPr/>
        </p:nvSpPr>
        <p:spPr bwMode="auto">
          <a:xfrm>
            <a:off x="1524001" y="5013326"/>
            <a:ext cx="8964613" cy="16557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8">
            <a:noFill/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2800" u="sng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Extension:</a:t>
            </a:r>
          </a:p>
          <a:p>
            <a:pPr eaLnBrk="1" hangingPunct="1">
              <a:defRPr/>
            </a:pPr>
            <a:r>
              <a:rPr lang="en-GB" sz="320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Can you list examples of acids found in household items such as food and drink?</a:t>
            </a:r>
          </a:p>
          <a:p>
            <a:pPr eaLnBrk="1" hangingPunct="1">
              <a:defRPr/>
            </a:pPr>
            <a:endParaRPr lang="en-GB" sz="300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300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4540827" y="280698"/>
            <a:ext cx="7200900" cy="915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2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>
                <a:latin typeface="+mj-lt"/>
              </a:rPr>
              <a:t>Universal,   pH,  alkaline,  scale,  neutral </a:t>
            </a:r>
          </a:p>
        </p:txBody>
      </p:sp>
    </p:spTree>
    <p:extLst>
      <p:ext uri="{BB962C8B-B14F-4D97-AF65-F5344CB8AC3E}">
        <p14:creationId xmlns:p14="http://schemas.microsoft.com/office/powerpoint/2010/main" val="3928358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1971675" y="-239713"/>
            <a:ext cx="8229600" cy="1143001"/>
          </a:xfrm>
          <a:noFill/>
        </p:spPr>
        <p:txBody>
          <a:bodyPr/>
          <a:lstStyle/>
          <a:p>
            <a:r>
              <a:rPr lang="en-GB" altLang="en-US">
                <a:latin typeface="Calibri" panose="020F0502020204030204" pitchFamily="34" charset="0"/>
              </a:rPr>
              <a:t>Acid or alkali?</a:t>
            </a:r>
          </a:p>
        </p:txBody>
      </p:sp>
      <p:pic>
        <p:nvPicPr>
          <p:cNvPr id="675847" name="Picture 7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 descr="flash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easy_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9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0637"/>
            <a:ext cx="10515600" cy="1325563"/>
          </a:xfrm>
        </p:spPr>
        <p:txBody>
          <a:bodyPr/>
          <a:lstStyle/>
          <a:p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The pH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5381"/>
            <a:ext cx="6851073" cy="3641581"/>
          </a:xfrm>
        </p:spPr>
        <p:txBody>
          <a:bodyPr/>
          <a:lstStyle/>
          <a:p>
            <a:pPr marL="0" indent="0">
              <a:buNone/>
            </a:pPr>
            <a:r>
              <a:rPr lang="en-GB" sz="4000"/>
              <a:t>The pH scale tells us if a substance is acidic, alkaline, or neutral. </a:t>
            </a:r>
          </a:p>
          <a:p>
            <a:pPr marL="0" indent="0">
              <a:buNone/>
            </a:pPr>
            <a:r>
              <a:rPr lang="en-GB" sz="4000">
                <a:solidFill>
                  <a:schemeClr val="accent2">
                    <a:lumMod val="50000"/>
                  </a:schemeClr>
                </a:solidFill>
              </a:rPr>
              <a:t>Each universal indicator colour is given a number called the pH value. </a:t>
            </a:r>
          </a:p>
          <a:p>
            <a:pPr marL="0" indent="0">
              <a:buNone/>
            </a:pP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0" y="365125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pic>
        <p:nvPicPr>
          <p:cNvPr id="29698" name="Picture 2" descr="Image result for ph sca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b="8774"/>
          <a:stretch/>
        </p:blipFill>
        <p:spPr bwMode="auto">
          <a:xfrm>
            <a:off x="8249236" y="416305"/>
            <a:ext cx="3523664" cy="629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6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Indicator Colours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79817"/>
            <a:ext cx="10515600" cy="13971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sz="3200">
                <a:latin typeface="+mj-lt"/>
              </a:rPr>
              <a:t>This photograph shows test tubes of different solutions with universal indicator added. The solutions range from acidic on the left to alkaline on the right.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10" descr="esws_at_7Fc_act_aw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56" y="1512167"/>
            <a:ext cx="562768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7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2216"/>
            <a:ext cx="10515600" cy="1325563"/>
          </a:xfrm>
        </p:spPr>
        <p:txBody>
          <a:bodyPr/>
          <a:lstStyle/>
          <a:p>
            <a:r>
              <a:rPr lang="en-GB"/>
              <a:t>Indicator Colours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9920"/>
            <a:ext cx="7827818" cy="274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>
                <a:latin typeface="+mj-lt"/>
              </a:rPr>
              <a:t>This chart shows the pH scale. </a:t>
            </a:r>
          </a:p>
          <a:p>
            <a:pPr marL="0" indent="0">
              <a:buNone/>
            </a:pPr>
            <a:r>
              <a:rPr lang="en-GB" altLang="en-US">
                <a:latin typeface="+mj-lt"/>
              </a:rPr>
              <a:t>The scale goes from pH 0 to pH 14.</a:t>
            </a:r>
          </a:p>
          <a:p>
            <a:pPr marL="0" indent="0">
              <a:buNone/>
            </a:pPr>
            <a:r>
              <a:rPr lang="en-GB" altLang="en-US">
                <a:latin typeface="+mj-lt"/>
              </a:rPr>
              <a:t>Strong acids have a pH of 0 or 1.</a:t>
            </a:r>
          </a:p>
          <a:p>
            <a:pPr marL="0" indent="0">
              <a:buNone/>
            </a:pPr>
            <a:r>
              <a:rPr lang="en-GB" altLang="en-US">
                <a:latin typeface="+mj-lt"/>
              </a:rPr>
              <a:t>Strong alkalis have a pH of 13 or 14.</a:t>
            </a:r>
          </a:p>
          <a:p>
            <a:pPr marL="0" indent="0">
              <a:buNone/>
            </a:pPr>
            <a:r>
              <a:rPr lang="en-GB" altLang="en-US">
                <a:latin typeface="+mj-lt"/>
              </a:rPr>
              <a:t>Neutral solutions have a pH of 7.</a:t>
            </a:r>
            <a:endParaRPr lang="en-GB" altLang="en-US" sz="1800">
              <a:latin typeface="+mj-lt"/>
            </a:endParaRPr>
          </a:p>
          <a:p>
            <a:endParaRPr lang="en-GB"/>
          </a:p>
        </p:txBody>
      </p:sp>
      <p:pic>
        <p:nvPicPr>
          <p:cNvPr id="4" name="Picture 8" descr="esws_at_7Fc_act_aw_0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1826"/>
            <a:ext cx="50419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esws_at_7Fc_act_aw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57883"/>
            <a:ext cx="50673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7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600">
                <a:latin typeface="Arial" panose="020B0604020202020204" pitchFamily="34" charset="0"/>
              </a:rPr>
              <a:t>Indicator colours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47851" y="5661025"/>
            <a:ext cx="8207375" cy="6477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altLang="en-US">
                <a:latin typeface="Arial" panose="020B0604020202020204" pitchFamily="34" charset="0"/>
              </a:rPr>
              <a:t>Using the chart, work out the pH of each of the solutions.</a:t>
            </a:r>
          </a:p>
        </p:txBody>
      </p:sp>
      <p:sp>
        <p:nvSpPr>
          <p:cNvPr id="43012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000">
                <a:solidFill>
                  <a:schemeClr val="bg1"/>
                </a:solidFill>
                <a:latin typeface="Arial" charset="0"/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8197" name="Picture 8" descr="esws_at_7Fc_act_aw_0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420938"/>
            <a:ext cx="43243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esws_at_7Fc_act_aw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420938"/>
            <a:ext cx="43211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18" name="Group 14"/>
          <p:cNvGrpSpPr>
            <a:grpSpLocks/>
          </p:cNvGrpSpPr>
          <p:nvPr/>
        </p:nvGrpSpPr>
        <p:grpSpPr bwMode="auto">
          <a:xfrm>
            <a:off x="2640014" y="4437064"/>
            <a:ext cx="4003675" cy="1127125"/>
            <a:chOff x="703" y="2795"/>
            <a:chExt cx="2522" cy="710"/>
          </a:xfrm>
        </p:grpSpPr>
        <p:sp>
          <p:nvSpPr>
            <p:cNvPr id="8221" name="Line 11"/>
            <p:cNvSpPr>
              <a:spLocks noChangeShapeType="1"/>
            </p:cNvSpPr>
            <p:nvPr/>
          </p:nvSpPr>
          <p:spPr bwMode="auto">
            <a:xfrm flipV="1">
              <a:off x="3216" y="2870"/>
              <a:ext cx="0" cy="6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2" name="Line 12"/>
            <p:cNvSpPr>
              <a:spLocks noChangeShapeType="1"/>
            </p:cNvSpPr>
            <p:nvPr/>
          </p:nvSpPr>
          <p:spPr bwMode="auto">
            <a:xfrm flipH="1">
              <a:off x="703" y="3505"/>
              <a:ext cx="252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3" name="Line 13"/>
            <p:cNvSpPr>
              <a:spLocks noChangeShapeType="1"/>
            </p:cNvSpPr>
            <p:nvPr/>
          </p:nvSpPr>
          <p:spPr bwMode="auto">
            <a:xfrm flipH="1">
              <a:off x="703" y="2795"/>
              <a:ext cx="0" cy="7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8324" name="Group 20"/>
          <p:cNvGrpSpPr>
            <a:grpSpLocks/>
          </p:cNvGrpSpPr>
          <p:nvPr/>
        </p:nvGrpSpPr>
        <p:grpSpPr bwMode="auto">
          <a:xfrm>
            <a:off x="3244851" y="4437064"/>
            <a:ext cx="4219575" cy="809625"/>
            <a:chOff x="1084" y="2795"/>
            <a:chExt cx="2658" cy="510"/>
          </a:xfrm>
        </p:grpSpPr>
        <p:sp>
          <p:nvSpPr>
            <p:cNvPr id="8218" name="Line 16"/>
            <p:cNvSpPr>
              <a:spLocks noChangeShapeType="1"/>
            </p:cNvSpPr>
            <p:nvPr/>
          </p:nvSpPr>
          <p:spPr bwMode="auto">
            <a:xfrm flipV="1">
              <a:off x="3742" y="2870"/>
              <a:ext cx="0" cy="43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9" name="Line 17"/>
            <p:cNvSpPr>
              <a:spLocks noChangeShapeType="1"/>
            </p:cNvSpPr>
            <p:nvPr/>
          </p:nvSpPr>
          <p:spPr bwMode="auto">
            <a:xfrm flipH="1">
              <a:off x="1084" y="3294"/>
              <a:ext cx="2651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0" name="Line 18"/>
            <p:cNvSpPr>
              <a:spLocks noChangeShapeType="1"/>
            </p:cNvSpPr>
            <p:nvPr/>
          </p:nvSpPr>
          <p:spPr bwMode="auto">
            <a:xfrm flipH="1">
              <a:off x="1084" y="2795"/>
              <a:ext cx="0" cy="50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8332" name="Group 28"/>
          <p:cNvGrpSpPr>
            <a:grpSpLocks/>
          </p:cNvGrpSpPr>
          <p:nvPr/>
        </p:nvGrpSpPr>
        <p:grpSpPr bwMode="auto">
          <a:xfrm>
            <a:off x="3863975" y="4437064"/>
            <a:ext cx="4464050" cy="642937"/>
            <a:chOff x="1474" y="2795"/>
            <a:chExt cx="2812" cy="405"/>
          </a:xfrm>
        </p:grpSpPr>
        <p:sp>
          <p:nvSpPr>
            <p:cNvPr id="8215" name="Line 21"/>
            <p:cNvSpPr>
              <a:spLocks noChangeShapeType="1"/>
            </p:cNvSpPr>
            <p:nvPr/>
          </p:nvSpPr>
          <p:spPr bwMode="auto">
            <a:xfrm flipV="1">
              <a:off x="4286" y="2870"/>
              <a:ext cx="0" cy="327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6" name="Line 22"/>
            <p:cNvSpPr>
              <a:spLocks noChangeShapeType="1"/>
            </p:cNvSpPr>
            <p:nvPr/>
          </p:nvSpPr>
          <p:spPr bwMode="auto">
            <a:xfrm flipH="1">
              <a:off x="1474" y="3198"/>
              <a:ext cx="2812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7" name="Line 23"/>
            <p:cNvSpPr>
              <a:spLocks noChangeShapeType="1"/>
            </p:cNvSpPr>
            <p:nvPr/>
          </p:nvSpPr>
          <p:spPr bwMode="auto">
            <a:xfrm flipH="1">
              <a:off x="1474" y="2795"/>
              <a:ext cx="0" cy="405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8333" name="Group 29"/>
          <p:cNvGrpSpPr>
            <a:grpSpLocks/>
          </p:cNvGrpSpPr>
          <p:nvPr/>
        </p:nvGrpSpPr>
        <p:grpSpPr bwMode="auto">
          <a:xfrm>
            <a:off x="4511675" y="4437064"/>
            <a:ext cx="4648200" cy="509587"/>
            <a:chOff x="1882" y="2795"/>
            <a:chExt cx="2928" cy="321"/>
          </a:xfrm>
        </p:grpSpPr>
        <p:sp>
          <p:nvSpPr>
            <p:cNvPr id="8212" name="Line 25"/>
            <p:cNvSpPr>
              <a:spLocks noChangeShapeType="1"/>
            </p:cNvSpPr>
            <p:nvPr/>
          </p:nvSpPr>
          <p:spPr bwMode="auto">
            <a:xfrm flipV="1">
              <a:off x="4805" y="2870"/>
              <a:ext cx="0" cy="24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3" name="Line 26"/>
            <p:cNvSpPr>
              <a:spLocks noChangeShapeType="1"/>
            </p:cNvSpPr>
            <p:nvPr/>
          </p:nvSpPr>
          <p:spPr bwMode="auto">
            <a:xfrm flipH="1">
              <a:off x="1882" y="3108"/>
              <a:ext cx="2928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4" name="Line 27"/>
            <p:cNvSpPr>
              <a:spLocks noChangeShapeType="1"/>
            </p:cNvSpPr>
            <p:nvPr/>
          </p:nvSpPr>
          <p:spPr bwMode="auto">
            <a:xfrm flipH="1">
              <a:off x="1882" y="2795"/>
              <a:ext cx="0" cy="321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8337" name="Group 33"/>
          <p:cNvGrpSpPr>
            <a:grpSpLocks/>
          </p:cNvGrpSpPr>
          <p:nvPr/>
        </p:nvGrpSpPr>
        <p:grpSpPr bwMode="auto">
          <a:xfrm>
            <a:off x="5159376" y="4437064"/>
            <a:ext cx="4849813" cy="382587"/>
            <a:chOff x="2290" y="2795"/>
            <a:chExt cx="3055" cy="241"/>
          </a:xfrm>
        </p:grpSpPr>
        <p:sp>
          <p:nvSpPr>
            <p:cNvPr id="8209" name="Line 30"/>
            <p:cNvSpPr>
              <a:spLocks noChangeShapeType="1"/>
            </p:cNvSpPr>
            <p:nvPr/>
          </p:nvSpPr>
          <p:spPr bwMode="auto">
            <a:xfrm flipV="1">
              <a:off x="5345" y="2870"/>
              <a:ext cx="0" cy="166"/>
            </a:xfrm>
            <a:prstGeom prst="line">
              <a:avLst/>
            </a:prstGeom>
            <a:noFill/>
            <a:ln w="25400">
              <a:solidFill>
                <a:srgbClr val="6600FF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0" name="Line 31"/>
            <p:cNvSpPr>
              <a:spLocks noChangeShapeType="1"/>
            </p:cNvSpPr>
            <p:nvPr/>
          </p:nvSpPr>
          <p:spPr bwMode="auto">
            <a:xfrm flipH="1">
              <a:off x="2290" y="3030"/>
              <a:ext cx="3053" cy="0"/>
            </a:xfrm>
            <a:prstGeom prst="line">
              <a:avLst/>
            </a:prstGeom>
            <a:noFill/>
            <a:ln w="2540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1" name="Line 32"/>
            <p:cNvSpPr>
              <a:spLocks noChangeShapeType="1"/>
            </p:cNvSpPr>
            <p:nvPr/>
          </p:nvSpPr>
          <p:spPr bwMode="auto">
            <a:xfrm flipH="1">
              <a:off x="2290" y="2795"/>
              <a:ext cx="0" cy="241"/>
            </a:xfrm>
            <a:prstGeom prst="line">
              <a:avLst/>
            </a:prstGeom>
            <a:noFill/>
            <a:ln w="2540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8338" name="Text Box 34"/>
          <p:cNvSpPr txBox="1">
            <a:spLocks noChangeArrowheads="1"/>
          </p:cNvSpPr>
          <p:nvPr/>
        </p:nvSpPr>
        <p:spPr bwMode="auto">
          <a:xfrm>
            <a:off x="1919289" y="2057401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</a:rPr>
              <a:t>pH = 1</a:t>
            </a:r>
          </a:p>
        </p:txBody>
      </p:sp>
      <p:sp>
        <p:nvSpPr>
          <p:cNvPr id="98339" name="Text Box 35"/>
          <p:cNvSpPr txBox="1">
            <a:spLocks noChangeArrowheads="1"/>
          </p:cNvSpPr>
          <p:nvPr/>
        </p:nvSpPr>
        <p:spPr bwMode="auto">
          <a:xfrm>
            <a:off x="2640014" y="1773238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9900"/>
                </a:solidFill>
              </a:rPr>
              <a:t>pH = 4</a:t>
            </a:r>
          </a:p>
        </p:txBody>
      </p:sp>
      <p:sp>
        <p:nvSpPr>
          <p:cNvPr id="98340" name="Text Box 36"/>
          <p:cNvSpPr txBox="1">
            <a:spLocks noChangeArrowheads="1"/>
          </p:cNvSpPr>
          <p:nvPr/>
        </p:nvSpPr>
        <p:spPr bwMode="auto">
          <a:xfrm>
            <a:off x="3387725" y="2057401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66FF33"/>
                </a:solidFill>
              </a:rPr>
              <a:t>pH = 7</a:t>
            </a:r>
          </a:p>
        </p:txBody>
      </p:sp>
      <p:sp>
        <p:nvSpPr>
          <p:cNvPr id="98341" name="Text Box 37"/>
          <p:cNvSpPr txBox="1">
            <a:spLocks noChangeArrowheads="1"/>
          </p:cNvSpPr>
          <p:nvPr/>
        </p:nvSpPr>
        <p:spPr bwMode="auto">
          <a:xfrm>
            <a:off x="4003676" y="1773238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CCFF"/>
                </a:solidFill>
              </a:rPr>
              <a:t>pH = 10</a:t>
            </a:r>
          </a:p>
        </p:txBody>
      </p:sp>
      <p:sp>
        <p:nvSpPr>
          <p:cNvPr id="98342" name="Text Box 38"/>
          <p:cNvSpPr txBox="1">
            <a:spLocks noChangeArrowheads="1"/>
          </p:cNvSpPr>
          <p:nvPr/>
        </p:nvSpPr>
        <p:spPr bwMode="auto">
          <a:xfrm>
            <a:off x="4841876" y="2057401"/>
            <a:ext cx="1325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6600FF"/>
                </a:solidFill>
              </a:rPr>
              <a:t>pH = 13</a:t>
            </a:r>
          </a:p>
        </p:txBody>
      </p:sp>
    </p:spTree>
    <p:extLst>
      <p:ext uri="{BB962C8B-B14F-4D97-AF65-F5344CB8AC3E}">
        <p14:creationId xmlns:p14="http://schemas.microsoft.com/office/powerpoint/2010/main" val="37786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38" grpId="0"/>
      <p:bldP spid="98339" grpId="0"/>
      <p:bldP spid="98340" grpId="0"/>
      <p:bldP spid="98341" grpId="0"/>
      <p:bldP spid="983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045" y="1124550"/>
            <a:ext cx="10959090" cy="1246254"/>
          </a:xfrm>
        </p:spPr>
        <p:txBody>
          <a:bodyPr>
            <a:noAutofit/>
          </a:bodyPr>
          <a:lstStyle/>
          <a:p>
            <a:r>
              <a:rPr lang="en-GB">
                <a:latin typeface="Dotum" panose="020B0600000101010101" pitchFamily="34" charset="-127"/>
                <a:ea typeface="Dotum" panose="020B0600000101010101" pitchFamily="34" charset="-127"/>
              </a:rPr>
              <a:t>7F: Acids and Alkali Practical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0256" y="260648"/>
            <a:ext cx="3577365" cy="461136"/>
          </a:xfrm>
        </p:spPr>
        <p:txBody>
          <a:bodyPr/>
          <a:lstStyle/>
          <a:p>
            <a:fld id="{1C8BA104-50D7-4B21-9874-9C97885394E8}" type="datetime1">
              <a:rPr lang="en-GB" sz="4267"/>
              <a:t>17/06/2022</a:t>
            </a:fld>
            <a:endParaRPr lang="en-GB" sz="4267"/>
          </a:p>
        </p:txBody>
      </p:sp>
      <p:pic>
        <p:nvPicPr>
          <p:cNvPr id="286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1" b="34856"/>
          <a:stretch/>
        </p:blipFill>
        <p:spPr bwMode="auto">
          <a:xfrm>
            <a:off x="2233399" y="3429000"/>
            <a:ext cx="8074381" cy="25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Practical: Acid or Alkali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>
                <a:latin typeface="+mj-lt"/>
              </a:rPr>
              <a:t>Health and Safety</a:t>
            </a:r>
            <a:br>
              <a:rPr lang="en-GB" sz="3600">
                <a:latin typeface="+mj-lt"/>
              </a:rPr>
            </a:br>
            <a:endParaRPr lang="en-GB" sz="3600">
              <a:latin typeface="+mj-lt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>
                <a:latin typeface="+mj-lt"/>
              </a:rPr>
              <a:t>Must wear goggles.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>
                <a:latin typeface="+mj-lt"/>
              </a:rPr>
              <a:t>Acids and Alkalis are corrosive therefore must be handled with safely and sensibly.</a:t>
            </a:r>
          </a:p>
          <a:p>
            <a:pPr marL="0" indent="0">
              <a:buNone/>
            </a:pPr>
            <a:endParaRPr lang="en-GB" sz="3600">
              <a:latin typeface="+mj-lt"/>
            </a:endParaRPr>
          </a:p>
          <a:p>
            <a:pPr marL="0" indent="0">
              <a:buNone/>
            </a:pPr>
            <a:r>
              <a:rPr lang="en-GB" sz="3600">
                <a:latin typeface="+mj-lt"/>
              </a:rPr>
              <a:t>Anyone messing will be banned from doing </a:t>
            </a:r>
            <a:r>
              <a:rPr lang="en-GB" sz="3600" err="1">
                <a:latin typeface="+mj-lt"/>
              </a:rPr>
              <a:t>practicals</a:t>
            </a:r>
            <a:r>
              <a:rPr lang="en-GB" sz="3600">
                <a:latin typeface="+mj-lt"/>
              </a:rPr>
              <a:t> for this unit. </a:t>
            </a:r>
          </a:p>
        </p:txBody>
      </p:sp>
    </p:spTree>
    <p:extLst>
      <p:ext uri="{BB962C8B-B14F-4D97-AF65-F5344CB8AC3E}">
        <p14:creationId xmlns:p14="http://schemas.microsoft.com/office/powerpoint/2010/main" val="243190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461"/>
            <a:ext cx="10515600" cy="1325563"/>
          </a:xfrm>
        </p:spPr>
        <p:txBody>
          <a:bodyPr/>
          <a:lstStyle/>
          <a:p>
            <a:r>
              <a:rPr lang="en-GB"/>
              <a:t>Table of Results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712642-53DE-4C8B-A375-B1F2B1DED2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429741"/>
          <a:ext cx="10515601" cy="4644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575">
                  <a:extLst>
                    <a:ext uri="{9D8B030D-6E8A-4147-A177-3AD203B41FA5}">
                      <a16:colId xmlns:a16="http://schemas.microsoft.com/office/drawing/2014/main" val="1868603314"/>
                    </a:ext>
                  </a:extLst>
                </a:gridCol>
                <a:gridCol w="2187913">
                  <a:extLst>
                    <a:ext uri="{9D8B030D-6E8A-4147-A177-3AD203B41FA5}">
                      <a16:colId xmlns:a16="http://schemas.microsoft.com/office/drawing/2014/main" val="133907717"/>
                    </a:ext>
                  </a:extLst>
                </a:gridCol>
                <a:gridCol w="2187913">
                  <a:extLst>
                    <a:ext uri="{9D8B030D-6E8A-4147-A177-3AD203B41FA5}">
                      <a16:colId xmlns:a16="http://schemas.microsoft.com/office/drawing/2014/main" val="1769875373"/>
                    </a:ext>
                  </a:extLst>
                </a:gridCol>
                <a:gridCol w="2187913">
                  <a:extLst>
                    <a:ext uri="{9D8B030D-6E8A-4147-A177-3AD203B41FA5}">
                      <a16:colId xmlns:a16="http://schemas.microsoft.com/office/drawing/2014/main" val="540578806"/>
                    </a:ext>
                  </a:extLst>
                </a:gridCol>
                <a:gridCol w="2176287">
                  <a:extLst>
                    <a:ext uri="{9D8B030D-6E8A-4147-A177-3AD203B41FA5}">
                      <a16:colId xmlns:a16="http://schemas.microsoft.com/office/drawing/2014/main" val="1607118824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Name of Substance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Colour of  Universal</a:t>
                      </a:r>
                      <a:r>
                        <a:rPr lang="en-US" sz="2400" baseline="0"/>
                        <a:t> indicator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err="1"/>
                        <a:t>Colour</a:t>
                      </a:r>
                      <a:r>
                        <a:rPr lang="en-US" sz="2400"/>
                        <a:t> of Red Cabbage Indicator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pH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Acid</a:t>
                      </a:r>
                      <a:r>
                        <a:rPr lang="en-US" sz="2400" baseline="0"/>
                        <a:t> or Alkali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984356"/>
                  </a:ext>
                </a:extLst>
              </a:tr>
              <a:tr h="524132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909165"/>
                  </a:ext>
                </a:extLst>
              </a:tr>
              <a:tr h="518161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363903"/>
                  </a:ext>
                </a:extLst>
              </a:tr>
              <a:tr h="574915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476"/>
                  </a:ext>
                </a:extLst>
              </a:tr>
              <a:tr h="557048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905584"/>
                  </a:ext>
                </a:extLst>
              </a:tr>
              <a:tr h="515007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690000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740117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18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461"/>
            <a:ext cx="10515600" cy="1325563"/>
          </a:xfrm>
        </p:spPr>
        <p:txBody>
          <a:bodyPr/>
          <a:lstStyle/>
          <a:p>
            <a:r>
              <a:rPr lang="en-GB"/>
              <a:t>Table of Results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712642-53DE-4C8B-A375-B1F2B1DED2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199" y="1482292"/>
          <a:ext cx="10515601" cy="4991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575">
                  <a:extLst>
                    <a:ext uri="{9D8B030D-6E8A-4147-A177-3AD203B41FA5}">
                      <a16:colId xmlns:a16="http://schemas.microsoft.com/office/drawing/2014/main" val="1868603314"/>
                    </a:ext>
                  </a:extLst>
                </a:gridCol>
                <a:gridCol w="2187913">
                  <a:extLst>
                    <a:ext uri="{9D8B030D-6E8A-4147-A177-3AD203B41FA5}">
                      <a16:colId xmlns:a16="http://schemas.microsoft.com/office/drawing/2014/main" val="133907717"/>
                    </a:ext>
                  </a:extLst>
                </a:gridCol>
                <a:gridCol w="2187913">
                  <a:extLst>
                    <a:ext uri="{9D8B030D-6E8A-4147-A177-3AD203B41FA5}">
                      <a16:colId xmlns:a16="http://schemas.microsoft.com/office/drawing/2014/main" val="1769875373"/>
                    </a:ext>
                  </a:extLst>
                </a:gridCol>
                <a:gridCol w="2187913">
                  <a:extLst>
                    <a:ext uri="{9D8B030D-6E8A-4147-A177-3AD203B41FA5}">
                      <a16:colId xmlns:a16="http://schemas.microsoft.com/office/drawing/2014/main" val="540578806"/>
                    </a:ext>
                  </a:extLst>
                </a:gridCol>
                <a:gridCol w="2176287">
                  <a:extLst>
                    <a:ext uri="{9D8B030D-6E8A-4147-A177-3AD203B41FA5}">
                      <a16:colId xmlns:a16="http://schemas.microsoft.com/office/drawing/2014/main" val="1607118824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Name of Substance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Colour of  Universal</a:t>
                      </a:r>
                      <a:r>
                        <a:rPr lang="en-US" sz="2400" baseline="0"/>
                        <a:t> indicator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err="1"/>
                        <a:t>Colour</a:t>
                      </a:r>
                      <a:r>
                        <a:rPr lang="en-US" sz="2400"/>
                        <a:t> of Red Cabbage Indicator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pH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Acid</a:t>
                      </a:r>
                      <a:r>
                        <a:rPr lang="en-US" sz="2400" baseline="0"/>
                        <a:t> or Alkali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984356"/>
                  </a:ext>
                </a:extLst>
              </a:tr>
              <a:tr h="62923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Lemon Juice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Acid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909165"/>
                  </a:ext>
                </a:extLst>
              </a:tr>
              <a:tr h="62011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Vinegar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Acid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363903"/>
                  </a:ext>
                </a:extLst>
              </a:tr>
              <a:tr h="588579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Baking Powder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Blue/Purple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Alkali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476"/>
                  </a:ext>
                </a:extLst>
              </a:tr>
              <a:tr h="59909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Toothpaste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8/9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Neutral/Alkali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905584"/>
                  </a:ext>
                </a:extLst>
              </a:tr>
              <a:tr h="59909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Light Orange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690000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Washing Up 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Neutral/Acid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28168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00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3D0446-ED5A-4B54-AEC8-4CF4FB62D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8FD3D3-5F16-4D64-AADC-7C92E8B0B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A69C90-6C34-495D-8382-A6BC6045C112}">
  <ds:schemaRefs>
    <ds:schemaRef ds:uri="http://schemas.microsoft.com/office/2006/documentManagement/types"/>
    <ds:schemaRef ds:uri="http://purl.org/dc/dcmitype/"/>
    <ds:schemaRef ds:uri="http://purl.org/dc/elements/1.1/"/>
    <ds:schemaRef ds:uri="caa02d93-d17b-4249-a0c5-afeca33be5b7"/>
    <ds:schemaRef ds:uri="http://purl.org/dc/terms/"/>
    <ds:schemaRef ds:uri="http://schemas.microsoft.com/office/2006/metadata/properties"/>
    <ds:schemaRef ds:uri="http://www.w3.org/XML/1998/namespace"/>
    <ds:schemaRef ds:uri="b496163d-89a1-4d48-9d31-68cb6b4034b6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528</Words>
  <Application>Microsoft Office PowerPoint</Application>
  <PresentationFormat>Widescreen</PresentationFormat>
  <Paragraphs>120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Dotum</vt:lpstr>
      <vt:lpstr>ＭＳ Ｐゴシック</vt:lpstr>
      <vt:lpstr>ＭＳ Ｐゴシック</vt:lpstr>
      <vt:lpstr>Arial</vt:lpstr>
      <vt:lpstr>Calibri</vt:lpstr>
      <vt:lpstr>Calibri Light</vt:lpstr>
      <vt:lpstr>Comic Sans MS</vt:lpstr>
      <vt:lpstr>office theme</vt:lpstr>
      <vt:lpstr>7Fc: Acidity and Alkalinity</vt:lpstr>
      <vt:lpstr>The pH Scale</vt:lpstr>
      <vt:lpstr>Indicator Colours</vt:lpstr>
      <vt:lpstr>Indicator Colours</vt:lpstr>
      <vt:lpstr>Indicator colours</vt:lpstr>
      <vt:lpstr>7F: Acids and Alkali Practical</vt:lpstr>
      <vt:lpstr>Practical: Acid or Alkali</vt:lpstr>
      <vt:lpstr>Table of Results </vt:lpstr>
      <vt:lpstr>Table of Results </vt:lpstr>
      <vt:lpstr>Equipment</vt:lpstr>
      <vt:lpstr>Method</vt:lpstr>
      <vt:lpstr>PowerPoint Presentation</vt:lpstr>
      <vt:lpstr>Table of Results </vt:lpstr>
      <vt:lpstr>What else could pH testing be used for?</vt:lpstr>
      <vt:lpstr>What else could pH testing be used for?</vt:lpstr>
      <vt:lpstr>PowerPoint Presentation</vt:lpstr>
      <vt:lpstr>Acid or alkali?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6</cp:revision>
  <dcterms:created xsi:type="dcterms:W3CDTF">2019-12-10T07:44:31Z</dcterms:created>
  <dcterms:modified xsi:type="dcterms:W3CDTF">2022-06-17T11:30:03Z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