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59" r:id="rId5"/>
    <p:sldMasterId id="2147483774" r:id="rId6"/>
    <p:sldMasterId id="2147483789" r:id="rId7"/>
  </p:sldMasterIdLst>
  <p:notesMasterIdLst>
    <p:notesMasterId r:id="rId25"/>
  </p:notesMasterIdLst>
  <p:sldIdLst>
    <p:sldId id="384" r:id="rId8"/>
    <p:sldId id="258" r:id="rId9"/>
    <p:sldId id="256" r:id="rId10"/>
    <p:sldId id="379" r:id="rId11"/>
    <p:sldId id="372" r:id="rId12"/>
    <p:sldId id="393" r:id="rId13"/>
    <p:sldId id="391" r:id="rId14"/>
    <p:sldId id="392" r:id="rId15"/>
    <p:sldId id="389" r:id="rId16"/>
    <p:sldId id="390" r:id="rId17"/>
    <p:sldId id="335" r:id="rId18"/>
    <p:sldId id="336" r:id="rId19"/>
    <p:sldId id="370" r:id="rId20"/>
    <p:sldId id="367" r:id="rId21"/>
    <p:sldId id="366" r:id="rId22"/>
    <p:sldId id="368" r:id="rId23"/>
    <p:sldId id="369" r:id="rId2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1A0400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1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690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Macmahon" userId="S::jmacmahon@highamsparkschool.co.uk::4a031616-ce42-4f2a-b5de-7b5ca3a969b2" providerId="AD" clId="Web-{1967C890-5BF0-4827-B319-17E5F3402A1D}"/>
    <pc:docChg chg="modSld">
      <pc:chgData name="J Macmahon" userId="S::jmacmahon@highamsparkschool.co.uk::4a031616-ce42-4f2a-b5de-7b5ca3a969b2" providerId="AD" clId="Web-{1967C890-5BF0-4827-B319-17E5F3402A1D}" dt="2019-02-03T19:45:46.455" v="135" actId="20577"/>
      <pc:docMkLst>
        <pc:docMk/>
      </pc:docMkLst>
      <pc:sldChg chg="modSp">
        <pc:chgData name="J Macmahon" userId="S::jmacmahon@highamsparkschool.co.uk::4a031616-ce42-4f2a-b5de-7b5ca3a969b2" providerId="AD" clId="Web-{1967C890-5BF0-4827-B319-17E5F3402A1D}" dt="2019-02-03T19:45:45.752" v="133" actId="20577"/>
        <pc:sldMkLst>
          <pc:docMk/>
          <pc:sldMk cId="3625918634" sldId="384"/>
        </pc:sldMkLst>
        <pc:spChg chg="mod">
          <ac:chgData name="J Macmahon" userId="S::jmacmahon@highamsparkschool.co.uk::4a031616-ce42-4f2a-b5de-7b5ca3a969b2" providerId="AD" clId="Web-{1967C890-5BF0-4827-B319-17E5F3402A1D}" dt="2019-02-03T19:45:45.752" v="133" actId="20577"/>
          <ac:spMkLst>
            <pc:docMk/>
            <pc:sldMk cId="3625918634" sldId="384"/>
            <ac:spMk id="4" creationId="{FA4CC4DE-ACAF-4980-B971-94025C91F301}"/>
          </ac:spMkLst>
        </pc:spChg>
      </pc:sldChg>
      <pc:sldChg chg="modSp">
        <pc:chgData name="J Macmahon" userId="S::jmacmahon@highamsparkschool.co.uk::4a031616-ce42-4f2a-b5de-7b5ca3a969b2" providerId="AD" clId="Web-{1967C890-5BF0-4827-B319-17E5F3402A1D}" dt="2019-02-03T19:44:54.391" v="99" actId="14100"/>
        <pc:sldMkLst>
          <pc:docMk/>
          <pc:sldMk cId="3647714742" sldId="393"/>
        </pc:sldMkLst>
        <pc:spChg chg="mod">
          <ac:chgData name="J Macmahon" userId="S::jmacmahon@highamsparkschool.co.uk::4a031616-ce42-4f2a-b5de-7b5ca3a969b2" providerId="AD" clId="Web-{1967C890-5BF0-4827-B319-17E5F3402A1D}" dt="2019-02-03T19:44:54.391" v="99" actId="14100"/>
          <ac:spMkLst>
            <pc:docMk/>
            <pc:sldMk cId="3647714742" sldId="393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Hand out a sample of granite and sandstone per pair of students</a:t>
            </a:r>
            <a:r>
              <a:rPr lang="en-GB" baseline="0" dirty="0"/>
              <a:t> as a reference for the next few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9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Hand out a sample of granite and sandstone per pair of students</a:t>
            </a:r>
            <a:r>
              <a:rPr lang="en-GB" baseline="0" dirty="0"/>
              <a:t> as a reference for the next few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4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Hand out a sample of granite and sandstone per pair of students</a:t>
            </a:r>
            <a:r>
              <a:rPr lang="en-GB" baseline="0" dirty="0"/>
              <a:t> as a reference for the next few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7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46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03333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49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83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659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65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99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8127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2543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4286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49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874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9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64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48690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49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38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9360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663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28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933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929272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491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695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50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92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51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20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39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9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2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468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39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1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67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51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49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Electromagnetic waves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03648" y="186481"/>
            <a:ext cx="216024" cy="207749"/>
          </a:xfrm>
          <a:prstGeom prst="rect">
            <a:avLst/>
          </a:prstGeom>
          <a:solidFill>
            <a:srgbClr val="ED6C28"/>
          </a:solidFill>
        </p:spPr>
        <p:txBody>
          <a:bodyPr wrap="square" lIns="27000" tIns="0" rIns="54000" bIns="0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729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ransition>
    <p:sndAc>
      <p:stSnd>
        <p:snd r:embed="rId1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electromagnetic spectrum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twitter.com/hpscienc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4CC4DE-ACAF-4980-B971-94025C91F301}"/>
              </a:ext>
            </a:extLst>
          </p:cNvPr>
          <p:cNvSpPr txBox="1"/>
          <p:nvPr/>
        </p:nvSpPr>
        <p:spPr>
          <a:xfrm>
            <a:off x="325677" y="503450"/>
            <a:ext cx="8430016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AU" sz="3200" u="sng" dirty="0" err="1">
                <a:latin typeface="Arial" panose="020B0604020202020204" pitchFamily="34" charset="0"/>
                <a:cs typeface="Arial" panose="020B0604020202020204" pitchFamily="34" charset="0"/>
              </a:rPr>
              <a:t>Reqs</a:t>
            </a:r>
            <a:endParaRPr lang="en-AU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dirty="0">
                <a:latin typeface="Arial"/>
                <a:cs typeface="Arial"/>
              </a:rPr>
              <a:t>Permeable Rock Practical (8Ha-2)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Various small rock samples</a:t>
            </a:r>
            <a:endParaRPr lang="en-GB" sz="24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Hand lens</a:t>
            </a:r>
            <a:endParaRPr lang="en-GB" sz="24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Beakers</a:t>
            </a:r>
            <a:endParaRPr lang="en-GB" sz="24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Mass Balances</a:t>
            </a:r>
            <a:endParaRPr lang="en-GB" sz="24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Paper towels </a:t>
            </a:r>
            <a:endParaRPr lang="en-GB" sz="24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/>
                <a:cs typeface="Calibri"/>
              </a:rPr>
              <a:t>Stop Watches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u="sng" dirty="0">
                <a:latin typeface="Calibri"/>
                <a:cs typeface="Calibri"/>
              </a:rPr>
              <a:t>W/S 8Ha1</a:t>
            </a:r>
            <a:r>
              <a:rPr lang="en-GB" sz="2400" dirty="0">
                <a:latin typeface="Calibri"/>
                <a:cs typeface="Calibri"/>
              </a:rPr>
              <a:t> to be completed while waiting during experiment</a:t>
            </a:r>
          </a:p>
        </p:txBody>
      </p:sp>
    </p:spTree>
    <p:extLst>
      <p:ext uri="{BB962C8B-B14F-4D97-AF65-F5344CB8AC3E}">
        <p14:creationId xmlns:p14="http://schemas.microsoft.com/office/powerpoint/2010/main" val="362591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36D666-1D91-40C8-B573-047373E95DAD}"/>
              </a:ext>
            </a:extLst>
          </p:cNvPr>
          <p:cNvGrpSpPr/>
          <p:nvPr/>
        </p:nvGrpSpPr>
        <p:grpSpPr>
          <a:xfrm>
            <a:off x="3139887" y="286829"/>
            <a:ext cx="2669242" cy="4386026"/>
            <a:chOff x="2985246" y="1983441"/>
            <a:chExt cx="1526241" cy="25078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488B4E-31D8-440C-AFCD-120889A90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00" t="21569" r="33309" b="54510"/>
            <a:stretch/>
          </p:blipFill>
          <p:spPr>
            <a:xfrm>
              <a:off x="2985246" y="1983441"/>
              <a:ext cx="1526241" cy="123040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B40C65-F473-479F-9B56-E3AE0BF5DD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647" t="62484" r="51029" b="12680"/>
            <a:stretch/>
          </p:blipFill>
          <p:spPr>
            <a:xfrm>
              <a:off x="2985246" y="3213847"/>
              <a:ext cx="1492625" cy="1277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79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814378"/>
            <a:ext cx="2279945" cy="1978287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672" y="1614049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Mineral</a:t>
            </a: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Interlocking</a:t>
            </a:r>
          </a:p>
        </p:txBody>
      </p:sp>
    </p:spTree>
    <p:extLst>
      <p:ext uri="{BB962C8B-B14F-4D97-AF65-F5344CB8AC3E}">
        <p14:creationId xmlns:p14="http://schemas.microsoft.com/office/powerpoint/2010/main" val="33389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Permeable</a:t>
            </a:r>
          </a:p>
        </p:txBody>
      </p:sp>
    </p:spTree>
    <p:extLst>
      <p:ext uri="{BB962C8B-B14F-4D97-AF65-F5344CB8AC3E}">
        <p14:creationId xmlns:p14="http://schemas.microsoft.com/office/powerpoint/2010/main" val="25274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Grain</a:t>
            </a:r>
          </a:p>
        </p:txBody>
      </p:sp>
    </p:spTree>
    <p:extLst>
      <p:ext uri="{BB962C8B-B14F-4D97-AF65-F5344CB8AC3E}">
        <p14:creationId xmlns:p14="http://schemas.microsoft.com/office/powerpoint/2010/main" val="21693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Texture</a:t>
            </a:r>
          </a:p>
        </p:txBody>
      </p:sp>
    </p:spTree>
    <p:extLst>
      <p:ext uri="{BB962C8B-B14F-4D97-AF65-F5344CB8AC3E}">
        <p14:creationId xmlns:p14="http://schemas.microsoft.com/office/powerpoint/2010/main" val="201232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Porous</a:t>
            </a:r>
          </a:p>
        </p:txBody>
      </p:sp>
    </p:spTree>
    <p:extLst>
      <p:ext uri="{BB962C8B-B14F-4D97-AF65-F5344CB8AC3E}">
        <p14:creationId xmlns:p14="http://schemas.microsoft.com/office/powerpoint/2010/main" val="36268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8732301D-2947-48D9-B414-B352C5203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9652" y="507862"/>
            <a:ext cx="6172200" cy="5405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43C584BE-0929-4697-BE0F-78370329F7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6321" y="1167594"/>
            <a:ext cx="6155531" cy="3178969"/>
          </a:xfrm>
        </p:spPr>
        <p:txBody>
          <a:bodyPr>
            <a:normAutofit lnSpcReduction="10000"/>
          </a:bodyPr>
          <a:lstStyle/>
          <a:p>
            <a:pPr marL="477441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ja-JP" dirty="0">
                <a:ea typeface="MS PGothic" panose="020B0600070205080204" pitchFamily="34" charset="-128"/>
              </a:rPr>
              <a:t>Recall some uses for rocks and some products made from limestone.</a:t>
            </a:r>
            <a:r>
              <a:rPr lang="en-GB" altLang="ja-JP" dirty="0">
                <a:ea typeface="MS PGothic" panose="020B0600070205080204" pitchFamily="34" charset="-128"/>
              </a:rPr>
              <a:t> </a:t>
            </a:r>
            <a:endParaRPr lang="en-GB" altLang="en-US" dirty="0">
              <a:solidFill>
                <a:srgbClr val="006786"/>
              </a:solidFill>
            </a:endParaRPr>
          </a:p>
          <a:p>
            <a:pPr marL="477441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ja-JP" dirty="0">
                <a:ea typeface="MS PGothic" panose="020B0600070205080204" pitchFamily="34" charset="-128"/>
              </a:rPr>
              <a:t>State what rocks are made of.</a:t>
            </a:r>
            <a:r>
              <a:rPr lang="en-GB" altLang="ja-JP" dirty="0">
                <a:ea typeface="MS PGothic" panose="020B0600070205080204" pitchFamily="34" charset="-128"/>
              </a:rPr>
              <a:t> </a:t>
            </a:r>
            <a:endParaRPr lang="en-GB" altLang="en-US" dirty="0">
              <a:solidFill>
                <a:srgbClr val="006786"/>
              </a:solidFill>
            </a:endParaRPr>
          </a:p>
          <a:p>
            <a:pPr marL="477441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ja-JP" dirty="0">
                <a:ea typeface="MS PGothic" panose="020B0600070205080204" pitchFamily="34" charset="-128"/>
              </a:rPr>
              <a:t>Recall why different rocks have different properties.</a:t>
            </a:r>
          </a:p>
          <a:p>
            <a:pPr marL="477441" lvl="1" indent="-342900">
              <a:buFont typeface="Arial" panose="020B0604020202020204" pitchFamily="34" charset="0"/>
              <a:buChar char="•"/>
            </a:pPr>
            <a:r>
              <a:rPr lang="en-US" altLang="ja-JP" dirty="0">
                <a:ea typeface="MS PGothic" panose="020B0600070205080204" pitchFamily="34" charset="-128"/>
              </a:rPr>
              <a:t>Recall some examples of rocks with different textures.</a:t>
            </a:r>
          </a:p>
          <a:p>
            <a:pPr marL="477441" lvl="1" indent="-342900">
              <a:buFont typeface="Arial" panose="020B0604020202020204" pitchFamily="34" charset="0"/>
              <a:buChar char="•"/>
            </a:pPr>
            <a:r>
              <a:rPr lang="en-US" altLang="ja-JP" dirty="0">
                <a:ea typeface="MS PGothic" panose="020B0600070205080204" pitchFamily="34" charset="-128"/>
              </a:rPr>
              <a:t>Explain why certain rocks are porous and/or permeable.</a:t>
            </a:r>
          </a:p>
          <a:p>
            <a:pPr marL="477441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altLang="ja-JP" dirty="0">
              <a:ea typeface="MS PGothic" panose="020B0600070205080204" pitchFamily="34" charset="-128"/>
            </a:endParaRP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76070403-E8DB-4B6E-868F-EF6042B188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960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2400" u="sng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24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03/02/2019</a:t>
            </a:fld>
            <a:endParaRPr lang="en-US" sz="2400" u="sng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216112" y="461665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8Ha2 – Permeable Rock Investigation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15" name="AutoShape 26">
            <a:extLst>
              <a:ext uri="{FF2B5EF4-FFF2-40B4-BE49-F238E27FC236}">
                <a16:creationId xmlns:a16="http://schemas.microsoft.com/office/drawing/2014/main" id="{EE1F6BE6-56E3-4E49-A6F4-C3FA548A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65" y="1067728"/>
            <a:ext cx="8354047" cy="1770722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i="1" dirty="0">
                <a:solidFill>
                  <a:schemeClr val="bg1"/>
                </a:solidFill>
                <a:sym typeface="Wingdings 2" pitchFamily="18" charset="2"/>
              </a:rPr>
              <a:t>Starter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Examine the samples carefully using the hand lens.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Choose the three rocks you are going to test. </a:t>
            </a: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9F694A42-A964-6B45-AB78-EFCED1709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578" y="2552143"/>
            <a:ext cx="3372108" cy="2303393"/>
          </a:xfrm>
          <a:prstGeom prst="cloudCallout">
            <a:avLst>
              <a:gd name="adj1" fmla="val 38777"/>
              <a:gd name="adj2" fmla="val 7193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rock type do you think would store the most water?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844061" y="12065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/>
              <a:t>Practical - Permeable Rocks</a:t>
            </a:r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240DCB33-19F2-4870-9901-88BB0E2C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753" y="982296"/>
            <a:ext cx="4783015" cy="740996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AU" altLang="en-US" sz="2000" i="1" dirty="0">
                <a:solidFill>
                  <a:schemeClr val="bg1"/>
                </a:solidFill>
                <a:sym typeface="Wingdings 2" pitchFamily="18" charset="2"/>
              </a:rPr>
              <a:t>Write your aim and prediction for the experiment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677" y="1937238"/>
            <a:ext cx="2637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 Black" panose="020B0A04020102020204" pitchFamily="34" charset="0"/>
              </a:rPr>
              <a:t>Aim:</a:t>
            </a:r>
          </a:p>
          <a:p>
            <a:endParaRPr lang="en-GB" sz="3200" b="1" dirty="0">
              <a:latin typeface="Arial Black" panose="020B0A04020102020204" pitchFamily="34" charset="0"/>
            </a:endParaRPr>
          </a:p>
          <a:p>
            <a:endParaRPr lang="en-GB" sz="3200" b="1" dirty="0">
              <a:latin typeface="Arial Black" panose="020B0A04020102020204" pitchFamily="34" charset="0"/>
            </a:endParaRPr>
          </a:p>
          <a:p>
            <a:r>
              <a:rPr lang="en-GB" sz="3200" b="1" dirty="0">
                <a:latin typeface="Arial Black" panose="020B0A04020102020204" pitchFamily="34" charset="0"/>
              </a:rPr>
              <a:t>Prediction: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9523" y="1937238"/>
            <a:ext cx="7350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find out how permeable different rocks are by finding how much water they will absorb.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3539" y="3376246"/>
            <a:ext cx="5996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Which rock do you think will absorb the most water?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your prediction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9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8" y="203244"/>
            <a:ext cx="1881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26">
            <a:extLst>
              <a:ext uri="{FF2B5EF4-FFF2-40B4-BE49-F238E27FC236}">
                <a16:creationId xmlns:a16="http://schemas.microsoft.com/office/drawing/2014/main" id="{240DCB33-19F2-4870-9901-88BB0E2C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893" y="125134"/>
            <a:ext cx="4783015" cy="740996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copy of this table for your results.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893172"/>
              </p:ext>
            </p:extLst>
          </p:nvPr>
        </p:nvGraphicFramePr>
        <p:xfrm>
          <a:off x="140679" y="1039935"/>
          <a:ext cx="8880227" cy="38651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3941">
                  <a:extLst>
                    <a:ext uri="{9D8B030D-6E8A-4147-A177-3AD203B41FA5}">
                      <a16:colId xmlns:a16="http://schemas.microsoft.com/office/drawing/2014/main" val="3321682706"/>
                    </a:ext>
                  </a:extLst>
                </a:gridCol>
                <a:gridCol w="1408151">
                  <a:extLst>
                    <a:ext uri="{9D8B030D-6E8A-4147-A177-3AD203B41FA5}">
                      <a16:colId xmlns:a16="http://schemas.microsoft.com/office/drawing/2014/main" val="122330094"/>
                    </a:ext>
                  </a:extLst>
                </a:gridCol>
                <a:gridCol w="1790631">
                  <a:extLst>
                    <a:ext uri="{9D8B030D-6E8A-4147-A177-3AD203B41FA5}">
                      <a16:colId xmlns:a16="http://schemas.microsoft.com/office/drawing/2014/main" val="406260182"/>
                    </a:ext>
                  </a:extLst>
                </a:gridCol>
                <a:gridCol w="1586405">
                  <a:extLst>
                    <a:ext uri="{9D8B030D-6E8A-4147-A177-3AD203B41FA5}">
                      <a16:colId xmlns:a16="http://schemas.microsoft.com/office/drawing/2014/main" val="208767219"/>
                    </a:ext>
                  </a:extLst>
                </a:gridCol>
                <a:gridCol w="1951099">
                  <a:extLst>
                    <a:ext uri="{9D8B030D-6E8A-4147-A177-3AD203B41FA5}">
                      <a16:colId xmlns:a16="http://schemas.microsoft.com/office/drawing/2014/main" val="793200989"/>
                    </a:ext>
                  </a:extLst>
                </a:gridCol>
              </a:tblGrid>
              <a:tr h="1854741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Rock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name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Dry Mass (g)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Mass after soaking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(g)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Mass of water</a:t>
                      </a:r>
                    </a:p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absorbed (g)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Mass of water absorbed</a:t>
                      </a:r>
                    </a:p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per gram of dry rock (g)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41326"/>
                  </a:ext>
                </a:extLst>
              </a:tr>
              <a:tr h="670152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019032"/>
                  </a:ext>
                </a:extLst>
              </a:tr>
              <a:tr h="670152">
                <a:tc>
                  <a:txBody>
                    <a:bodyPr/>
                    <a:lstStyle/>
                    <a:p>
                      <a:endParaRPr lang="en-GB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192023"/>
                  </a:ext>
                </a:extLst>
              </a:tr>
              <a:tr h="670152">
                <a:tc>
                  <a:txBody>
                    <a:bodyPr/>
                    <a:lstStyle/>
                    <a:p>
                      <a:endParaRPr lang="en-GB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70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84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769" y="0"/>
            <a:ext cx="8651631" cy="52014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3200" b="1" dirty="0">
                <a:latin typeface="Arial Black" panose="020B0A04020102020204" pitchFamily="34" charset="0"/>
              </a:rPr>
              <a:t>Method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Find the mass of each rock sample. Write the masses in the ‘dry mass’ column in the table.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b="1" dirty="0">
                <a:latin typeface="Arial"/>
                <a:cs typeface="Arial"/>
              </a:rPr>
              <a:t> </a:t>
            </a:r>
            <a:r>
              <a:rPr lang="en-GB" sz="2000" dirty="0">
                <a:latin typeface="Arial"/>
                <a:cs typeface="Arial"/>
              </a:rPr>
              <a:t>Put the rock samples into a beaker of water. Leave them for 10 minutes. </a:t>
            </a:r>
            <a:r>
              <a:rPr lang="en-GB" sz="2000" u="sng" dirty="0">
                <a:latin typeface="Arial"/>
                <a:cs typeface="Arial"/>
              </a:rPr>
              <a:t>While you are waiting complete W/S 8Ha1 rocks and their uses. </a:t>
            </a:r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Arial"/>
                <a:cs typeface="Arial"/>
              </a:rPr>
              <a:t>After 10 minutes the rocks out of the water and dry them using paper towels. Find the masses again, and write them in the table.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out how much water each rock has absorbed by subtracting the dry mass from the mass after soaking.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Now divide the mass of water by the dry mass of the rock. This will give you the mass of water absorbed per gram of dry rock.</a:t>
            </a:r>
          </a:p>
        </p:txBody>
      </p:sp>
    </p:spTree>
    <p:extLst>
      <p:ext uri="{BB962C8B-B14F-4D97-AF65-F5344CB8AC3E}">
        <p14:creationId xmlns:p14="http://schemas.microsoft.com/office/powerpoint/2010/main" val="3647714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8" y="203244"/>
            <a:ext cx="3006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Conclusion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26">
            <a:extLst>
              <a:ext uri="{FF2B5EF4-FFF2-40B4-BE49-F238E27FC236}">
                <a16:creationId xmlns:a16="http://schemas.microsoft.com/office/drawing/2014/main" id="{240DCB33-19F2-4870-9901-88BB0E2C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893" y="125134"/>
            <a:ext cx="4783015" cy="740996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the following in full sentences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78" y="1230923"/>
            <a:ext cx="88802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Which rock absorbs the most water?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Why does this rock absorb the most water?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Was your prediction correct?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8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8" y="203244"/>
            <a:ext cx="279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Evaluation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26">
            <a:extLst>
              <a:ext uri="{FF2B5EF4-FFF2-40B4-BE49-F238E27FC236}">
                <a16:creationId xmlns:a16="http://schemas.microsoft.com/office/drawing/2014/main" id="{240DCB33-19F2-4870-9901-88BB0E2C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893" y="125134"/>
            <a:ext cx="4783015" cy="740996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copy of this table for your results.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678" y="1230923"/>
            <a:ext cx="88802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Why did you have to divide the mass of water absorbed by the dry mass of the rock?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Could you have just used readings for the mass of water absorbed?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7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08C837B6-31FD-4E7A-BF36-8DBD471287AD}"/>
              </a:ext>
            </a:extLst>
          </p:cNvPr>
          <p:cNvSpPr>
            <a:spLocks/>
          </p:cNvSpPr>
          <p:nvPr/>
        </p:nvSpPr>
        <p:spPr bwMode="auto">
          <a:xfrm>
            <a:off x="685800" y="12065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/>
              <a:t>Extension/ H/W</a:t>
            </a:r>
          </a:p>
          <a:p>
            <a:r>
              <a:rPr lang="en-GB" altLang="en-US" sz="3600" u="sng" dirty="0"/>
              <a:t>Complete W/S 8Ha6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F460C-E127-4E35-A514-DFA9BF03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97" t="13072" r="35073" b="4445"/>
          <a:stretch/>
        </p:blipFill>
        <p:spPr>
          <a:xfrm>
            <a:off x="3171341" y="1048903"/>
            <a:ext cx="2801318" cy="38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94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571</Words>
  <Application>Microsoft Office PowerPoint</Application>
  <PresentationFormat>On-screen Show (16:9)</PresentationFormat>
  <Paragraphs>93</Paragraphs>
  <Slides>17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Office Theme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N Kreyts</cp:lastModifiedBy>
  <cp:revision>144</cp:revision>
  <dcterms:modified xsi:type="dcterms:W3CDTF">2019-02-03T19:45:50Z</dcterms:modified>
</cp:coreProperties>
</file>