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261" r:id="rId2"/>
    <p:sldId id="277" r:id="rId3"/>
    <p:sldId id="317" r:id="rId4"/>
    <p:sldId id="295" r:id="rId5"/>
    <p:sldId id="292" r:id="rId6"/>
    <p:sldId id="325" r:id="rId7"/>
    <p:sldId id="326" r:id="rId8"/>
    <p:sldId id="327" r:id="rId9"/>
    <p:sldId id="309" r:id="rId10"/>
    <p:sldId id="324" r:id="rId11"/>
    <p:sldId id="311" r:id="rId12"/>
    <p:sldId id="293" r:id="rId13"/>
    <p:sldId id="301" r:id="rId14"/>
    <p:sldId id="296" r:id="rId15"/>
    <p:sldId id="302" r:id="rId16"/>
    <p:sldId id="310" r:id="rId17"/>
    <p:sldId id="303" r:id="rId18"/>
    <p:sldId id="328" r:id="rId19"/>
    <p:sldId id="304" r:id="rId20"/>
    <p:sldId id="305" r:id="rId21"/>
    <p:sldId id="329" r:id="rId22"/>
    <p:sldId id="312" r:id="rId23"/>
    <p:sldId id="319" r:id="rId24"/>
    <p:sldId id="308" r:id="rId25"/>
    <p:sldId id="318" r:id="rId26"/>
    <p:sldId id="320" r:id="rId27"/>
    <p:sldId id="313" r:id="rId28"/>
    <p:sldId id="314" r:id="rId29"/>
    <p:sldId id="315" r:id="rId30"/>
    <p:sldId id="321" r:id="rId31"/>
    <p:sldId id="298" r:id="rId32"/>
    <p:sldId id="286" r:id="rId33"/>
    <p:sldId id="323" r:id="rId34"/>
    <p:sldId id="269" r:id="rId35"/>
  </p:sldIdLst>
  <p:sldSz cx="9144000" cy="6858000" type="screen4x3"/>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1">
          <p15:clr>
            <a:srgbClr val="A4A3A4"/>
          </p15:clr>
        </p15:guide>
        <p15:guide id="2" orient="horz" pos="1201">
          <p15:clr>
            <a:srgbClr val="A4A3A4"/>
          </p15:clr>
        </p15:guide>
        <p15:guide id="3" pos="5217">
          <p15:clr>
            <a:srgbClr val="A4A3A4"/>
          </p15:clr>
        </p15:guide>
        <p15:guide id="4" pos="7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617" autoAdjust="0"/>
  </p:normalViewPr>
  <p:slideViewPr>
    <p:cSldViewPr snapToGrid="0" snapToObjects="1">
      <p:cViewPr varScale="1">
        <p:scale>
          <a:sx n="66" d="100"/>
          <a:sy n="66" d="100"/>
        </p:scale>
        <p:origin x="1032" y="60"/>
      </p:cViewPr>
      <p:guideLst>
        <p:guide orient="horz" pos="1611"/>
        <p:guide orient="horz" pos="1201"/>
        <p:guide pos="5217"/>
        <p:guide pos="794"/>
      </p:guideLst>
    </p:cSldViewPr>
  </p:slideViewPr>
  <p:notesTextViewPr>
    <p:cViewPr>
      <p:scale>
        <a:sx n="100" d="100"/>
        <a:sy n="100" d="100"/>
      </p:scale>
      <p:origin x="0" y="-36"/>
    </p:cViewPr>
  </p:notesTextViewPr>
  <p:sorterViewPr>
    <p:cViewPr>
      <p:scale>
        <a:sx n="100" d="100"/>
        <a:sy n="100" d="100"/>
      </p:scale>
      <p:origin x="0" y="-41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 Piggin" userId="d15abacd-3ff6-47f4-8026-c3436c42dbc3" providerId="ADAL" clId="{4F1E357A-954F-EF46-A7D7-2273DB83455B}"/>
    <pc:docChg chg="delSld">
      <pc:chgData name="S Piggin" userId="d15abacd-3ff6-47f4-8026-c3436c42dbc3" providerId="ADAL" clId="{4F1E357A-954F-EF46-A7D7-2273DB83455B}" dt="2020-02-14T00:15:47.967" v="0" actId="2696"/>
      <pc:docMkLst>
        <pc:docMk/>
      </pc:docMkLst>
      <pc:sldChg chg="del">
        <pc:chgData name="S Piggin" userId="d15abacd-3ff6-47f4-8026-c3436c42dbc3" providerId="ADAL" clId="{4F1E357A-954F-EF46-A7D7-2273DB83455B}" dt="2020-02-14T00:15:47.967" v="0" actId="2696"/>
        <pc:sldMkLst>
          <pc:docMk/>
          <pc:sldMk cId="2586010001" sldId="31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3ECB3E-6579-4B93-8DB0-265472B2B8A6}" type="doc">
      <dgm:prSet loTypeId="urn:microsoft.com/office/officeart/2005/8/layout/cycle4" loCatId="" qsTypeId="urn:microsoft.com/office/officeart/2005/8/quickstyle/simple2" qsCatId="simple" csTypeId="urn:microsoft.com/office/officeart/2005/8/colors/accent1_2" csCatId="accent1" phldr="1"/>
      <dgm:spPr/>
      <dgm:t>
        <a:bodyPr/>
        <a:lstStyle/>
        <a:p>
          <a:endParaRPr lang="en-GB"/>
        </a:p>
      </dgm:t>
    </dgm:pt>
    <dgm:pt modelId="{20B4DA64-E05A-4405-BC8E-7AA1AB65800F}">
      <dgm:prSet phldrT="[Text]" custT="1"/>
      <dgm:spPr>
        <a:solidFill>
          <a:srgbClr val="487B7C"/>
        </a:solidFill>
      </dgm:spPr>
      <dgm:t>
        <a:bodyPr/>
        <a:lstStyle/>
        <a:p>
          <a:r>
            <a:rPr lang="en-US" sz="2400" b="1" dirty="0"/>
            <a:t>Social</a:t>
          </a:r>
        </a:p>
      </dgm:t>
    </dgm:pt>
    <dgm:pt modelId="{C3DAFFE7-E12A-41AD-84DC-32B728329CC0}" type="parTrans" cxnId="{B1EAB8C7-5D0B-426C-8244-4BF7337A281C}">
      <dgm:prSet/>
      <dgm:spPr/>
      <dgm:t>
        <a:bodyPr/>
        <a:lstStyle/>
        <a:p>
          <a:endParaRPr lang="en-GB"/>
        </a:p>
      </dgm:t>
    </dgm:pt>
    <dgm:pt modelId="{42AF5EDE-4BF4-4531-AAD3-31EBF076D55D}" type="sibTrans" cxnId="{B1EAB8C7-5D0B-426C-8244-4BF7337A281C}">
      <dgm:prSet/>
      <dgm:spPr/>
      <dgm:t>
        <a:bodyPr/>
        <a:lstStyle/>
        <a:p>
          <a:endParaRPr lang="en-GB"/>
        </a:p>
      </dgm:t>
    </dgm:pt>
    <dgm:pt modelId="{EE574758-71DC-4852-A0AB-C4CD5CC68C99}">
      <dgm:prSet phldrT="[Text]"/>
      <dgm:spPr/>
      <dgm:t>
        <a:bodyPr/>
        <a:lstStyle/>
        <a:p>
          <a:endParaRPr lang="en-GB"/>
        </a:p>
      </dgm:t>
    </dgm:pt>
    <dgm:pt modelId="{3C7F115C-4DAE-4D0B-9560-1DD9FD9AC971}" type="parTrans" cxnId="{ACF498D0-BE8D-4AD5-BA14-82002B306ADB}">
      <dgm:prSet/>
      <dgm:spPr/>
      <dgm:t>
        <a:bodyPr/>
        <a:lstStyle/>
        <a:p>
          <a:endParaRPr lang="en-GB"/>
        </a:p>
      </dgm:t>
    </dgm:pt>
    <dgm:pt modelId="{C52DB0A1-17E3-4449-86C1-793B31A2CB79}" type="sibTrans" cxnId="{ACF498D0-BE8D-4AD5-BA14-82002B306ADB}">
      <dgm:prSet/>
      <dgm:spPr/>
      <dgm:t>
        <a:bodyPr/>
        <a:lstStyle/>
        <a:p>
          <a:endParaRPr lang="en-GB"/>
        </a:p>
      </dgm:t>
    </dgm:pt>
    <dgm:pt modelId="{7AACF712-D8F5-A44E-B7B2-67DD09F8908D}">
      <dgm:prSet phldrT="[Text]" custT="1"/>
      <dgm:spPr>
        <a:solidFill>
          <a:srgbClr val="487B7C"/>
        </a:solidFill>
      </dgm:spPr>
      <dgm:t>
        <a:bodyPr/>
        <a:lstStyle/>
        <a:p>
          <a:r>
            <a:rPr lang="en-US" sz="2000" b="1" dirty="0"/>
            <a:t>Health</a:t>
          </a:r>
        </a:p>
      </dgm:t>
    </dgm:pt>
    <dgm:pt modelId="{17232C38-3AA8-714D-9AD5-63B4BDD7B5B1}" type="parTrans" cxnId="{2E90D2C5-6CE0-7046-A43D-B72637174020}">
      <dgm:prSet/>
      <dgm:spPr/>
      <dgm:t>
        <a:bodyPr/>
        <a:lstStyle/>
        <a:p>
          <a:endParaRPr lang="en-US"/>
        </a:p>
      </dgm:t>
    </dgm:pt>
    <dgm:pt modelId="{8D58C531-24F2-4649-ACB7-08FCC828A313}" type="sibTrans" cxnId="{2E90D2C5-6CE0-7046-A43D-B72637174020}">
      <dgm:prSet/>
      <dgm:spPr/>
      <dgm:t>
        <a:bodyPr/>
        <a:lstStyle/>
        <a:p>
          <a:endParaRPr lang="en-US"/>
        </a:p>
      </dgm:t>
    </dgm:pt>
    <dgm:pt modelId="{E3515D3A-5662-1F44-BD8C-BDC00535D4A5}">
      <dgm:prSet phldrT="[Text]" custT="1"/>
      <dgm:spPr>
        <a:solidFill>
          <a:srgbClr val="487B7C"/>
        </a:solidFill>
      </dgm:spPr>
      <dgm:t>
        <a:bodyPr/>
        <a:lstStyle/>
        <a:p>
          <a:r>
            <a:rPr lang="en-US" sz="2000" b="1" dirty="0"/>
            <a:t>Economic</a:t>
          </a:r>
        </a:p>
      </dgm:t>
    </dgm:pt>
    <dgm:pt modelId="{B925AD4F-B0B4-F94B-ACD8-97E3095D6E26}" type="parTrans" cxnId="{B5EC776D-F88E-C740-BABB-CB7E5BF4D403}">
      <dgm:prSet/>
      <dgm:spPr/>
      <dgm:t>
        <a:bodyPr/>
        <a:lstStyle/>
        <a:p>
          <a:endParaRPr lang="en-US"/>
        </a:p>
      </dgm:t>
    </dgm:pt>
    <dgm:pt modelId="{F4D4B722-1C8B-1741-B4BD-49ED57AB876A}" type="sibTrans" cxnId="{B5EC776D-F88E-C740-BABB-CB7E5BF4D403}">
      <dgm:prSet/>
      <dgm:spPr/>
      <dgm:t>
        <a:bodyPr/>
        <a:lstStyle/>
        <a:p>
          <a:endParaRPr lang="en-US"/>
        </a:p>
      </dgm:t>
    </dgm:pt>
    <dgm:pt modelId="{6F1C4888-5FA0-124E-89E6-0C2A9542F445}">
      <dgm:prSet phldrT="[Text]" custT="1"/>
      <dgm:spPr/>
      <dgm:t>
        <a:bodyPr/>
        <a:lstStyle/>
        <a:p>
          <a:pPr algn="r"/>
          <a:r>
            <a:rPr lang="en-US" sz="2200" dirty="0"/>
            <a:t>Poverty</a:t>
          </a:r>
        </a:p>
      </dgm:t>
    </dgm:pt>
    <dgm:pt modelId="{3221B9C5-1420-EA4C-986B-0FAD4DBE8796}" type="parTrans" cxnId="{4DEFBA0A-3114-E346-BAEE-5DD14CAE0DBF}">
      <dgm:prSet/>
      <dgm:spPr/>
      <dgm:t>
        <a:bodyPr/>
        <a:lstStyle/>
        <a:p>
          <a:endParaRPr lang="en-US"/>
        </a:p>
      </dgm:t>
    </dgm:pt>
    <dgm:pt modelId="{5C98DA55-A43A-8143-8642-60C65D1A4452}" type="sibTrans" cxnId="{4DEFBA0A-3114-E346-BAEE-5DD14CAE0DBF}">
      <dgm:prSet/>
      <dgm:spPr/>
      <dgm:t>
        <a:bodyPr/>
        <a:lstStyle/>
        <a:p>
          <a:endParaRPr lang="en-US"/>
        </a:p>
      </dgm:t>
    </dgm:pt>
    <dgm:pt modelId="{86210E46-8ED3-D34E-B28B-920EB60271A1}">
      <dgm:prSet phldrT="[Text]" custT="1"/>
      <dgm:spPr/>
      <dgm:t>
        <a:bodyPr anchor="b" anchorCtr="0"/>
        <a:lstStyle/>
        <a:p>
          <a:r>
            <a:rPr lang="en-US" sz="2200" dirty="0"/>
            <a:t>Transport issues</a:t>
          </a:r>
        </a:p>
      </dgm:t>
    </dgm:pt>
    <dgm:pt modelId="{FF7E130A-874B-9D4B-A6E4-185C7AF70EB6}" type="parTrans" cxnId="{38B29126-9B4C-224A-94F6-5BB66DDDB330}">
      <dgm:prSet/>
      <dgm:spPr/>
      <dgm:t>
        <a:bodyPr/>
        <a:lstStyle/>
        <a:p>
          <a:endParaRPr lang="en-US"/>
        </a:p>
      </dgm:t>
    </dgm:pt>
    <dgm:pt modelId="{924FDA5C-2A96-5547-8037-8A1DBAC9A217}" type="sibTrans" cxnId="{38B29126-9B4C-224A-94F6-5BB66DDDB330}">
      <dgm:prSet/>
      <dgm:spPr/>
      <dgm:t>
        <a:bodyPr/>
        <a:lstStyle/>
        <a:p>
          <a:endParaRPr lang="en-US"/>
        </a:p>
      </dgm:t>
    </dgm:pt>
    <dgm:pt modelId="{DFDC077E-FD28-2D4A-83D7-159623DFE400}">
      <dgm:prSet phldrT="[Text]"/>
      <dgm:spPr/>
      <dgm:t>
        <a:bodyPr/>
        <a:lstStyle/>
        <a:p>
          <a:endParaRPr lang="en-GB"/>
        </a:p>
      </dgm:t>
    </dgm:pt>
    <dgm:pt modelId="{6A5BBFA3-8D18-F64E-83A1-69B60D710E36}" type="parTrans" cxnId="{E1D01C05-4106-9247-A1B4-4E653FA22B62}">
      <dgm:prSet/>
      <dgm:spPr/>
      <dgm:t>
        <a:bodyPr/>
        <a:lstStyle/>
        <a:p>
          <a:endParaRPr lang="en-US"/>
        </a:p>
      </dgm:t>
    </dgm:pt>
    <dgm:pt modelId="{0CA5E6B6-6BBF-274C-BAA1-93E2A7AC9136}" type="sibTrans" cxnId="{E1D01C05-4106-9247-A1B4-4E653FA22B62}">
      <dgm:prSet/>
      <dgm:spPr/>
      <dgm:t>
        <a:bodyPr/>
        <a:lstStyle/>
        <a:p>
          <a:endParaRPr lang="en-US"/>
        </a:p>
      </dgm:t>
    </dgm:pt>
    <dgm:pt modelId="{268D4B58-89E0-C04E-A652-E191D77DBE36}">
      <dgm:prSet phldrT="[Text]" custT="1"/>
      <dgm:spPr>
        <a:solidFill>
          <a:srgbClr val="487B7C"/>
        </a:solidFill>
      </dgm:spPr>
      <dgm:t>
        <a:bodyPr/>
        <a:lstStyle/>
        <a:p>
          <a:r>
            <a:rPr lang="en-US" sz="1700" b="1" dirty="0"/>
            <a:t>Ecological</a:t>
          </a:r>
        </a:p>
      </dgm:t>
    </dgm:pt>
    <dgm:pt modelId="{81E792C1-1A44-F543-B72D-B15927403587}" type="parTrans" cxnId="{DE0ECB04-B39B-6C4B-B22D-87C4530120B4}">
      <dgm:prSet/>
      <dgm:spPr/>
      <dgm:t>
        <a:bodyPr/>
        <a:lstStyle/>
        <a:p>
          <a:endParaRPr lang="en-US"/>
        </a:p>
      </dgm:t>
    </dgm:pt>
    <dgm:pt modelId="{50122876-3FE3-A442-BF63-273C63CA89EF}" type="sibTrans" cxnId="{DE0ECB04-B39B-6C4B-B22D-87C4530120B4}">
      <dgm:prSet/>
      <dgm:spPr/>
      <dgm:t>
        <a:bodyPr/>
        <a:lstStyle/>
        <a:p>
          <a:endParaRPr lang="en-US"/>
        </a:p>
      </dgm:t>
    </dgm:pt>
    <dgm:pt modelId="{629B965E-F4D0-0E46-AA26-99E119A91975}">
      <dgm:prSet phldrT="[Text]" custT="1"/>
      <dgm:spPr/>
      <dgm:t>
        <a:bodyPr anchor="t" anchorCtr="0"/>
        <a:lstStyle/>
        <a:p>
          <a:r>
            <a:rPr lang="en-GB" sz="2200" dirty="0"/>
            <a:t>Adverse childhood experiences</a:t>
          </a:r>
        </a:p>
      </dgm:t>
    </dgm:pt>
    <dgm:pt modelId="{BCC8DDD2-F06F-B446-924C-12EDBE84B8F9}" type="parTrans" cxnId="{A544DBBC-516B-0E44-9FC3-F2829D1F8760}">
      <dgm:prSet/>
      <dgm:spPr/>
      <dgm:t>
        <a:bodyPr/>
        <a:lstStyle/>
        <a:p>
          <a:endParaRPr lang="en-US"/>
        </a:p>
      </dgm:t>
    </dgm:pt>
    <dgm:pt modelId="{8173F381-F283-264D-9B7D-5E306567531A}" type="sibTrans" cxnId="{A544DBBC-516B-0E44-9FC3-F2829D1F8760}">
      <dgm:prSet/>
      <dgm:spPr/>
      <dgm:t>
        <a:bodyPr/>
        <a:lstStyle/>
        <a:p>
          <a:endParaRPr lang="en-US"/>
        </a:p>
      </dgm:t>
    </dgm:pt>
    <dgm:pt modelId="{82C3F723-EACA-B840-9F9D-06218017267A}">
      <dgm:prSet phldrT="[Text]" custT="1"/>
      <dgm:spPr/>
      <dgm:t>
        <a:bodyPr anchor="t" anchorCtr="0"/>
        <a:lstStyle/>
        <a:p>
          <a:r>
            <a:rPr lang="en-GB" sz="2200" dirty="0"/>
            <a:t>Violence</a:t>
          </a:r>
        </a:p>
      </dgm:t>
    </dgm:pt>
    <dgm:pt modelId="{986E5620-BF52-8247-8C41-FE96974E348B}" type="parTrans" cxnId="{7BAFC44F-A268-2E4A-A761-446E3BDE8D19}">
      <dgm:prSet/>
      <dgm:spPr/>
      <dgm:t>
        <a:bodyPr/>
        <a:lstStyle/>
        <a:p>
          <a:endParaRPr lang="en-US"/>
        </a:p>
      </dgm:t>
    </dgm:pt>
    <dgm:pt modelId="{1446EB3F-E747-CB47-B5FE-151C2DE0EBB6}" type="sibTrans" cxnId="{7BAFC44F-A268-2E4A-A761-446E3BDE8D19}">
      <dgm:prSet/>
      <dgm:spPr/>
      <dgm:t>
        <a:bodyPr/>
        <a:lstStyle/>
        <a:p>
          <a:endParaRPr lang="en-US"/>
        </a:p>
      </dgm:t>
    </dgm:pt>
    <dgm:pt modelId="{4B9CE716-43A2-D240-8924-5E64FE232CEE}">
      <dgm:prSet phldrT="[Text]" custT="1"/>
      <dgm:spPr/>
      <dgm:t>
        <a:bodyPr anchor="t" anchorCtr="0"/>
        <a:lstStyle/>
        <a:p>
          <a:r>
            <a:rPr lang="en-GB" sz="2200" dirty="0"/>
            <a:t>Bereavement</a:t>
          </a:r>
        </a:p>
      </dgm:t>
    </dgm:pt>
    <dgm:pt modelId="{A07C19F0-A4A4-1B40-A36F-57F831A33D53}" type="parTrans" cxnId="{289CE4A2-127B-6A4A-B798-99E4DAA6AB53}">
      <dgm:prSet/>
      <dgm:spPr/>
      <dgm:t>
        <a:bodyPr/>
        <a:lstStyle/>
        <a:p>
          <a:endParaRPr lang="en-US"/>
        </a:p>
      </dgm:t>
    </dgm:pt>
    <dgm:pt modelId="{A9CDACDF-9171-3B4B-8C67-0E73EDC0F8EE}" type="sibTrans" cxnId="{289CE4A2-127B-6A4A-B798-99E4DAA6AB53}">
      <dgm:prSet/>
      <dgm:spPr/>
      <dgm:t>
        <a:bodyPr/>
        <a:lstStyle/>
        <a:p>
          <a:endParaRPr lang="en-US"/>
        </a:p>
      </dgm:t>
    </dgm:pt>
    <dgm:pt modelId="{ED095E78-893E-174E-B685-A64554D5D901}">
      <dgm:prSet phldrT="[Text]" custT="1"/>
      <dgm:spPr/>
      <dgm:t>
        <a:bodyPr anchor="t" anchorCtr="0"/>
        <a:lstStyle/>
        <a:p>
          <a:r>
            <a:rPr lang="en-GB" sz="2200" dirty="0"/>
            <a:t>Isolation</a:t>
          </a:r>
        </a:p>
      </dgm:t>
    </dgm:pt>
    <dgm:pt modelId="{3E90CF05-5920-A14A-B501-4EC3987D19C2}" type="parTrans" cxnId="{0A7F7038-D5AD-9B44-AE8D-A5D87519FFAA}">
      <dgm:prSet/>
      <dgm:spPr/>
      <dgm:t>
        <a:bodyPr/>
        <a:lstStyle/>
        <a:p>
          <a:endParaRPr lang="en-US"/>
        </a:p>
      </dgm:t>
    </dgm:pt>
    <dgm:pt modelId="{925445E0-B996-CD42-936C-3587B4037D33}" type="sibTrans" cxnId="{0A7F7038-D5AD-9B44-AE8D-A5D87519FFAA}">
      <dgm:prSet/>
      <dgm:spPr/>
      <dgm:t>
        <a:bodyPr/>
        <a:lstStyle/>
        <a:p>
          <a:endParaRPr lang="en-US"/>
        </a:p>
      </dgm:t>
    </dgm:pt>
    <dgm:pt modelId="{CDA64AF9-1DCA-1B45-A742-317137BE16CD}">
      <dgm:prSet phldrT="[Text]" custT="1"/>
      <dgm:spPr/>
      <dgm:t>
        <a:bodyPr/>
        <a:lstStyle/>
        <a:p>
          <a:pPr algn="r"/>
          <a:r>
            <a:rPr lang="en-US" sz="2200" dirty="0"/>
            <a:t>Low levels of education</a:t>
          </a:r>
        </a:p>
      </dgm:t>
    </dgm:pt>
    <dgm:pt modelId="{3A645767-4E7C-144E-A3AE-07A5390955D9}" type="parTrans" cxnId="{5EB1EE47-56AD-D048-8296-C71540ACEB81}">
      <dgm:prSet/>
      <dgm:spPr/>
      <dgm:t>
        <a:bodyPr/>
        <a:lstStyle/>
        <a:p>
          <a:endParaRPr lang="en-US"/>
        </a:p>
      </dgm:t>
    </dgm:pt>
    <dgm:pt modelId="{BE17F7A7-128D-EE48-BDD7-BAD8691BB217}" type="sibTrans" cxnId="{5EB1EE47-56AD-D048-8296-C71540ACEB81}">
      <dgm:prSet/>
      <dgm:spPr/>
      <dgm:t>
        <a:bodyPr/>
        <a:lstStyle/>
        <a:p>
          <a:endParaRPr lang="en-US"/>
        </a:p>
      </dgm:t>
    </dgm:pt>
    <dgm:pt modelId="{0F082DE0-7387-BA4A-B373-19AD07C85405}">
      <dgm:prSet phldrT="[Text]" custT="1"/>
      <dgm:spPr/>
      <dgm:t>
        <a:bodyPr/>
        <a:lstStyle/>
        <a:p>
          <a:pPr algn="r"/>
          <a:r>
            <a:rPr lang="en-US" sz="2200" dirty="0"/>
            <a:t>Unemployment</a:t>
          </a:r>
        </a:p>
      </dgm:t>
    </dgm:pt>
    <dgm:pt modelId="{937E39A9-D292-2240-93EC-F373093F8009}" type="parTrans" cxnId="{06A1A786-525D-6745-9398-4C981914B7D7}">
      <dgm:prSet/>
      <dgm:spPr/>
      <dgm:t>
        <a:bodyPr/>
        <a:lstStyle/>
        <a:p>
          <a:endParaRPr lang="en-US"/>
        </a:p>
      </dgm:t>
    </dgm:pt>
    <dgm:pt modelId="{20E885D3-EBB5-7244-B274-6C8E27F6384D}" type="sibTrans" cxnId="{06A1A786-525D-6745-9398-4C981914B7D7}">
      <dgm:prSet/>
      <dgm:spPr/>
      <dgm:t>
        <a:bodyPr/>
        <a:lstStyle/>
        <a:p>
          <a:endParaRPr lang="en-US"/>
        </a:p>
      </dgm:t>
    </dgm:pt>
    <dgm:pt modelId="{4C16FDD2-2A21-0848-85D7-78D01DFBFA3D}">
      <dgm:prSet phldrT="[Text]" custT="1"/>
      <dgm:spPr/>
      <dgm:t>
        <a:bodyPr/>
        <a:lstStyle/>
        <a:p>
          <a:pPr algn="r"/>
          <a:r>
            <a:rPr lang="en-US" sz="2200" dirty="0"/>
            <a:t>Retirement</a:t>
          </a:r>
        </a:p>
      </dgm:t>
    </dgm:pt>
    <dgm:pt modelId="{4C5A06C2-0AD4-0B49-A6C4-92DB010EC8E3}" type="parTrans" cxnId="{1666C7A1-4A9C-3040-ACEC-1531B94595FB}">
      <dgm:prSet/>
      <dgm:spPr/>
      <dgm:t>
        <a:bodyPr/>
        <a:lstStyle/>
        <a:p>
          <a:endParaRPr lang="en-US"/>
        </a:p>
      </dgm:t>
    </dgm:pt>
    <dgm:pt modelId="{866E12A7-6769-8D43-AD6E-9A7C40829969}" type="sibTrans" cxnId="{1666C7A1-4A9C-3040-ACEC-1531B94595FB}">
      <dgm:prSet/>
      <dgm:spPr/>
      <dgm:t>
        <a:bodyPr/>
        <a:lstStyle/>
        <a:p>
          <a:endParaRPr lang="en-US"/>
        </a:p>
      </dgm:t>
    </dgm:pt>
    <dgm:pt modelId="{67D351BA-3AEF-B242-A47C-8636BCC39143}">
      <dgm:prSet phldrT="[Text]" custT="1"/>
      <dgm:spPr/>
      <dgm:t>
        <a:bodyPr/>
        <a:lstStyle/>
        <a:p>
          <a:pPr algn="r"/>
          <a:r>
            <a:rPr lang="en-US" sz="2200" dirty="0"/>
            <a:t>Debt</a:t>
          </a:r>
        </a:p>
      </dgm:t>
    </dgm:pt>
    <dgm:pt modelId="{88F63040-4D7B-454B-94BB-AF2C7604CBCD}" type="parTrans" cxnId="{5820823D-1B78-0440-845A-8898173F5D26}">
      <dgm:prSet/>
      <dgm:spPr/>
      <dgm:t>
        <a:bodyPr/>
        <a:lstStyle/>
        <a:p>
          <a:endParaRPr lang="en-US"/>
        </a:p>
      </dgm:t>
    </dgm:pt>
    <dgm:pt modelId="{E6DFA0B3-CC72-084D-BD09-58C67AB86665}" type="sibTrans" cxnId="{5820823D-1B78-0440-845A-8898173F5D26}">
      <dgm:prSet/>
      <dgm:spPr/>
      <dgm:t>
        <a:bodyPr/>
        <a:lstStyle/>
        <a:p>
          <a:endParaRPr lang="en-US"/>
        </a:p>
      </dgm:t>
    </dgm:pt>
    <dgm:pt modelId="{1CCC34A8-1569-D84B-9AE9-EFE4212FABAF}">
      <dgm:prSet phldrT="[Text]" custT="1"/>
      <dgm:spPr>
        <a:noFill/>
      </dgm:spPr>
      <dgm:t>
        <a:bodyPr anchor="b" anchorCtr="0"/>
        <a:lstStyle/>
        <a:p>
          <a:pPr algn="r"/>
          <a:r>
            <a:rPr lang="en-US" sz="2200" dirty="0"/>
            <a:t>Disability</a:t>
          </a:r>
        </a:p>
      </dgm:t>
    </dgm:pt>
    <dgm:pt modelId="{BE823D6D-B731-C545-A541-17A554F31362}" type="parTrans" cxnId="{2A2B0C4D-07D8-F24C-90B8-4E0F24500401}">
      <dgm:prSet/>
      <dgm:spPr/>
      <dgm:t>
        <a:bodyPr/>
        <a:lstStyle/>
        <a:p>
          <a:endParaRPr lang="en-US"/>
        </a:p>
      </dgm:t>
    </dgm:pt>
    <dgm:pt modelId="{7CBE8B43-9F0A-F646-AC75-B560A29C702A}" type="sibTrans" cxnId="{2A2B0C4D-07D8-F24C-90B8-4E0F24500401}">
      <dgm:prSet/>
      <dgm:spPr/>
      <dgm:t>
        <a:bodyPr/>
        <a:lstStyle/>
        <a:p>
          <a:endParaRPr lang="en-US"/>
        </a:p>
      </dgm:t>
    </dgm:pt>
    <dgm:pt modelId="{F8C9ECCB-B2C0-0B45-A3C4-980E56174364}">
      <dgm:prSet phldrT="[Text]" custT="1"/>
      <dgm:spPr>
        <a:noFill/>
      </dgm:spPr>
      <dgm:t>
        <a:bodyPr anchor="b" anchorCtr="0"/>
        <a:lstStyle/>
        <a:p>
          <a:pPr algn="r"/>
          <a:r>
            <a:rPr lang="en-US" sz="2200" dirty="0"/>
            <a:t>Barriers to care</a:t>
          </a:r>
        </a:p>
      </dgm:t>
    </dgm:pt>
    <dgm:pt modelId="{7129CE6E-1641-5D48-B349-162C3867B594}" type="parTrans" cxnId="{9234758B-CFA0-8A49-AB31-085748505D02}">
      <dgm:prSet/>
      <dgm:spPr/>
      <dgm:t>
        <a:bodyPr/>
        <a:lstStyle/>
        <a:p>
          <a:endParaRPr lang="en-US"/>
        </a:p>
      </dgm:t>
    </dgm:pt>
    <dgm:pt modelId="{8A609A53-F6DD-2C42-BE66-4A678E2C1593}" type="sibTrans" cxnId="{9234758B-CFA0-8A49-AB31-085748505D02}">
      <dgm:prSet/>
      <dgm:spPr/>
      <dgm:t>
        <a:bodyPr/>
        <a:lstStyle/>
        <a:p>
          <a:endParaRPr lang="en-US"/>
        </a:p>
      </dgm:t>
    </dgm:pt>
    <dgm:pt modelId="{FDAE12D8-E89E-3847-9375-DD60F765D691}">
      <dgm:prSet phldrT="[Text]" custT="1"/>
      <dgm:spPr>
        <a:noFill/>
      </dgm:spPr>
      <dgm:t>
        <a:bodyPr anchor="b" anchorCtr="0"/>
        <a:lstStyle/>
        <a:p>
          <a:pPr algn="r"/>
          <a:r>
            <a:rPr lang="en-US" sz="2200" dirty="0"/>
            <a:t>Addiction</a:t>
          </a:r>
        </a:p>
      </dgm:t>
    </dgm:pt>
    <dgm:pt modelId="{01309C9E-CDCB-A447-B799-E99019006ED6}" type="parTrans" cxnId="{5B6E2FFF-ECD0-2443-8103-9AA2A981E64E}">
      <dgm:prSet/>
      <dgm:spPr/>
      <dgm:t>
        <a:bodyPr/>
        <a:lstStyle/>
        <a:p>
          <a:endParaRPr lang="en-US"/>
        </a:p>
      </dgm:t>
    </dgm:pt>
    <dgm:pt modelId="{B7497A06-2639-484E-B470-19C92867BE37}" type="sibTrans" cxnId="{5B6E2FFF-ECD0-2443-8103-9AA2A981E64E}">
      <dgm:prSet/>
      <dgm:spPr/>
      <dgm:t>
        <a:bodyPr/>
        <a:lstStyle/>
        <a:p>
          <a:endParaRPr lang="en-US"/>
        </a:p>
      </dgm:t>
    </dgm:pt>
    <dgm:pt modelId="{7D430D9A-F223-D740-8E68-0392B3F8D4C3}">
      <dgm:prSet phldrT="[Text]" custT="1"/>
      <dgm:spPr/>
      <dgm:t>
        <a:bodyPr anchor="b" anchorCtr="0"/>
        <a:lstStyle/>
        <a:p>
          <a:r>
            <a:rPr lang="en-US" sz="2200" dirty="0"/>
            <a:t>Neighborhood deprivation</a:t>
          </a:r>
        </a:p>
      </dgm:t>
    </dgm:pt>
    <dgm:pt modelId="{C2956453-3540-D448-947C-5256A7C46B08}" type="parTrans" cxnId="{B87AFDA4-16DA-C242-BB4A-E4065A2354D2}">
      <dgm:prSet/>
      <dgm:spPr/>
      <dgm:t>
        <a:bodyPr/>
        <a:lstStyle/>
        <a:p>
          <a:endParaRPr lang="en-US"/>
        </a:p>
      </dgm:t>
    </dgm:pt>
    <dgm:pt modelId="{71D97FC8-C0E3-C34A-9659-334720A6E139}" type="sibTrans" cxnId="{B87AFDA4-16DA-C242-BB4A-E4065A2354D2}">
      <dgm:prSet/>
      <dgm:spPr/>
      <dgm:t>
        <a:bodyPr/>
        <a:lstStyle/>
        <a:p>
          <a:endParaRPr lang="en-US"/>
        </a:p>
      </dgm:t>
    </dgm:pt>
    <dgm:pt modelId="{FD2C8692-6160-9F4C-9595-E36B0EE07306}">
      <dgm:prSet phldrT="[Text]" custT="1"/>
      <dgm:spPr/>
      <dgm:t>
        <a:bodyPr anchor="b" anchorCtr="0"/>
        <a:lstStyle/>
        <a:p>
          <a:r>
            <a:rPr lang="en-US" sz="2200" dirty="0"/>
            <a:t>Adverse natural environment</a:t>
          </a:r>
        </a:p>
      </dgm:t>
    </dgm:pt>
    <dgm:pt modelId="{CBE7A770-409C-B345-8258-6A5FC1C468F7}" type="parTrans" cxnId="{114BECAF-EF1C-BE42-8E40-29723C9ED39A}">
      <dgm:prSet/>
      <dgm:spPr/>
      <dgm:t>
        <a:bodyPr/>
        <a:lstStyle/>
        <a:p>
          <a:endParaRPr lang="en-US"/>
        </a:p>
      </dgm:t>
    </dgm:pt>
    <dgm:pt modelId="{6132546D-8E00-D743-91E6-BA016CC6F7E1}" type="sibTrans" cxnId="{114BECAF-EF1C-BE42-8E40-29723C9ED39A}">
      <dgm:prSet/>
      <dgm:spPr/>
      <dgm:t>
        <a:bodyPr/>
        <a:lstStyle/>
        <a:p>
          <a:endParaRPr lang="en-US"/>
        </a:p>
      </dgm:t>
    </dgm:pt>
    <dgm:pt modelId="{533425D0-4366-6A4B-8DC9-FDE7996019D4}">
      <dgm:prSet phldrT="[Text]" custT="1"/>
      <dgm:spPr/>
      <dgm:t>
        <a:bodyPr/>
        <a:lstStyle/>
        <a:p>
          <a:pPr algn="r"/>
          <a:r>
            <a:rPr lang="en-US" sz="2200" dirty="0"/>
            <a:t>Poor work environ.</a:t>
          </a:r>
        </a:p>
      </dgm:t>
    </dgm:pt>
    <dgm:pt modelId="{24AB2CB1-17E0-D344-A55B-431A3D47CD0A}" type="parTrans" cxnId="{FA220129-3BCB-D740-8B4D-B662875C11F8}">
      <dgm:prSet/>
      <dgm:spPr/>
      <dgm:t>
        <a:bodyPr/>
        <a:lstStyle/>
        <a:p>
          <a:endParaRPr lang="en-US"/>
        </a:p>
      </dgm:t>
    </dgm:pt>
    <dgm:pt modelId="{9928D66D-BB15-A946-8877-6FED9D3AED4D}" type="sibTrans" cxnId="{FA220129-3BCB-D740-8B4D-B662875C11F8}">
      <dgm:prSet/>
      <dgm:spPr/>
      <dgm:t>
        <a:bodyPr/>
        <a:lstStyle/>
        <a:p>
          <a:endParaRPr lang="en-US"/>
        </a:p>
      </dgm:t>
    </dgm:pt>
    <dgm:pt modelId="{982AC472-D559-4912-B6EE-07E42806AC19}">
      <dgm:prSet phldrT="[Text]" custT="1"/>
      <dgm:spPr>
        <a:noFill/>
      </dgm:spPr>
      <dgm:t>
        <a:bodyPr anchor="b" anchorCtr="0"/>
        <a:lstStyle/>
        <a:p>
          <a:pPr algn="r"/>
          <a:r>
            <a:rPr lang="en-US" sz="2200"/>
            <a:t>Long-term conditions</a:t>
          </a:r>
          <a:endParaRPr lang="en-US" sz="2200" dirty="0"/>
        </a:p>
      </dgm:t>
    </dgm:pt>
    <dgm:pt modelId="{518233C9-BFE3-4A38-81E5-85318FF2B4EC}" type="parTrans" cxnId="{1BDE58EA-9731-41F8-A171-C8ABCE083E53}">
      <dgm:prSet/>
      <dgm:spPr/>
      <dgm:t>
        <a:bodyPr/>
        <a:lstStyle/>
        <a:p>
          <a:endParaRPr lang="en-GB"/>
        </a:p>
      </dgm:t>
    </dgm:pt>
    <dgm:pt modelId="{C2E1BD00-5290-4AEE-A795-F9AFC8FCF868}" type="sibTrans" cxnId="{1BDE58EA-9731-41F8-A171-C8ABCE083E53}">
      <dgm:prSet/>
      <dgm:spPr/>
      <dgm:t>
        <a:bodyPr/>
        <a:lstStyle/>
        <a:p>
          <a:endParaRPr lang="en-GB"/>
        </a:p>
      </dgm:t>
    </dgm:pt>
    <dgm:pt modelId="{9048D197-CDF3-3247-B9EA-12FAFE491B91}" type="pres">
      <dgm:prSet presAssocID="{1C3ECB3E-6579-4B93-8DB0-265472B2B8A6}" presName="cycleMatrixDiagram" presStyleCnt="0">
        <dgm:presLayoutVars>
          <dgm:chMax val="1"/>
          <dgm:dir/>
          <dgm:animLvl val="lvl"/>
          <dgm:resizeHandles val="exact"/>
        </dgm:presLayoutVars>
      </dgm:prSet>
      <dgm:spPr/>
    </dgm:pt>
    <dgm:pt modelId="{D42070EC-9DB2-7A43-BB89-E8F483E05BB3}" type="pres">
      <dgm:prSet presAssocID="{1C3ECB3E-6579-4B93-8DB0-265472B2B8A6}" presName="children" presStyleCnt="0"/>
      <dgm:spPr/>
    </dgm:pt>
    <dgm:pt modelId="{2D9440F4-B6AD-2841-BCD1-6D696DB89FA8}" type="pres">
      <dgm:prSet presAssocID="{1C3ECB3E-6579-4B93-8DB0-265472B2B8A6}" presName="child1group" presStyleCnt="0"/>
      <dgm:spPr/>
    </dgm:pt>
    <dgm:pt modelId="{12C3036A-B650-A240-8CF0-965C26126C15}" type="pres">
      <dgm:prSet presAssocID="{1C3ECB3E-6579-4B93-8DB0-265472B2B8A6}" presName="child1" presStyleLbl="bgAcc1" presStyleIdx="0" presStyleCnt="4" custScaleX="142930" custScaleY="171444" custLinFactNeighborX="-3516" custLinFactNeighborY="-905"/>
      <dgm:spPr/>
    </dgm:pt>
    <dgm:pt modelId="{F5A37F0C-4D0E-5440-9C4E-7C4F4F11ABB3}" type="pres">
      <dgm:prSet presAssocID="{1C3ECB3E-6579-4B93-8DB0-265472B2B8A6}" presName="child1Text" presStyleLbl="bgAcc1" presStyleIdx="0" presStyleCnt="4">
        <dgm:presLayoutVars>
          <dgm:bulletEnabled val="1"/>
        </dgm:presLayoutVars>
      </dgm:prSet>
      <dgm:spPr/>
    </dgm:pt>
    <dgm:pt modelId="{F062331A-460E-5C4A-AB88-95313B9CABC8}" type="pres">
      <dgm:prSet presAssocID="{1C3ECB3E-6579-4B93-8DB0-265472B2B8A6}" presName="child2group" presStyleCnt="0"/>
      <dgm:spPr/>
    </dgm:pt>
    <dgm:pt modelId="{C92FE115-3568-354B-9ADB-C84FE45D54DA}" type="pres">
      <dgm:prSet presAssocID="{1C3ECB3E-6579-4B93-8DB0-265472B2B8A6}" presName="child2" presStyleLbl="bgAcc1" presStyleIdx="1" presStyleCnt="4" custScaleX="158404" custScaleY="225423"/>
      <dgm:spPr/>
    </dgm:pt>
    <dgm:pt modelId="{632080AF-25A4-9843-B1E6-9C6B081E8A98}" type="pres">
      <dgm:prSet presAssocID="{1C3ECB3E-6579-4B93-8DB0-265472B2B8A6}" presName="child2Text" presStyleLbl="bgAcc1" presStyleIdx="1" presStyleCnt="4">
        <dgm:presLayoutVars>
          <dgm:bulletEnabled val="1"/>
        </dgm:presLayoutVars>
      </dgm:prSet>
      <dgm:spPr/>
    </dgm:pt>
    <dgm:pt modelId="{7A29C0F1-2760-0548-9D88-5025F6B743C4}" type="pres">
      <dgm:prSet presAssocID="{1C3ECB3E-6579-4B93-8DB0-265472B2B8A6}" presName="child3group" presStyleCnt="0"/>
      <dgm:spPr/>
    </dgm:pt>
    <dgm:pt modelId="{7CE50ED9-E329-EF4C-ABCB-E80C6799F1B6}" type="pres">
      <dgm:prSet presAssocID="{1C3ECB3E-6579-4B93-8DB0-265472B2B8A6}" presName="child3" presStyleLbl="bgAcc1" presStyleIdx="2" presStyleCnt="4" custScaleX="151466" custScaleY="137361" custLinFactNeighborY="-17993"/>
      <dgm:spPr/>
    </dgm:pt>
    <dgm:pt modelId="{E8BE4A54-25D5-1A40-ABC8-CB30BBD34AA0}" type="pres">
      <dgm:prSet presAssocID="{1C3ECB3E-6579-4B93-8DB0-265472B2B8A6}" presName="child3Text" presStyleLbl="bgAcc1" presStyleIdx="2" presStyleCnt="4">
        <dgm:presLayoutVars>
          <dgm:bulletEnabled val="1"/>
        </dgm:presLayoutVars>
      </dgm:prSet>
      <dgm:spPr/>
    </dgm:pt>
    <dgm:pt modelId="{F55012C2-9A5A-4CA2-8536-5FB19B6816C2}" type="pres">
      <dgm:prSet presAssocID="{1C3ECB3E-6579-4B93-8DB0-265472B2B8A6}" presName="child4group" presStyleCnt="0"/>
      <dgm:spPr/>
    </dgm:pt>
    <dgm:pt modelId="{D54A4329-570D-4E85-BBE1-93F16FC69DF4}" type="pres">
      <dgm:prSet presAssocID="{1C3ECB3E-6579-4B93-8DB0-265472B2B8A6}" presName="child4" presStyleLbl="bgAcc1" presStyleIdx="3" presStyleCnt="4" custScaleX="156646" custScaleY="145858" custLinFactNeighborY="-22608"/>
      <dgm:spPr/>
    </dgm:pt>
    <dgm:pt modelId="{D596CD5C-1E81-4C2E-BB90-A5E7AF795265}" type="pres">
      <dgm:prSet presAssocID="{1C3ECB3E-6579-4B93-8DB0-265472B2B8A6}" presName="child4Text" presStyleLbl="bgAcc1" presStyleIdx="3" presStyleCnt="4">
        <dgm:presLayoutVars>
          <dgm:bulletEnabled val="1"/>
        </dgm:presLayoutVars>
      </dgm:prSet>
      <dgm:spPr/>
    </dgm:pt>
    <dgm:pt modelId="{5F987E6B-51E9-1641-8B15-783A951EA0E5}" type="pres">
      <dgm:prSet presAssocID="{1C3ECB3E-6579-4B93-8DB0-265472B2B8A6}" presName="childPlaceholder" presStyleCnt="0"/>
      <dgm:spPr/>
    </dgm:pt>
    <dgm:pt modelId="{56A58F33-526D-7C4C-ADD6-73F2B0D2393E}" type="pres">
      <dgm:prSet presAssocID="{1C3ECB3E-6579-4B93-8DB0-265472B2B8A6}" presName="circle" presStyleCnt="0"/>
      <dgm:spPr/>
    </dgm:pt>
    <dgm:pt modelId="{54A52419-D287-5849-94EE-3F2F05516C2C}" type="pres">
      <dgm:prSet presAssocID="{1C3ECB3E-6579-4B93-8DB0-265472B2B8A6}" presName="quadrant1" presStyleLbl="node1" presStyleIdx="0" presStyleCnt="4" custScaleX="84792" custScaleY="86926" custLinFactNeighborX="9302" custLinFactNeighborY="-4821">
        <dgm:presLayoutVars>
          <dgm:chMax val="1"/>
          <dgm:bulletEnabled val="1"/>
        </dgm:presLayoutVars>
      </dgm:prSet>
      <dgm:spPr/>
    </dgm:pt>
    <dgm:pt modelId="{8F5045E1-932D-FB45-A3BE-D2F73902F23D}" type="pres">
      <dgm:prSet presAssocID="{1C3ECB3E-6579-4B93-8DB0-265472B2B8A6}" presName="quadrant2" presStyleLbl="node1" presStyleIdx="1" presStyleCnt="4" custScaleX="97312" custScaleY="87103" custLinFactNeighborX="-6055" custLinFactNeighborY="-4152">
        <dgm:presLayoutVars>
          <dgm:chMax val="1"/>
          <dgm:bulletEnabled val="1"/>
        </dgm:presLayoutVars>
      </dgm:prSet>
      <dgm:spPr/>
    </dgm:pt>
    <dgm:pt modelId="{72144896-5F6F-4048-BC8F-13B7F98D54B4}" type="pres">
      <dgm:prSet presAssocID="{1C3ECB3E-6579-4B93-8DB0-265472B2B8A6}" presName="quadrant3" presStyleLbl="node1" presStyleIdx="2" presStyleCnt="4" custScaleX="92405" custScaleY="87103" custLinFactNeighborX="-3271" custLinFactNeighborY="-22881">
        <dgm:presLayoutVars>
          <dgm:chMax val="1"/>
          <dgm:bulletEnabled val="1"/>
        </dgm:presLayoutVars>
      </dgm:prSet>
      <dgm:spPr/>
    </dgm:pt>
    <dgm:pt modelId="{14E28990-D254-F54C-81D5-4C6D9933392C}" type="pres">
      <dgm:prSet presAssocID="{1C3ECB3E-6579-4B93-8DB0-265472B2B8A6}" presName="quadrant4" presStyleLbl="node1" presStyleIdx="3" presStyleCnt="4" custScaleX="89259" custScaleY="89194" custLinFactNeighborX="9302" custLinFactNeighborY="-23550">
        <dgm:presLayoutVars>
          <dgm:chMax val="1"/>
          <dgm:bulletEnabled val="1"/>
        </dgm:presLayoutVars>
      </dgm:prSet>
      <dgm:spPr/>
    </dgm:pt>
    <dgm:pt modelId="{419031E8-BADE-954D-A6FA-4F509C7774D8}" type="pres">
      <dgm:prSet presAssocID="{1C3ECB3E-6579-4B93-8DB0-265472B2B8A6}" presName="quadrantPlaceholder" presStyleCnt="0"/>
      <dgm:spPr/>
    </dgm:pt>
    <dgm:pt modelId="{3E49D5DB-7DD7-1C45-A220-4F92218B0B88}" type="pres">
      <dgm:prSet presAssocID="{1C3ECB3E-6579-4B93-8DB0-265472B2B8A6}" presName="center1" presStyleLbl="fgShp" presStyleIdx="0" presStyleCnt="2" custLinFactNeighborX="5255" custLinFactNeighborY="-42200"/>
      <dgm:spPr/>
    </dgm:pt>
    <dgm:pt modelId="{DB7655EC-5FEC-424B-A798-7D5C96070DB8}" type="pres">
      <dgm:prSet presAssocID="{1C3ECB3E-6579-4B93-8DB0-265472B2B8A6}" presName="center2" presStyleLbl="fgShp" presStyleIdx="1" presStyleCnt="2" custLinFactNeighborX="7269" custLinFactNeighborY="-56064"/>
      <dgm:spPr/>
    </dgm:pt>
  </dgm:ptLst>
  <dgm:cxnLst>
    <dgm:cxn modelId="{C8B57700-4F74-42B4-8D38-F2D6FC9B28AE}" type="presOf" srcId="{982AC472-D559-4912-B6EE-07E42806AC19}" destId="{E8BE4A54-25D5-1A40-ABC8-CB30BBD34AA0}" srcOrd="1" destOrd="3" presId="urn:microsoft.com/office/officeart/2005/8/layout/cycle4"/>
    <dgm:cxn modelId="{DE0ECB04-B39B-6C4B-B22D-87C4530120B4}" srcId="{1C3ECB3E-6579-4B93-8DB0-265472B2B8A6}" destId="{268D4B58-89E0-C04E-A652-E191D77DBE36}" srcOrd="3" destOrd="0" parTransId="{81E792C1-1A44-F543-B72D-B15927403587}" sibTransId="{50122876-3FE3-A442-BF63-273C63CA89EF}"/>
    <dgm:cxn modelId="{E1D01C05-4106-9247-A1B4-4E653FA22B62}" srcId="{EE574758-71DC-4852-A0AB-C4CD5CC68C99}" destId="{DFDC077E-FD28-2D4A-83D7-159623DFE400}" srcOrd="0" destOrd="0" parTransId="{6A5BBFA3-8D18-F64E-83A1-69B60D710E36}" sibTransId="{0CA5E6B6-6BBF-274C-BAA1-93E2A7AC9136}"/>
    <dgm:cxn modelId="{4DEFBA0A-3114-E346-BAEE-5DD14CAE0DBF}" srcId="{E3515D3A-5662-1F44-BD8C-BDC00535D4A5}" destId="{6F1C4888-5FA0-124E-89E6-0C2A9542F445}" srcOrd="0" destOrd="0" parTransId="{3221B9C5-1420-EA4C-986B-0FAD4DBE8796}" sibTransId="{5C98DA55-A43A-8143-8642-60C65D1A4452}"/>
    <dgm:cxn modelId="{154AA111-A6AD-4CE8-8E25-FD99E305522C}" type="presOf" srcId="{82C3F723-EACA-B840-9F9D-06218017267A}" destId="{F5A37F0C-4D0E-5440-9C4E-7C4F4F11ABB3}" srcOrd="1" destOrd="1" presId="urn:microsoft.com/office/officeart/2005/8/layout/cycle4"/>
    <dgm:cxn modelId="{9043201B-95D5-4C61-8F41-7A9866861296}" type="presOf" srcId="{FD2C8692-6160-9F4C-9595-E36B0EE07306}" destId="{D54A4329-570D-4E85-BBE1-93F16FC69DF4}" srcOrd="0" destOrd="2" presId="urn:microsoft.com/office/officeart/2005/8/layout/cycle4"/>
    <dgm:cxn modelId="{4D00241C-70AB-4094-B38C-03C4DA9C0EDA}" type="presOf" srcId="{533425D0-4366-6A4B-8DC9-FDE7996019D4}" destId="{C92FE115-3568-354B-9ADB-C84FE45D54DA}" srcOrd="0" destOrd="4" presId="urn:microsoft.com/office/officeart/2005/8/layout/cycle4"/>
    <dgm:cxn modelId="{64802A1D-31DE-4F5A-AA93-8CF8946917FC}" type="presOf" srcId="{4C16FDD2-2A21-0848-85D7-78D01DFBFA3D}" destId="{C92FE115-3568-354B-9ADB-C84FE45D54DA}" srcOrd="0" destOrd="5" presId="urn:microsoft.com/office/officeart/2005/8/layout/cycle4"/>
    <dgm:cxn modelId="{7F324F1D-D568-4884-9A9D-93499FF68AC2}" type="presOf" srcId="{82C3F723-EACA-B840-9F9D-06218017267A}" destId="{12C3036A-B650-A240-8CF0-965C26126C15}" srcOrd="0" destOrd="1" presId="urn:microsoft.com/office/officeart/2005/8/layout/cycle4"/>
    <dgm:cxn modelId="{38B29126-9B4C-224A-94F6-5BB66DDDB330}" srcId="{268D4B58-89E0-C04E-A652-E191D77DBE36}" destId="{86210E46-8ED3-D34E-B28B-920EB60271A1}" srcOrd="0" destOrd="0" parTransId="{FF7E130A-874B-9D4B-A6E4-185C7AF70EB6}" sibTransId="{924FDA5C-2A96-5547-8037-8A1DBAC9A217}"/>
    <dgm:cxn modelId="{FA220129-3BCB-D740-8B4D-B662875C11F8}" srcId="{E3515D3A-5662-1F44-BD8C-BDC00535D4A5}" destId="{533425D0-4366-6A4B-8DC9-FDE7996019D4}" srcOrd="4" destOrd="0" parTransId="{24AB2CB1-17E0-D344-A55B-431A3D47CD0A}" sibTransId="{9928D66D-BB15-A946-8877-6FED9D3AED4D}"/>
    <dgm:cxn modelId="{AFDD1B2E-70E4-4FD5-B501-BCCDBAB91A29}" type="presOf" srcId="{7D430D9A-F223-D740-8E68-0392B3F8D4C3}" destId="{D54A4329-570D-4E85-BBE1-93F16FC69DF4}" srcOrd="0" destOrd="1" presId="urn:microsoft.com/office/officeart/2005/8/layout/cycle4"/>
    <dgm:cxn modelId="{80909634-A461-4B89-B24A-9BD453629214}" type="presOf" srcId="{1CCC34A8-1569-D84B-9AE9-EFE4212FABAF}" destId="{E8BE4A54-25D5-1A40-ABC8-CB30BBD34AA0}" srcOrd="1" destOrd="1" presId="urn:microsoft.com/office/officeart/2005/8/layout/cycle4"/>
    <dgm:cxn modelId="{0A7F7038-D5AD-9B44-AE8D-A5D87519FFAA}" srcId="{20B4DA64-E05A-4405-BC8E-7AA1AB65800F}" destId="{ED095E78-893E-174E-B685-A64554D5D901}" srcOrd="3" destOrd="0" parTransId="{3E90CF05-5920-A14A-B501-4EC3987D19C2}" sibTransId="{925445E0-B996-CD42-936C-3587B4037D33}"/>
    <dgm:cxn modelId="{4B5A7438-F4CF-4042-924E-41E520CD7770}" type="presOf" srcId="{7D430D9A-F223-D740-8E68-0392B3F8D4C3}" destId="{D596CD5C-1E81-4C2E-BB90-A5E7AF795265}" srcOrd="1" destOrd="1" presId="urn:microsoft.com/office/officeart/2005/8/layout/cycle4"/>
    <dgm:cxn modelId="{5820823D-1B78-0440-845A-8898173F5D26}" srcId="{E3515D3A-5662-1F44-BD8C-BDC00535D4A5}" destId="{67D351BA-3AEF-B242-A47C-8636BCC39143}" srcOrd="1" destOrd="0" parTransId="{88F63040-4D7B-454B-94BB-AF2C7604CBCD}" sibTransId="{E6DFA0B3-CC72-084D-BD09-58C67AB86665}"/>
    <dgm:cxn modelId="{B6E8E941-74B3-4350-885A-A3A7A9A06480}" type="presOf" srcId="{982AC472-D559-4912-B6EE-07E42806AC19}" destId="{7CE50ED9-E329-EF4C-ABCB-E80C6799F1B6}" srcOrd="0" destOrd="3" presId="urn:microsoft.com/office/officeart/2005/8/layout/cycle4"/>
    <dgm:cxn modelId="{846CA642-9598-4B63-8935-26FAD51F4038}" type="presOf" srcId="{1C3ECB3E-6579-4B93-8DB0-265472B2B8A6}" destId="{9048D197-CDF3-3247-B9EA-12FAFE491B91}" srcOrd="0" destOrd="0" presId="urn:microsoft.com/office/officeart/2005/8/layout/cycle4"/>
    <dgm:cxn modelId="{5EB1EE47-56AD-D048-8296-C71540ACEB81}" srcId="{E3515D3A-5662-1F44-BD8C-BDC00535D4A5}" destId="{CDA64AF9-1DCA-1B45-A742-317137BE16CD}" srcOrd="2" destOrd="0" parTransId="{3A645767-4E7C-144E-A3AE-07A5390955D9}" sibTransId="{BE17F7A7-128D-EE48-BDD7-BAD8691BB217}"/>
    <dgm:cxn modelId="{2A2B0C4D-07D8-F24C-90B8-4E0F24500401}" srcId="{7AACF712-D8F5-A44E-B7B2-67DD09F8908D}" destId="{1CCC34A8-1569-D84B-9AE9-EFE4212FABAF}" srcOrd="1" destOrd="0" parTransId="{BE823D6D-B731-C545-A541-17A554F31362}" sibTransId="{7CBE8B43-9F0A-F646-AC75-B560A29C702A}"/>
    <dgm:cxn modelId="{7BAFC44F-A268-2E4A-A761-446E3BDE8D19}" srcId="{20B4DA64-E05A-4405-BC8E-7AA1AB65800F}" destId="{82C3F723-EACA-B840-9F9D-06218017267A}" srcOrd="1" destOrd="0" parTransId="{986E5620-BF52-8247-8C41-FE96974E348B}" sibTransId="{1446EB3F-E747-CB47-B5FE-151C2DE0EBB6}"/>
    <dgm:cxn modelId="{626B6C53-2A84-44A7-B157-0028E107391F}" type="presOf" srcId="{ED095E78-893E-174E-B685-A64554D5D901}" destId="{12C3036A-B650-A240-8CF0-965C26126C15}" srcOrd="0" destOrd="3" presId="urn:microsoft.com/office/officeart/2005/8/layout/cycle4"/>
    <dgm:cxn modelId="{27782661-66AC-4A8B-819C-8ABBFCBFCDE1}" type="presOf" srcId="{F8C9ECCB-B2C0-0B45-A3C4-980E56174364}" destId="{E8BE4A54-25D5-1A40-ABC8-CB30BBD34AA0}" srcOrd="1" destOrd="2" presId="urn:microsoft.com/office/officeart/2005/8/layout/cycle4"/>
    <dgm:cxn modelId="{466F5B65-8B86-4EFB-BE7B-3450362C13E3}" type="presOf" srcId="{1CCC34A8-1569-D84B-9AE9-EFE4212FABAF}" destId="{7CE50ED9-E329-EF4C-ABCB-E80C6799F1B6}" srcOrd="0" destOrd="1" presId="urn:microsoft.com/office/officeart/2005/8/layout/cycle4"/>
    <dgm:cxn modelId="{F2B38969-2E20-4E11-B4CE-EEF57C5C2514}" type="presOf" srcId="{CDA64AF9-1DCA-1B45-A742-317137BE16CD}" destId="{C92FE115-3568-354B-9ADB-C84FE45D54DA}" srcOrd="0" destOrd="2" presId="urn:microsoft.com/office/officeart/2005/8/layout/cycle4"/>
    <dgm:cxn modelId="{B5EC776D-F88E-C740-BABB-CB7E5BF4D403}" srcId="{1C3ECB3E-6579-4B93-8DB0-265472B2B8A6}" destId="{E3515D3A-5662-1F44-BD8C-BDC00535D4A5}" srcOrd="1" destOrd="0" parTransId="{B925AD4F-B0B4-F94B-ACD8-97E3095D6E26}" sibTransId="{F4D4B722-1C8B-1741-B4BD-49ED57AB876A}"/>
    <dgm:cxn modelId="{F0C8F672-0537-480A-9B5B-CCD354824CA6}" type="presOf" srcId="{F8C9ECCB-B2C0-0B45-A3C4-980E56174364}" destId="{7CE50ED9-E329-EF4C-ABCB-E80C6799F1B6}" srcOrd="0" destOrd="2" presId="urn:microsoft.com/office/officeart/2005/8/layout/cycle4"/>
    <dgm:cxn modelId="{A2C4D677-AE6D-40CF-8762-A53304DA99F1}" type="presOf" srcId="{FDAE12D8-E89E-3847-9375-DD60F765D691}" destId="{7CE50ED9-E329-EF4C-ABCB-E80C6799F1B6}" srcOrd="0" destOrd="0" presId="urn:microsoft.com/office/officeart/2005/8/layout/cycle4"/>
    <dgm:cxn modelId="{61090579-349B-4015-B12B-9CA404938E7C}" type="presOf" srcId="{0F082DE0-7387-BA4A-B373-19AD07C85405}" destId="{632080AF-25A4-9843-B1E6-9C6B081E8A98}" srcOrd="1" destOrd="3" presId="urn:microsoft.com/office/officeart/2005/8/layout/cycle4"/>
    <dgm:cxn modelId="{2052F77A-1072-4231-8682-2A87217C4238}" type="presOf" srcId="{67D351BA-3AEF-B242-A47C-8636BCC39143}" destId="{632080AF-25A4-9843-B1E6-9C6B081E8A98}" srcOrd="1" destOrd="1" presId="urn:microsoft.com/office/officeart/2005/8/layout/cycle4"/>
    <dgm:cxn modelId="{FCAEFA7C-EC29-4F60-8345-5539D8860BAF}" type="presOf" srcId="{FD2C8692-6160-9F4C-9595-E36B0EE07306}" destId="{D596CD5C-1E81-4C2E-BB90-A5E7AF795265}" srcOrd="1" destOrd="2" presId="urn:microsoft.com/office/officeart/2005/8/layout/cycle4"/>
    <dgm:cxn modelId="{F7AD8684-653F-4BC3-B471-277C30EEDD3A}" type="presOf" srcId="{CDA64AF9-1DCA-1B45-A742-317137BE16CD}" destId="{632080AF-25A4-9843-B1E6-9C6B081E8A98}" srcOrd="1" destOrd="2" presId="urn:microsoft.com/office/officeart/2005/8/layout/cycle4"/>
    <dgm:cxn modelId="{3F85F985-6612-4A84-B414-FB8A59816EAD}" type="presOf" srcId="{533425D0-4366-6A4B-8DC9-FDE7996019D4}" destId="{632080AF-25A4-9843-B1E6-9C6B081E8A98}" srcOrd="1" destOrd="4" presId="urn:microsoft.com/office/officeart/2005/8/layout/cycle4"/>
    <dgm:cxn modelId="{06A1A786-525D-6745-9398-4C981914B7D7}" srcId="{E3515D3A-5662-1F44-BD8C-BDC00535D4A5}" destId="{0F082DE0-7387-BA4A-B373-19AD07C85405}" srcOrd="3" destOrd="0" parTransId="{937E39A9-D292-2240-93EC-F373093F8009}" sibTransId="{20E885D3-EBB5-7244-B274-6C8E27F6384D}"/>
    <dgm:cxn modelId="{9234758B-CFA0-8A49-AB31-085748505D02}" srcId="{7AACF712-D8F5-A44E-B7B2-67DD09F8908D}" destId="{F8C9ECCB-B2C0-0B45-A3C4-980E56174364}" srcOrd="2" destOrd="0" parTransId="{7129CE6E-1641-5D48-B349-162C3867B594}" sibTransId="{8A609A53-F6DD-2C42-BE66-4A678E2C1593}"/>
    <dgm:cxn modelId="{A0A4008D-4D2D-4E5F-BB29-F29B0C20094A}" type="presOf" srcId="{4B9CE716-43A2-D240-8924-5E64FE232CEE}" destId="{F5A37F0C-4D0E-5440-9C4E-7C4F4F11ABB3}" srcOrd="1" destOrd="2" presId="urn:microsoft.com/office/officeart/2005/8/layout/cycle4"/>
    <dgm:cxn modelId="{1666C7A1-4A9C-3040-ACEC-1531B94595FB}" srcId="{E3515D3A-5662-1F44-BD8C-BDC00535D4A5}" destId="{4C16FDD2-2A21-0848-85D7-78D01DFBFA3D}" srcOrd="5" destOrd="0" parTransId="{4C5A06C2-0AD4-0B49-A6C4-92DB010EC8E3}" sibTransId="{866E12A7-6769-8D43-AD6E-9A7C40829969}"/>
    <dgm:cxn modelId="{289CE4A2-127B-6A4A-B798-99E4DAA6AB53}" srcId="{20B4DA64-E05A-4405-BC8E-7AA1AB65800F}" destId="{4B9CE716-43A2-D240-8924-5E64FE232CEE}" srcOrd="2" destOrd="0" parTransId="{A07C19F0-A4A4-1B40-A36F-57F831A33D53}" sibTransId="{A9CDACDF-9171-3B4B-8C67-0E73EDC0F8EE}"/>
    <dgm:cxn modelId="{F29220A4-165D-4097-A613-FE6117E0617E}" type="presOf" srcId="{4B9CE716-43A2-D240-8924-5E64FE232CEE}" destId="{12C3036A-B650-A240-8CF0-965C26126C15}" srcOrd="0" destOrd="2" presId="urn:microsoft.com/office/officeart/2005/8/layout/cycle4"/>
    <dgm:cxn modelId="{B87AFDA4-16DA-C242-BB4A-E4065A2354D2}" srcId="{268D4B58-89E0-C04E-A652-E191D77DBE36}" destId="{7D430D9A-F223-D740-8E68-0392B3F8D4C3}" srcOrd="1" destOrd="0" parTransId="{C2956453-3540-D448-947C-5256A7C46B08}" sibTransId="{71D97FC8-C0E3-C34A-9659-334720A6E139}"/>
    <dgm:cxn modelId="{AC7EA4A6-087C-4004-A09C-88A8019F21CA}" type="presOf" srcId="{0F082DE0-7387-BA4A-B373-19AD07C85405}" destId="{C92FE115-3568-354B-9ADB-C84FE45D54DA}" srcOrd="0" destOrd="3" presId="urn:microsoft.com/office/officeart/2005/8/layout/cycle4"/>
    <dgm:cxn modelId="{114BECAF-EF1C-BE42-8E40-29723C9ED39A}" srcId="{268D4B58-89E0-C04E-A652-E191D77DBE36}" destId="{FD2C8692-6160-9F4C-9595-E36B0EE07306}" srcOrd="2" destOrd="0" parTransId="{CBE7A770-409C-B345-8258-6A5FC1C468F7}" sibTransId="{6132546D-8E00-D743-91E6-BA016CC6F7E1}"/>
    <dgm:cxn modelId="{F2AA5DBC-B2D8-4518-9745-5406C5A6B3E8}" type="presOf" srcId="{268D4B58-89E0-C04E-A652-E191D77DBE36}" destId="{14E28990-D254-F54C-81D5-4C6D9933392C}" srcOrd="0" destOrd="0" presId="urn:microsoft.com/office/officeart/2005/8/layout/cycle4"/>
    <dgm:cxn modelId="{A544DBBC-516B-0E44-9FC3-F2829D1F8760}" srcId="{20B4DA64-E05A-4405-BC8E-7AA1AB65800F}" destId="{629B965E-F4D0-0E46-AA26-99E119A91975}" srcOrd="0" destOrd="0" parTransId="{BCC8DDD2-F06F-B446-924C-12EDBE84B8F9}" sibTransId="{8173F381-F283-264D-9B7D-5E306567531A}"/>
    <dgm:cxn modelId="{2E90D2C5-6CE0-7046-A43D-B72637174020}" srcId="{1C3ECB3E-6579-4B93-8DB0-265472B2B8A6}" destId="{7AACF712-D8F5-A44E-B7B2-67DD09F8908D}" srcOrd="2" destOrd="0" parTransId="{17232C38-3AA8-714D-9AD5-63B4BDD7B5B1}" sibTransId="{8D58C531-24F2-4649-ACB7-08FCC828A313}"/>
    <dgm:cxn modelId="{B1EAB8C7-5D0B-426C-8244-4BF7337A281C}" srcId="{1C3ECB3E-6579-4B93-8DB0-265472B2B8A6}" destId="{20B4DA64-E05A-4405-BC8E-7AA1AB65800F}" srcOrd="0" destOrd="0" parTransId="{C3DAFFE7-E12A-41AD-84DC-32B728329CC0}" sibTransId="{42AF5EDE-4BF4-4531-AAD3-31EBF076D55D}"/>
    <dgm:cxn modelId="{6ACE94CF-082A-46B2-83D6-0ADC8F813BFB}" type="presOf" srcId="{20B4DA64-E05A-4405-BC8E-7AA1AB65800F}" destId="{54A52419-D287-5849-94EE-3F2F05516C2C}" srcOrd="0" destOrd="0" presId="urn:microsoft.com/office/officeart/2005/8/layout/cycle4"/>
    <dgm:cxn modelId="{ACF498D0-BE8D-4AD5-BA14-82002B306ADB}" srcId="{1C3ECB3E-6579-4B93-8DB0-265472B2B8A6}" destId="{EE574758-71DC-4852-A0AB-C4CD5CC68C99}" srcOrd="4" destOrd="0" parTransId="{3C7F115C-4DAE-4D0B-9560-1DD9FD9AC971}" sibTransId="{C52DB0A1-17E3-4449-86C1-793B31A2CB79}"/>
    <dgm:cxn modelId="{E741D1D5-C4A7-4A99-8556-44ED64EA24E7}" type="presOf" srcId="{67D351BA-3AEF-B242-A47C-8636BCC39143}" destId="{C92FE115-3568-354B-9ADB-C84FE45D54DA}" srcOrd="0" destOrd="1" presId="urn:microsoft.com/office/officeart/2005/8/layout/cycle4"/>
    <dgm:cxn modelId="{9CC1F4D9-74F7-4017-A9BE-DB011B115CAF}" type="presOf" srcId="{86210E46-8ED3-D34E-B28B-920EB60271A1}" destId="{D54A4329-570D-4E85-BBE1-93F16FC69DF4}" srcOrd="0" destOrd="0" presId="urn:microsoft.com/office/officeart/2005/8/layout/cycle4"/>
    <dgm:cxn modelId="{F2B3CFE0-C1BB-483A-BE6C-DDAC1EE9F1AD}" type="presOf" srcId="{629B965E-F4D0-0E46-AA26-99E119A91975}" destId="{12C3036A-B650-A240-8CF0-965C26126C15}" srcOrd="0" destOrd="0" presId="urn:microsoft.com/office/officeart/2005/8/layout/cycle4"/>
    <dgm:cxn modelId="{C05237E1-2B4B-4F5B-AB76-3D30097BBF37}" type="presOf" srcId="{7AACF712-D8F5-A44E-B7B2-67DD09F8908D}" destId="{72144896-5F6F-4048-BC8F-13B7F98D54B4}" srcOrd="0" destOrd="0" presId="urn:microsoft.com/office/officeart/2005/8/layout/cycle4"/>
    <dgm:cxn modelId="{7E2102E4-59E9-40F8-9F9C-B6D79480F9A6}" type="presOf" srcId="{E3515D3A-5662-1F44-BD8C-BDC00535D4A5}" destId="{8F5045E1-932D-FB45-A3BE-D2F73902F23D}" srcOrd="0" destOrd="0" presId="urn:microsoft.com/office/officeart/2005/8/layout/cycle4"/>
    <dgm:cxn modelId="{4CFA52E4-CED1-4F66-B3AD-55629C20910B}" type="presOf" srcId="{629B965E-F4D0-0E46-AA26-99E119A91975}" destId="{F5A37F0C-4D0E-5440-9C4E-7C4F4F11ABB3}" srcOrd="1" destOrd="0" presId="urn:microsoft.com/office/officeart/2005/8/layout/cycle4"/>
    <dgm:cxn modelId="{095573E5-AA23-4586-A9BD-7A0CCF096BE9}" type="presOf" srcId="{6F1C4888-5FA0-124E-89E6-0C2A9542F445}" destId="{632080AF-25A4-9843-B1E6-9C6B081E8A98}" srcOrd="1" destOrd="0" presId="urn:microsoft.com/office/officeart/2005/8/layout/cycle4"/>
    <dgm:cxn modelId="{7DC323E6-EBAF-44F3-9983-8909E825885B}" type="presOf" srcId="{FDAE12D8-E89E-3847-9375-DD60F765D691}" destId="{E8BE4A54-25D5-1A40-ABC8-CB30BBD34AA0}" srcOrd="1" destOrd="0" presId="urn:microsoft.com/office/officeart/2005/8/layout/cycle4"/>
    <dgm:cxn modelId="{048831EA-4596-4CAE-BDA1-39E69EA49FDC}" type="presOf" srcId="{4C16FDD2-2A21-0848-85D7-78D01DFBFA3D}" destId="{632080AF-25A4-9843-B1E6-9C6B081E8A98}" srcOrd="1" destOrd="5" presId="urn:microsoft.com/office/officeart/2005/8/layout/cycle4"/>
    <dgm:cxn modelId="{1BDE58EA-9731-41F8-A171-C8ABCE083E53}" srcId="{7AACF712-D8F5-A44E-B7B2-67DD09F8908D}" destId="{982AC472-D559-4912-B6EE-07E42806AC19}" srcOrd="3" destOrd="0" parTransId="{518233C9-BFE3-4A38-81E5-85318FF2B4EC}" sibTransId="{C2E1BD00-5290-4AEE-A795-F9AFC8FCF868}"/>
    <dgm:cxn modelId="{ACB205EF-F22A-4424-8B66-E3A4137D421E}" type="presOf" srcId="{6F1C4888-5FA0-124E-89E6-0C2A9542F445}" destId="{C92FE115-3568-354B-9ADB-C84FE45D54DA}" srcOrd="0" destOrd="0" presId="urn:microsoft.com/office/officeart/2005/8/layout/cycle4"/>
    <dgm:cxn modelId="{B49837FA-B2C1-4109-B50E-AED646E804D8}" type="presOf" srcId="{86210E46-8ED3-D34E-B28B-920EB60271A1}" destId="{D596CD5C-1E81-4C2E-BB90-A5E7AF795265}" srcOrd="1" destOrd="0" presId="urn:microsoft.com/office/officeart/2005/8/layout/cycle4"/>
    <dgm:cxn modelId="{F6F5E5FD-4802-439B-B3D6-65BE0E6A95A7}" type="presOf" srcId="{ED095E78-893E-174E-B685-A64554D5D901}" destId="{F5A37F0C-4D0E-5440-9C4E-7C4F4F11ABB3}" srcOrd="1" destOrd="3" presId="urn:microsoft.com/office/officeart/2005/8/layout/cycle4"/>
    <dgm:cxn modelId="{5B6E2FFF-ECD0-2443-8103-9AA2A981E64E}" srcId="{7AACF712-D8F5-A44E-B7B2-67DD09F8908D}" destId="{FDAE12D8-E89E-3847-9375-DD60F765D691}" srcOrd="0" destOrd="0" parTransId="{01309C9E-CDCB-A447-B799-E99019006ED6}" sibTransId="{B7497A06-2639-484E-B470-19C92867BE37}"/>
    <dgm:cxn modelId="{9B219E9E-1C8B-4832-921A-1B6D7E72D6BF}" type="presParOf" srcId="{9048D197-CDF3-3247-B9EA-12FAFE491B91}" destId="{D42070EC-9DB2-7A43-BB89-E8F483E05BB3}" srcOrd="0" destOrd="0" presId="urn:microsoft.com/office/officeart/2005/8/layout/cycle4"/>
    <dgm:cxn modelId="{513372A7-FBC4-461B-90ED-16304D056836}" type="presParOf" srcId="{D42070EC-9DB2-7A43-BB89-E8F483E05BB3}" destId="{2D9440F4-B6AD-2841-BCD1-6D696DB89FA8}" srcOrd="0" destOrd="0" presId="urn:microsoft.com/office/officeart/2005/8/layout/cycle4"/>
    <dgm:cxn modelId="{8EB72014-AC48-4B68-9C7D-3843F57B185D}" type="presParOf" srcId="{2D9440F4-B6AD-2841-BCD1-6D696DB89FA8}" destId="{12C3036A-B650-A240-8CF0-965C26126C15}" srcOrd="0" destOrd="0" presId="urn:microsoft.com/office/officeart/2005/8/layout/cycle4"/>
    <dgm:cxn modelId="{1CB4E461-D49C-46B6-A8DA-AEBA27EFF84C}" type="presParOf" srcId="{2D9440F4-B6AD-2841-BCD1-6D696DB89FA8}" destId="{F5A37F0C-4D0E-5440-9C4E-7C4F4F11ABB3}" srcOrd="1" destOrd="0" presId="urn:microsoft.com/office/officeart/2005/8/layout/cycle4"/>
    <dgm:cxn modelId="{E45FA584-183C-41F7-BD63-787576DE5D21}" type="presParOf" srcId="{D42070EC-9DB2-7A43-BB89-E8F483E05BB3}" destId="{F062331A-460E-5C4A-AB88-95313B9CABC8}" srcOrd="1" destOrd="0" presId="urn:microsoft.com/office/officeart/2005/8/layout/cycle4"/>
    <dgm:cxn modelId="{5A12F6ED-14F0-42F9-A26F-EF84A3AE7B60}" type="presParOf" srcId="{F062331A-460E-5C4A-AB88-95313B9CABC8}" destId="{C92FE115-3568-354B-9ADB-C84FE45D54DA}" srcOrd="0" destOrd="0" presId="urn:microsoft.com/office/officeart/2005/8/layout/cycle4"/>
    <dgm:cxn modelId="{AF000F55-D4DE-4887-805B-6DA479DC6211}" type="presParOf" srcId="{F062331A-460E-5C4A-AB88-95313B9CABC8}" destId="{632080AF-25A4-9843-B1E6-9C6B081E8A98}" srcOrd="1" destOrd="0" presId="urn:microsoft.com/office/officeart/2005/8/layout/cycle4"/>
    <dgm:cxn modelId="{4738A726-10A6-4152-B100-E34D2D7D738E}" type="presParOf" srcId="{D42070EC-9DB2-7A43-BB89-E8F483E05BB3}" destId="{7A29C0F1-2760-0548-9D88-5025F6B743C4}" srcOrd="2" destOrd="0" presId="urn:microsoft.com/office/officeart/2005/8/layout/cycle4"/>
    <dgm:cxn modelId="{FE88D672-A1FB-480C-8194-2FE2F501F14E}" type="presParOf" srcId="{7A29C0F1-2760-0548-9D88-5025F6B743C4}" destId="{7CE50ED9-E329-EF4C-ABCB-E80C6799F1B6}" srcOrd="0" destOrd="0" presId="urn:microsoft.com/office/officeart/2005/8/layout/cycle4"/>
    <dgm:cxn modelId="{9906C86F-0218-42D7-B973-50BE436080DC}" type="presParOf" srcId="{7A29C0F1-2760-0548-9D88-5025F6B743C4}" destId="{E8BE4A54-25D5-1A40-ABC8-CB30BBD34AA0}" srcOrd="1" destOrd="0" presId="urn:microsoft.com/office/officeart/2005/8/layout/cycle4"/>
    <dgm:cxn modelId="{26E0BAD1-2154-4564-A279-5D481E823DD6}" type="presParOf" srcId="{D42070EC-9DB2-7A43-BB89-E8F483E05BB3}" destId="{F55012C2-9A5A-4CA2-8536-5FB19B6816C2}" srcOrd="3" destOrd="0" presId="urn:microsoft.com/office/officeart/2005/8/layout/cycle4"/>
    <dgm:cxn modelId="{3AB3ECFD-8837-4093-A530-84CF959DBB5E}" type="presParOf" srcId="{F55012C2-9A5A-4CA2-8536-5FB19B6816C2}" destId="{D54A4329-570D-4E85-BBE1-93F16FC69DF4}" srcOrd="0" destOrd="0" presId="urn:microsoft.com/office/officeart/2005/8/layout/cycle4"/>
    <dgm:cxn modelId="{095BBC12-F93D-4401-A067-CCF847F1188B}" type="presParOf" srcId="{F55012C2-9A5A-4CA2-8536-5FB19B6816C2}" destId="{D596CD5C-1E81-4C2E-BB90-A5E7AF795265}" srcOrd="1" destOrd="0" presId="urn:microsoft.com/office/officeart/2005/8/layout/cycle4"/>
    <dgm:cxn modelId="{4B75718A-3E2C-4CA9-B451-42EB07E381B9}" type="presParOf" srcId="{D42070EC-9DB2-7A43-BB89-E8F483E05BB3}" destId="{5F987E6B-51E9-1641-8B15-783A951EA0E5}" srcOrd="4" destOrd="0" presId="urn:microsoft.com/office/officeart/2005/8/layout/cycle4"/>
    <dgm:cxn modelId="{3E565EE0-BB3E-4FFF-ABB5-5BFDDC689DF7}" type="presParOf" srcId="{9048D197-CDF3-3247-B9EA-12FAFE491B91}" destId="{56A58F33-526D-7C4C-ADD6-73F2B0D2393E}" srcOrd="1" destOrd="0" presId="urn:microsoft.com/office/officeart/2005/8/layout/cycle4"/>
    <dgm:cxn modelId="{121E0BCD-FDD9-4FE9-9A72-B66C35F6E2F6}" type="presParOf" srcId="{56A58F33-526D-7C4C-ADD6-73F2B0D2393E}" destId="{54A52419-D287-5849-94EE-3F2F05516C2C}" srcOrd="0" destOrd="0" presId="urn:microsoft.com/office/officeart/2005/8/layout/cycle4"/>
    <dgm:cxn modelId="{00C6FA3F-635A-4336-90BE-9E4AC2B85EAA}" type="presParOf" srcId="{56A58F33-526D-7C4C-ADD6-73F2B0D2393E}" destId="{8F5045E1-932D-FB45-A3BE-D2F73902F23D}" srcOrd="1" destOrd="0" presId="urn:microsoft.com/office/officeart/2005/8/layout/cycle4"/>
    <dgm:cxn modelId="{AA88CE1F-50C8-41D0-B05E-19D0239D676B}" type="presParOf" srcId="{56A58F33-526D-7C4C-ADD6-73F2B0D2393E}" destId="{72144896-5F6F-4048-BC8F-13B7F98D54B4}" srcOrd="2" destOrd="0" presId="urn:microsoft.com/office/officeart/2005/8/layout/cycle4"/>
    <dgm:cxn modelId="{DB1B2CC5-091B-4A2D-8107-7E96A953B3DE}" type="presParOf" srcId="{56A58F33-526D-7C4C-ADD6-73F2B0D2393E}" destId="{14E28990-D254-F54C-81D5-4C6D9933392C}" srcOrd="3" destOrd="0" presId="urn:microsoft.com/office/officeart/2005/8/layout/cycle4"/>
    <dgm:cxn modelId="{AD81F613-8252-4AC0-8B3D-67F5695F88E1}" type="presParOf" srcId="{56A58F33-526D-7C4C-ADD6-73F2B0D2393E}" destId="{419031E8-BADE-954D-A6FA-4F509C7774D8}" srcOrd="4" destOrd="0" presId="urn:microsoft.com/office/officeart/2005/8/layout/cycle4"/>
    <dgm:cxn modelId="{576F9864-F45A-4207-BF35-9E11A187C1A4}" type="presParOf" srcId="{9048D197-CDF3-3247-B9EA-12FAFE491B91}" destId="{3E49D5DB-7DD7-1C45-A220-4F92218B0B88}" srcOrd="2" destOrd="0" presId="urn:microsoft.com/office/officeart/2005/8/layout/cycle4"/>
    <dgm:cxn modelId="{29988267-A811-4C6F-9A01-7B08E0F7C531}" type="presParOf" srcId="{9048D197-CDF3-3247-B9EA-12FAFE491B91}" destId="{DB7655EC-5FEC-424B-A798-7D5C96070DB8}"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50ED9-E329-EF4C-ABCB-E80C6799F1B6}">
      <dsp:nvSpPr>
        <dsp:cNvPr id="0" name=""/>
        <dsp:cNvSpPr/>
      </dsp:nvSpPr>
      <dsp:spPr>
        <a:xfrm>
          <a:off x="4664874" y="3168731"/>
          <a:ext cx="3602638" cy="2116371"/>
        </a:xfrm>
        <a:prstGeom prst="roundRect">
          <a:avLst>
            <a:gd name="adj" fmla="val 10000"/>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b" anchorCtr="0">
          <a:noAutofit/>
        </a:bodyPr>
        <a:lstStyle/>
        <a:p>
          <a:pPr marL="228600" lvl="1" indent="-228600" algn="r" defTabSz="977900">
            <a:lnSpc>
              <a:spcPct val="90000"/>
            </a:lnSpc>
            <a:spcBef>
              <a:spcPct val="0"/>
            </a:spcBef>
            <a:spcAft>
              <a:spcPct val="15000"/>
            </a:spcAft>
            <a:buChar char="•"/>
          </a:pPr>
          <a:r>
            <a:rPr lang="en-US" sz="2200" kern="1200" dirty="0"/>
            <a:t>Addiction</a:t>
          </a:r>
        </a:p>
        <a:p>
          <a:pPr marL="228600" lvl="1" indent="-228600" algn="r" defTabSz="977900">
            <a:lnSpc>
              <a:spcPct val="90000"/>
            </a:lnSpc>
            <a:spcBef>
              <a:spcPct val="0"/>
            </a:spcBef>
            <a:spcAft>
              <a:spcPct val="15000"/>
            </a:spcAft>
            <a:buChar char="•"/>
          </a:pPr>
          <a:r>
            <a:rPr lang="en-US" sz="2200" kern="1200" dirty="0"/>
            <a:t>Disability</a:t>
          </a:r>
        </a:p>
        <a:p>
          <a:pPr marL="228600" lvl="1" indent="-228600" algn="r" defTabSz="977900">
            <a:lnSpc>
              <a:spcPct val="90000"/>
            </a:lnSpc>
            <a:spcBef>
              <a:spcPct val="0"/>
            </a:spcBef>
            <a:spcAft>
              <a:spcPct val="15000"/>
            </a:spcAft>
            <a:buChar char="•"/>
          </a:pPr>
          <a:r>
            <a:rPr lang="en-US" sz="2200" kern="1200" dirty="0"/>
            <a:t>Barriers to care</a:t>
          </a:r>
        </a:p>
        <a:p>
          <a:pPr marL="228600" lvl="1" indent="-228600" algn="r" defTabSz="977900">
            <a:lnSpc>
              <a:spcPct val="90000"/>
            </a:lnSpc>
            <a:spcBef>
              <a:spcPct val="0"/>
            </a:spcBef>
            <a:spcAft>
              <a:spcPct val="15000"/>
            </a:spcAft>
            <a:buChar char="•"/>
          </a:pPr>
          <a:r>
            <a:rPr lang="en-US" sz="2200" kern="1200"/>
            <a:t>Long-term conditions</a:t>
          </a:r>
          <a:endParaRPr lang="en-US" sz="2200" kern="1200" dirty="0"/>
        </a:p>
      </dsp:txBody>
      <dsp:txXfrm>
        <a:off x="5792155" y="3744314"/>
        <a:ext cx="2428866" cy="1494298"/>
      </dsp:txXfrm>
    </dsp:sp>
    <dsp:sp modelId="{D54A4329-570D-4E85-BBE1-93F16FC69DF4}">
      <dsp:nvSpPr>
        <dsp:cNvPr id="0" name=""/>
        <dsp:cNvSpPr/>
      </dsp:nvSpPr>
      <dsp:spPr>
        <a:xfrm>
          <a:off x="722539" y="3032168"/>
          <a:ext cx="3725845" cy="22472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b" anchorCtr="0">
          <a:noAutofit/>
        </a:bodyPr>
        <a:lstStyle/>
        <a:p>
          <a:pPr marL="228600" lvl="1" indent="-228600" algn="l" defTabSz="977900">
            <a:lnSpc>
              <a:spcPct val="90000"/>
            </a:lnSpc>
            <a:spcBef>
              <a:spcPct val="0"/>
            </a:spcBef>
            <a:spcAft>
              <a:spcPct val="15000"/>
            </a:spcAft>
            <a:buChar char="•"/>
          </a:pPr>
          <a:r>
            <a:rPr lang="en-US" sz="2200" kern="1200" dirty="0"/>
            <a:t>Transport issues</a:t>
          </a:r>
        </a:p>
        <a:p>
          <a:pPr marL="228600" lvl="1" indent="-228600" algn="l" defTabSz="977900">
            <a:lnSpc>
              <a:spcPct val="90000"/>
            </a:lnSpc>
            <a:spcBef>
              <a:spcPct val="0"/>
            </a:spcBef>
            <a:spcAft>
              <a:spcPct val="15000"/>
            </a:spcAft>
            <a:buChar char="•"/>
          </a:pPr>
          <a:r>
            <a:rPr lang="en-US" sz="2200" kern="1200" dirty="0"/>
            <a:t>Neighborhood deprivation</a:t>
          </a:r>
        </a:p>
        <a:p>
          <a:pPr marL="228600" lvl="1" indent="-228600" algn="l" defTabSz="977900">
            <a:lnSpc>
              <a:spcPct val="90000"/>
            </a:lnSpc>
            <a:spcBef>
              <a:spcPct val="0"/>
            </a:spcBef>
            <a:spcAft>
              <a:spcPct val="15000"/>
            </a:spcAft>
            <a:buChar char="•"/>
          </a:pPr>
          <a:r>
            <a:rPr lang="en-US" sz="2200" kern="1200" dirty="0"/>
            <a:t>Adverse natural environment</a:t>
          </a:r>
        </a:p>
      </dsp:txBody>
      <dsp:txXfrm>
        <a:off x="771905" y="3643356"/>
        <a:ext cx="2509359" cy="1586734"/>
      </dsp:txXfrm>
    </dsp:sp>
    <dsp:sp modelId="{C92FE115-3568-354B-9ADB-C84FE45D54DA}">
      <dsp:nvSpPr>
        <dsp:cNvPr id="0" name=""/>
        <dsp:cNvSpPr/>
      </dsp:nvSpPr>
      <dsp:spPr>
        <a:xfrm>
          <a:off x="4582363" y="-506511"/>
          <a:ext cx="3767659" cy="34731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228600" lvl="1" indent="-228600" algn="r" defTabSz="977900">
            <a:lnSpc>
              <a:spcPct val="90000"/>
            </a:lnSpc>
            <a:spcBef>
              <a:spcPct val="0"/>
            </a:spcBef>
            <a:spcAft>
              <a:spcPct val="15000"/>
            </a:spcAft>
            <a:buChar char="•"/>
          </a:pPr>
          <a:r>
            <a:rPr lang="en-US" sz="2200" kern="1200" dirty="0"/>
            <a:t>Poverty</a:t>
          </a:r>
        </a:p>
        <a:p>
          <a:pPr marL="228600" lvl="1" indent="-228600" algn="r" defTabSz="977900">
            <a:lnSpc>
              <a:spcPct val="90000"/>
            </a:lnSpc>
            <a:spcBef>
              <a:spcPct val="0"/>
            </a:spcBef>
            <a:spcAft>
              <a:spcPct val="15000"/>
            </a:spcAft>
            <a:buChar char="•"/>
          </a:pPr>
          <a:r>
            <a:rPr lang="en-US" sz="2200" kern="1200" dirty="0"/>
            <a:t>Debt</a:t>
          </a:r>
        </a:p>
        <a:p>
          <a:pPr marL="228600" lvl="1" indent="-228600" algn="r" defTabSz="977900">
            <a:lnSpc>
              <a:spcPct val="90000"/>
            </a:lnSpc>
            <a:spcBef>
              <a:spcPct val="0"/>
            </a:spcBef>
            <a:spcAft>
              <a:spcPct val="15000"/>
            </a:spcAft>
            <a:buChar char="•"/>
          </a:pPr>
          <a:r>
            <a:rPr lang="en-US" sz="2200" kern="1200" dirty="0"/>
            <a:t>Low levels of education</a:t>
          </a:r>
        </a:p>
        <a:p>
          <a:pPr marL="228600" lvl="1" indent="-228600" algn="r" defTabSz="977900">
            <a:lnSpc>
              <a:spcPct val="90000"/>
            </a:lnSpc>
            <a:spcBef>
              <a:spcPct val="0"/>
            </a:spcBef>
            <a:spcAft>
              <a:spcPct val="15000"/>
            </a:spcAft>
            <a:buChar char="•"/>
          </a:pPr>
          <a:r>
            <a:rPr lang="en-US" sz="2200" kern="1200" dirty="0"/>
            <a:t>Unemployment</a:t>
          </a:r>
        </a:p>
        <a:p>
          <a:pPr marL="228600" lvl="1" indent="-228600" algn="r" defTabSz="977900">
            <a:lnSpc>
              <a:spcPct val="90000"/>
            </a:lnSpc>
            <a:spcBef>
              <a:spcPct val="0"/>
            </a:spcBef>
            <a:spcAft>
              <a:spcPct val="15000"/>
            </a:spcAft>
            <a:buChar char="•"/>
          </a:pPr>
          <a:r>
            <a:rPr lang="en-US" sz="2200" kern="1200" dirty="0"/>
            <a:t>Poor work environ.</a:t>
          </a:r>
        </a:p>
        <a:p>
          <a:pPr marL="228600" lvl="1" indent="-228600" algn="r" defTabSz="977900">
            <a:lnSpc>
              <a:spcPct val="90000"/>
            </a:lnSpc>
            <a:spcBef>
              <a:spcPct val="0"/>
            </a:spcBef>
            <a:spcAft>
              <a:spcPct val="15000"/>
            </a:spcAft>
            <a:buChar char="•"/>
          </a:pPr>
          <a:r>
            <a:rPr lang="en-US" sz="2200" kern="1200" dirty="0"/>
            <a:t>Retirement</a:t>
          </a:r>
        </a:p>
      </dsp:txBody>
      <dsp:txXfrm>
        <a:off x="5788955" y="-430217"/>
        <a:ext cx="2484773" cy="2452293"/>
      </dsp:txXfrm>
    </dsp:sp>
    <dsp:sp modelId="{12C3036A-B650-A240-8CF0-965C26126C15}">
      <dsp:nvSpPr>
        <dsp:cNvPr id="0" name=""/>
        <dsp:cNvSpPr/>
      </dsp:nvSpPr>
      <dsp:spPr>
        <a:xfrm>
          <a:off x="802029" y="-90674"/>
          <a:ext cx="3399608" cy="264150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228600" lvl="1" indent="-228600" algn="l" defTabSz="977900">
            <a:lnSpc>
              <a:spcPct val="90000"/>
            </a:lnSpc>
            <a:spcBef>
              <a:spcPct val="0"/>
            </a:spcBef>
            <a:spcAft>
              <a:spcPct val="15000"/>
            </a:spcAft>
            <a:buChar char="•"/>
          </a:pPr>
          <a:r>
            <a:rPr lang="en-GB" sz="2200" kern="1200" dirty="0"/>
            <a:t>Adverse childhood experiences</a:t>
          </a:r>
        </a:p>
        <a:p>
          <a:pPr marL="228600" lvl="1" indent="-228600" algn="l" defTabSz="977900">
            <a:lnSpc>
              <a:spcPct val="90000"/>
            </a:lnSpc>
            <a:spcBef>
              <a:spcPct val="0"/>
            </a:spcBef>
            <a:spcAft>
              <a:spcPct val="15000"/>
            </a:spcAft>
            <a:buChar char="•"/>
          </a:pPr>
          <a:r>
            <a:rPr lang="en-GB" sz="2200" kern="1200" dirty="0"/>
            <a:t>Violence</a:t>
          </a:r>
        </a:p>
        <a:p>
          <a:pPr marL="228600" lvl="1" indent="-228600" algn="l" defTabSz="977900">
            <a:lnSpc>
              <a:spcPct val="90000"/>
            </a:lnSpc>
            <a:spcBef>
              <a:spcPct val="0"/>
            </a:spcBef>
            <a:spcAft>
              <a:spcPct val="15000"/>
            </a:spcAft>
            <a:buChar char="•"/>
          </a:pPr>
          <a:r>
            <a:rPr lang="en-GB" sz="2200" kern="1200" dirty="0"/>
            <a:t>Bereavement</a:t>
          </a:r>
        </a:p>
        <a:p>
          <a:pPr marL="228600" lvl="1" indent="-228600" algn="l" defTabSz="977900">
            <a:lnSpc>
              <a:spcPct val="90000"/>
            </a:lnSpc>
            <a:spcBef>
              <a:spcPct val="0"/>
            </a:spcBef>
            <a:spcAft>
              <a:spcPct val="15000"/>
            </a:spcAft>
            <a:buChar char="•"/>
          </a:pPr>
          <a:r>
            <a:rPr lang="en-GB" sz="2200" kern="1200" dirty="0"/>
            <a:t>Isolation</a:t>
          </a:r>
        </a:p>
      </dsp:txBody>
      <dsp:txXfrm>
        <a:off x="860054" y="-32649"/>
        <a:ext cx="2263675" cy="1865075"/>
      </dsp:txXfrm>
    </dsp:sp>
    <dsp:sp modelId="{54A52419-D287-5849-94EE-3F2F05516C2C}">
      <dsp:nvSpPr>
        <dsp:cNvPr id="0" name=""/>
        <dsp:cNvSpPr/>
      </dsp:nvSpPr>
      <dsp:spPr>
        <a:xfrm>
          <a:off x="2755781" y="463455"/>
          <a:ext cx="1767751" cy="1812241"/>
        </a:xfrm>
        <a:prstGeom prst="pieWedge">
          <a:avLst/>
        </a:prstGeom>
        <a:solidFill>
          <a:srgbClr val="487B7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Social</a:t>
          </a:r>
        </a:p>
      </dsp:txBody>
      <dsp:txXfrm>
        <a:off x="3273543" y="994248"/>
        <a:ext cx="1249989" cy="1281448"/>
      </dsp:txXfrm>
    </dsp:sp>
    <dsp:sp modelId="{8F5045E1-932D-FB45-A3BE-D2F73902F23D}">
      <dsp:nvSpPr>
        <dsp:cNvPr id="0" name=""/>
        <dsp:cNvSpPr/>
      </dsp:nvSpPr>
      <dsp:spPr>
        <a:xfrm rot="5400000">
          <a:off x="4592633" y="369138"/>
          <a:ext cx="1815931" cy="2028770"/>
        </a:xfrm>
        <a:prstGeom prst="pieWedge">
          <a:avLst/>
        </a:prstGeom>
        <a:solidFill>
          <a:srgbClr val="487B7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Economic</a:t>
          </a:r>
        </a:p>
      </dsp:txBody>
      <dsp:txXfrm rot="-5400000">
        <a:off x="4486214" y="1007432"/>
        <a:ext cx="1434557" cy="1284057"/>
      </dsp:txXfrm>
    </dsp:sp>
    <dsp:sp modelId="{72144896-5F6F-4048-BC8F-13B7F98D54B4}">
      <dsp:nvSpPr>
        <dsp:cNvPr id="0" name=""/>
        <dsp:cNvSpPr/>
      </dsp:nvSpPr>
      <dsp:spPr>
        <a:xfrm rot="10800000">
          <a:off x="4595406" y="2266199"/>
          <a:ext cx="1926468" cy="1815931"/>
        </a:xfrm>
        <a:prstGeom prst="pieWedge">
          <a:avLst/>
        </a:prstGeom>
        <a:solidFill>
          <a:srgbClr val="487B7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Health</a:t>
          </a:r>
        </a:p>
      </dsp:txBody>
      <dsp:txXfrm rot="10800000">
        <a:off x="4595406" y="2266199"/>
        <a:ext cx="1362219" cy="1284057"/>
      </dsp:txXfrm>
    </dsp:sp>
    <dsp:sp modelId="{14E28990-D254-F54C-81D5-4C6D9933392C}">
      <dsp:nvSpPr>
        <dsp:cNvPr id="0" name=""/>
        <dsp:cNvSpPr/>
      </dsp:nvSpPr>
      <dsp:spPr>
        <a:xfrm rot="16200000">
          <a:off x="2709894" y="2229777"/>
          <a:ext cx="1859525" cy="1860880"/>
        </a:xfrm>
        <a:prstGeom prst="pieWedge">
          <a:avLst/>
        </a:prstGeom>
        <a:solidFill>
          <a:srgbClr val="487B7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dirty="0"/>
            <a:t>Ecological</a:t>
          </a:r>
        </a:p>
      </dsp:txBody>
      <dsp:txXfrm rot="5400000">
        <a:off x="3254256" y="2230455"/>
        <a:ext cx="1315841" cy="1314883"/>
      </dsp:txXfrm>
    </dsp:sp>
    <dsp:sp modelId="{3E49D5DB-7DD7-1C45-A220-4F92218B0B88}">
      <dsp:nvSpPr>
        <dsp:cNvPr id="0" name=""/>
        <dsp:cNvSpPr/>
      </dsp:nvSpPr>
      <dsp:spPr>
        <a:xfrm>
          <a:off x="4214201" y="1863165"/>
          <a:ext cx="719813" cy="625924"/>
        </a:xfrm>
        <a:prstGeom prst="circularArrow">
          <a:avLst/>
        </a:prstGeom>
        <a:solidFill>
          <a:schemeClr val="accent1">
            <a:tint val="6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B7655EC-5FEC-424B-A798-7D5C96070DB8}">
      <dsp:nvSpPr>
        <dsp:cNvPr id="0" name=""/>
        <dsp:cNvSpPr/>
      </dsp:nvSpPr>
      <dsp:spPr>
        <a:xfrm rot="10800000">
          <a:off x="4228698" y="2017127"/>
          <a:ext cx="719813" cy="625924"/>
        </a:xfrm>
        <a:prstGeom prst="circularArrow">
          <a:avLst/>
        </a:prstGeom>
        <a:solidFill>
          <a:schemeClr val="accent1">
            <a:tint val="6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974" cy="493140"/>
          </a:xfrm>
          <a:prstGeom prst="rect">
            <a:avLst/>
          </a:prstGeom>
        </p:spPr>
        <p:txBody>
          <a:bodyPr vert="horz" lIns="62751" tIns="31376" rIns="62751" bIns="31376" rtlCol="0"/>
          <a:lstStyle>
            <a:lvl1pPr algn="l">
              <a:defRPr sz="800"/>
            </a:lvl1pPr>
          </a:lstStyle>
          <a:p>
            <a:endParaRPr lang="en-GB"/>
          </a:p>
        </p:txBody>
      </p:sp>
      <p:sp>
        <p:nvSpPr>
          <p:cNvPr id="3" name="Date Placeholder 2"/>
          <p:cNvSpPr>
            <a:spLocks noGrp="1"/>
          </p:cNvSpPr>
          <p:nvPr>
            <p:ph type="dt" sz="quarter" idx="1"/>
          </p:nvPr>
        </p:nvSpPr>
        <p:spPr>
          <a:xfrm>
            <a:off x="3778033" y="0"/>
            <a:ext cx="2889974" cy="493140"/>
          </a:xfrm>
          <a:prstGeom prst="rect">
            <a:avLst/>
          </a:prstGeom>
        </p:spPr>
        <p:txBody>
          <a:bodyPr vert="horz" lIns="62751" tIns="31376" rIns="62751" bIns="31376" rtlCol="0"/>
          <a:lstStyle>
            <a:lvl1pPr algn="r">
              <a:defRPr sz="800"/>
            </a:lvl1pPr>
          </a:lstStyle>
          <a:p>
            <a:fld id="{81D4DFE7-0014-45C7-AF0E-4222022CC394}" type="datetimeFigureOut">
              <a:rPr lang="en-GB" smtClean="0"/>
              <a:t>14/02/2020</a:t>
            </a:fld>
            <a:endParaRPr lang="en-GB"/>
          </a:p>
        </p:txBody>
      </p:sp>
      <p:sp>
        <p:nvSpPr>
          <p:cNvPr id="4" name="Footer Placeholder 3"/>
          <p:cNvSpPr>
            <a:spLocks noGrp="1"/>
          </p:cNvSpPr>
          <p:nvPr>
            <p:ph type="ftr" sz="quarter" idx="2"/>
          </p:nvPr>
        </p:nvSpPr>
        <p:spPr>
          <a:xfrm>
            <a:off x="1" y="9377332"/>
            <a:ext cx="2889974" cy="493140"/>
          </a:xfrm>
          <a:prstGeom prst="rect">
            <a:avLst/>
          </a:prstGeom>
        </p:spPr>
        <p:txBody>
          <a:bodyPr vert="horz" lIns="62751" tIns="31376" rIns="62751" bIns="31376" rtlCol="0" anchor="b"/>
          <a:lstStyle>
            <a:lvl1pPr algn="l">
              <a:defRPr sz="800"/>
            </a:lvl1pPr>
          </a:lstStyle>
          <a:p>
            <a:endParaRPr lang="en-GB"/>
          </a:p>
        </p:txBody>
      </p:sp>
      <p:sp>
        <p:nvSpPr>
          <p:cNvPr id="5" name="Slide Number Placeholder 4"/>
          <p:cNvSpPr>
            <a:spLocks noGrp="1"/>
          </p:cNvSpPr>
          <p:nvPr>
            <p:ph type="sldNum" sz="quarter" idx="3"/>
          </p:nvPr>
        </p:nvSpPr>
        <p:spPr>
          <a:xfrm>
            <a:off x="3778033" y="9377332"/>
            <a:ext cx="2889974" cy="493140"/>
          </a:xfrm>
          <a:prstGeom prst="rect">
            <a:avLst/>
          </a:prstGeom>
        </p:spPr>
        <p:txBody>
          <a:bodyPr vert="horz" lIns="62751" tIns="31376" rIns="62751" bIns="31376" rtlCol="0" anchor="b"/>
          <a:lstStyle>
            <a:lvl1pPr algn="r">
              <a:defRPr sz="800"/>
            </a:lvl1pPr>
          </a:lstStyle>
          <a:p>
            <a:fld id="{E7D29391-BA87-405F-B669-739AE9F3C47B}" type="slidenum">
              <a:rPr lang="en-GB" smtClean="0"/>
              <a:t>‹#›</a:t>
            </a:fld>
            <a:endParaRPr lang="en-GB"/>
          </a:p>
        </p:txBody>
      </p:sp>
    </p:spTree>
    <p:extLst>
      <p:ext uri="{BB962C8B-B14F-4D97-AF65-F5344CB8AC3E}">
        <p14:creationId xmlns:p14="http://schemas.microsoft.com/office/powerpoint/2010/main" val="2640042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889938" cy="493633"/>
          </a:xfrm>
          <a:prstGeom prst="rect">
            <a:avLst/>
          </a:prstGeom>
        </p:spPr>
        <p:txBody>
          <a:bodyPr vert="horz" lIns="91704" tIns="45852" rIns="91704" bIns="45852" rtlCol="0"/>
          <a:lstStyle>
            <a:lvl1pPr algn="l">
              <a:defRPr sz="1200"/>
            </a:lvl1pPr>
          </a:lstStyle>
          <a:p>
            <a:endParaRPr lang="en-GB"/>
          </a:p>
        </p:txBody>
      </p:sp>
      <p:sp>
        <p:nvSpPr>
          <p:cNvPr id="3" name="Date Placeholder 2"/>
          <p:cNvSpPr>
            <a:spLocks noGrp="1"/>
          </p:cNvSpPr>
          <p:nvPr>
            <p:ph type="dt" idx="1"/>
          </p:nvPr>
        </p:nvSpPr>
        <p:spPr>
          <a:xfrm>
            <a:off x="3777607" y="2"/>
            <a:ext cx="2889938" cy="493633"/>
          </a:xfrm>
          <a:prstGeom prst="rect">
            <a:avLst/>
          </a:prstGeom>
        </p:spPr>
        <p:txBody>
          <a:bodyPr vert="horz" lIns="91704" tIns="45852" rIns="91704" bIns="45852" rtlCol="0"/>
          <a:lstStyle>
            <a:lvl1pPr algn="r">
              <a:defRPr sz="1200"/>
            </a:lvl1pPr>
          </a:lstStyle>
          <a:p>
            <a:fld id="{93CD196F-9D07-4673-B21F-022DC1743769}" type="datetimeFigureOut">
              <a:rPr lang="en-GB" smtClean="0"/>
              <a:t>14/02/2020</a:t>
            </a:fld>
            <a:endParaRPr lang="en-GB"/>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704" tIns="45852" rIns="91704" bIns="45852" rtlCol="0" anchor="ctr"/>
          <a:lstStyle/>
          <a:p>
            <a:endParaRPr lang="en-GB"/>
          </a:p>
        </p:txBody>
      </p:sp>
      <p:sp>
        <p:nvSpPr>
          <p:cNvPr id="5" name="Notes Placeholder 4"/>
          <p:cNvSpPr>
            <a:spLocks noGrp="1"/>
          </p:cNvSpPr>
          <p:nvPr>
            <p:ph type="body" sz="quarter" idx="3"/>
          </p:nvPr>
        </p:nvSpPr>
        <p:spPr>
          <a:xfrm>
            <a:off x="666909" y="4689518"/>
            <a:ext cx="5335270" cy="4442697"/>
          </a:xfrm>
          <a:prstGeom prst="rect">
            <a:avLst/>
          </a:prstGeom>
        </p:spPr>
        <p:txBody>
          <a:bodyPr vert="horz" lIns="91704" tIns="45852" rIns="91704" bIns="458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9"/>
            <a:ext cx="2889938" cy="493633"/>
          </a:xfrm>
          <a:prstGeom prst="rect">
            <a:avLst/>
          </a:prstGeom>
        </p:spPr>
        <p:txBody>
          <a:bodyPr vert="horz" lIns="91704" tIns="45852" rIns="91704" bIns="45852"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9"/>
            <a:ext cx="2889938" cy="493633"/>
          </a:xfrm>
          <a:prstGeom prst="rect">
            <a:avLst/>
          </a:prstGeom>
        </p:spPr>
        <p:txBody>
          <a:bodyPr vert="horz" lIns="91704" tIns="45852" rIns="91704" bIns="45852" rtlCol="0" anchor="b"/>
          <a:lstStyle>
            <a:lvl1pPr algn="r">
              <a:defRPr sz="1200"/>
            </a:lvl1pPr>
          </a:lstStyle>
          <a:p>
            <a:fld id="{8EFA186B-C22C-42E0-8AEE-376FDA3493FB}" type="slidenum">
              <a:rPr lang="en-GB" smtClean="0"/>
              <a:t>‹#›</a:t>
            </a:fld>
            <a:endParaRPr lang="en-GB"/>
          </a:p>
        </p:txBody>
      </p:sp>
    </p:spTree>
    <p:extLst>
      <p:ext uri="{BB962C8B-B14F-4D97-AF65-F5344CB8AC3E}">
        <p14:creationId xmlns:p14="http://schemas.microsoft.com/office/powerpoint/2010/main" val="2017723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SE5Ip60_HJk"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t2G8KVzTwfw"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youtube.com/watch?v=EYi5aW1GdUU"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ime-to-change.org.uk/no-judgement/what-is-mental-health"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mentalhealth.gov/get-help"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mentalhealth.gov/basics/recovery-possibl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EFA186B-C22C-42E0-8AEE-376FDA3493FB}" type="slidenum">
              <a:rPr lang="en-GB" smtClean="0"/>
              <a:t>1</a:t>
            </a:fld>
            <a:endParaRPr lang="en-GB"/>
          </a:p>
        </p:txBody>
      </p:sp>
    </p:spTree>
    <p:extLst>
      <p:ext uri="{BB962C8B-B14F-4D97-AF65-F5344CB8AC3E}">
        <p14:creationId xmlns:p14="http://schemas.microsoft.com/office/powerpoint/2010/main" val="1944040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 it increasing or are we better able to diagnose or people accessing more support?</a:t>
            </a:r>
          </a:p>
        </p:txBody>
      </p:sp>
      <p:sp>
        <p:nvSpPr>
          <p:cNvPr id="4" name="Slide Number Placeholder 3"/>
          <p:cNvSpPr>
            <a:spLocks noGrp="1"/>
          </p:cNvSpPr>
          <p:nvPr>
            <p:ph type="sldNum" sz="quarter" idx="5"/>
          </p:nvPr>
        </p:nvSpPr>
        <p:spPr/>
        <p:txBody>
          <a:bodyPr/>
          <a:lstStyle/>
          <a:p>
            <a:fld id="{8EFA186B-C22C-42E0-8AEE-376FDA3493FB}" type="slidenum">
              <a:rPr lang="en-GB" smtClean="0"/>
              <a:t>16</a:t>
            </a:fld>
            <a:endParaRPr lang="en-GB"/>
          </a:p>
        </p:txBody>
      </p:sp>
    </p:spTree>
    <p:extLst>
      <p:ext uri="{BB962C8B-B14F-4D97-AF65-F5344CB8AC3E}">
        <p14:creationId xmlns:p14="http://schemas.microsoft.com/office/powerpoint/2010/main" val="53306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Depression and anxiety disorders such as generalised anxiety disorder, panic disorder, obsessive-compulsive disorder (called OCD for short) and post-traumatic stress disorder (called PTSD)</a:t>
            </a:r>
          </a:p>
          <a:p>
            <a:pPr marL="0" indent="0">
              <a:buNone/>
            </a:pPr>
            <a:endParaRPr lang="en-GB" dirty="0"/>
          </a:p>
          <a:p>
            <a:pPr marL="0" indent="0">
              <a:buNone/>
            </a:pPr>
            <a:r>
              <a:rPr lang="en-GB" dirty="0"/>
              <a:t>Depression: feeling 'low’; losing pleasure in things that were once enjoyable; feeling tearful; irritable; tired most of the time; changes in appetite; problems with sleep, concentration and memory; negative thoughts and feelings of guilt and worthlessness; self critical and lack confidence. </a:t>
            </a:r>
          </a:p>
          <a:p>
            <a:pPr marL="0" indent="0">
              <a:buNone/>
            </a:pPr>
            <a:endParaRPr lang="en-GB" dirty="0"/>
          </a:p>
          <a:p>
            <a:r>
              <a:rPr lang="en-GB" sz="1200" b="1" i="0" kern="1200" dirty="0">
                <a:solidFill>
                  <a:schemeClr val="tx1"/>
                </a:solidFill>
                <a:effectLst/>
                <a:latin typeface="+mn-lt"/>
                <a:ea typeface="+mn-ea"/>
                <a:cs typeface="+mn-cs"/>
              </a:rPr>
              <a:t>Generalised anxiety disorder: </a:t>
            </a:r>
            <a:r>
              <a:rPr lang="en-GB" sz="1200" b="0" i="0" kern="1200" dirty="0">
                <a:solidFill>
                  <a:schemeClr val="tx1"/>
                </a:solidFill>
                <a:effectLst/>
                <a:latin typeface="+mn-lt"/>
                <a:ea typeface="+mn-ea"/>
                <a:cs typeface="+mn-cs"/>
              </a:rPr>
              <a:t>having a number of different worries that are excessive and out of proportion to a particular situation, and having difficulty in controlling one's worries. </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Panic disorder: </a:t>
            </a:r>
            <a:r>
              <a:rPr lang="en-GB" sz="1200" b="0" i="0" kern="1200" dirty="0">
                <a:solidFill>
                  <a:schemeClr val="tx1"/>
                </a:solidFill>
                <a:effectLst/>
                <a:latin typeface="+mn-lt"/>
                <a:ea typeface="+mn-ea"/>
                <a:cs typeface="+mn-cs"/>
              </a:rPr>
              <a:t>having unexpected and recurring panic attacks, and also worrying about having another panic attack. One of the symptoms of a panic attack is an increased heart rate. A panic attack may happen because of a particular situation (something that the person fears or wants to avoid), or it may have no obvious cause. People who have panic attacks often change their behaviour as a consequence of the attack, which may develop into phobias such as agoraphobia (a fear of being in places or situations that are difficult to escape from).</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Obsessive-compulsive disorder: </a:t>
            </a:r>
            <a:r>
              <a:rPr lang="en-GB" sz="1200" b="0" i="0" kern="1200" dirty="0">
                <a:solidFill>
                  <a:schemeClr val="tx1"/>
                </a:solidFill>
                <a:effectLst/>
                <a:latin typeface="+mn-lt"/>
                <a:ea typeface="+mn-ea"/>
                <a:cs typeface="+mn-cs"/>
              </a:rPr>
              <a:t>having thoughts, images or impulses that keep coming into the mind and are difficult to get rid of (called obsessions), and a strong feeling that the person must carry out or repeat certain physical acts or mental processes (called compulsions). Common obsessions include being afraid of dirt and germs, worrying that something is not safe (such as an electrical appliance), wanting to have things in a particular order, and thoughts and fears of harming someone else. Common compulsions include excessive washing and cleaning, checking things repeatedly, keeping objects that other people might throw away, and repeating acts, words or numbers in a pattern.</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Post-traumatic stress disorder: </a:t>
            </a:r>
            <a:r>
              <a:rPr lang="en-GB" sz="1200" b="0" i="0" kern="1200" dirty="0">
                <a:solidFill>
                  <a:schemeClr val="tx1"/>
                </a:solidFill>
                <a:effectLst/>
                <a:latin typeface="+mn-lt"/>
                <a:ea typeface="+mn-ea"/>
                <a:cs typeface="+mn-cs"/>
              </a:rPr>
              <a:t>psychological and physical symptoms that can sometimes follow particular threatening or distressing events. One of the most common symptoms of PTSD is having repeated and intrusive distressing memories of the event. There may also be a feeling of reliving the event through flashbacks or nightmares. There can also be physical reactions, such as shaking and sweating.</a:t>
            </a:r>
          </a:p>
        </p:txBody>
      </p:sp>
      <p:sp>
        <p:nvSpPr>
          <p:cNvPr id="4" name="Slide Number Placeholder 3"/>
          <p:cNvSpPr>
            <a:spLocks noGrp="1"/>
          </p:cNvSpPr>
          <p:nvPr>
            <p:ph type="sldNum" sz="quarter" idx="5"/>
          </p:nvPr>
        </p:nvSpPr>
        <p:spPr/>
        <p:txBody>
          <a:bodyPr/>
          <a:lstStyle/>
          <a:p>
            <a:fld id="{8EFA186B-C22C-42E0-8AEE-376FDA3493FB}" type="slidenum">
              <a:rPr lang="en-GB" smtClean="0"/>
              <a:t>17</a:t>
            </a:fld>
            <a:endParaRPr lang="en-GB"/>
          </a:p>
        </p:txBody>
      </p:sp>
    </p:spTree>
    <p:extLst>
      <p:ext uri="{BB962C8B-B14F-4D97-AF65-F5344CB8AC3E}">
        <p14:creationId xmlns:p14="http://schemas.microsoft.com/office/powerpoint/2010/main" val="1965140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England and Wales</a:t>
            </a:r>
          </a:p>
        </p:txBody>
      </p:sp>
      <p:sp>
        <p:nvSpPr>
          <p:cNvPr id="4" name="Slide Number Placeholder 3"/>
          <p:cNvSpPr>
            <a:spLocks noGrp="1"/>
          </p:cNvSpPr>
          <p:nvPr>
            <p:ph type="sldNum" sz="quarter" idx="5"/>
          </p:nvPr>
        </p:nvSpPr>
        <p:spPr/>
        <p:txBody>
          <a:bodyPr/>
          <a:lstStyle/>
          <a:p>
            <a:fld id="{8EFA186B-C22C-42E0-8AEE-376FDA3493FB}" type="slidenum">
              <a:rPr lang="en-GB" smtClean="0"/>
              <a:t>19</a:t>
            </a:fld>
            <a:endParaRPr lang="en-GB"/>
          </a:p>
        </p:txBody>
      </p:sp>
    </p:spTree>
    <p:extLst>
      <p:ext uri="{BB962C8B-B14F-4D97-AF65-F5344CB8AC3E}">
        <p14:creationId xmlns:p14="http://schemas.microsoft.com/office/powerpoint/2010/main" val="4128660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many factors are at play:</a:t>
            </a:r>
          </a:p>
          <a:p>
            <a:r>
              <a:rPr lang="en-GB" sz="1200" b="0" i="0" kern="1200" dirty="0">
                <a:solidFill>
                  <a:schemeClr val="tx1"/>
                </a:solidFill>
                <a:effectLst/>
                <a:latin typeface="+mn-lt"/>
                <a:ea typeface="+mn-ea"/>
                <a:cs typeface="+mn-cs"/>
              </a:rPr>
              <a:t>Important influences on BAME communities’ mental health </a:t>
            </a:r>
          </a:p>
          <a:p>
            <a:r>
              <a:rPr lang="en-GB" sz="1200" b="0" i="0" kern="1200" dirty="0">
                <a:solidFill>
                  <a:schemeClr val="tx1"/>
                </a:solidFill>
                <a:effectLst/>
                <a:latin typeface="+mn-lt"/>
                <a:ea typeface="+mn-ea"/>
                <a:cs typeface="+mn-cs"/>
              </a:rPr>
              <a:t>Racism and discrimination</a:t>
            </a:r>
          </a:p>
          <a:p>
            <a:r>
              <a:rPr lang="en-GB" sz="1200" b="0" i="0" kern="1200" dirty="0">
                <a:solidFill>
                  <a:schemeClr val="tx1"/>
                </a:solidFill>
                <a:effectLst/>
                <a:latin typeface="+mn-lt"/>
                <a:ea typeface="+mn-ea"/>
                <a:cs typeface="+mn-cs"/>
              </a:rPr>
              <a:t>Social and economic inequalities</a:t>
            </a:r>
          </a:p>
          <a:p>
            <a:r>
              <a:rPr lang="en-GB" sz="1200" b="0" i="0" kern="1200" dirty="0">
                <a:solidFill>
                  <a:schemeClr val="tx1"/>
                </a:solidFill>
                <a:effectLst/>
                <a:latin typeface="+mn-lt"/>
                <a:ea typeface="+mn-ea"/>
                <a:cs typeface="+mn-cs"/>
              </a:rPr>
              <a:t>Mental health stigma</a:t>
            </a:r>
          </a:p>
          <a:p>
            <a:r>
              <a:rPr lang="en-GB" sz="1200" b="0" i="0" kern="1200" dirty="0">
                <a:solidFill>
                  <a:schemeClr val="tx1"/>
                </a:solidFill>
                <a:effectLst/>
                <a:latin typeface="+mn-lt"/>
                <a:ea typeface="+mn-ea"/>
                <a:cs typeface="+mn-cs"/>
              </a:rPr>
              <a:t>Criminal justice system</a:t>
            </a:r>
          </a:p>
          <a:p>
            <a:r>
              <a:rPr lang="en-GB" sz="1200" b="0" i="0" kern="1200" dirty="0">
                <a:solidFill>
                  <a:schemeClr val="tx1"/>
                </a:solidFill>
                <a:effectLst/>
                <a:latin typeface="+mn-lt"/>
                <a:ea typeface="+mn-ea"/>
                <a:cs typeface="+mn-cs"/>
              </a:rPr>
              <a:t>Other factors</a:t>
            </a:r>
          </a:p>
          <a:p>
            <a:endParaRPr lang="en-GB" dirty="0"/>
          </a:p>
          <a:p>
            <a:pPr marL="628650" lvl="1" indent="-171450">
              <a:buFont typeface="Arial" panose="020B0604020202020204" pitchFamily="34" charset="0"/>
              <a:buChar char="•"/>
            </a:pPr>
            <a:r>
              <a:rPr lang="en-GB" dirty="0"/>
              <a:t>Over diagnosis of MH </a:t>
            </a:r>
            <a:r>
              <a:rPr lang="en-GB" dirty="0" err="1"/>
              <a:t>disotrders</a:t>
            </a:r>
            <a:r>
              <a:rPr lang="en-GB" dirty="0"/>
              <a:t> by professionals – lack of understanding ,of behaviours in context;</a:t>
            </a:r>
          </a:p>
          <a:p>
            <a:pPr marL="628650" lvl="1" indent="-171450">
              <a:buFont typeface="Arial" panose="020B0604020202020204" pitchFamily="34" charset="0"/>
              <a:buChar char="•"/>
            </a:pPr>
            <a:r>
              <a:rPr lang="en-GB" dirty="0"/>
              <a:t>Racism</a:t>
            </a:r>
          </a:p>
          <a:p>
            <a:pPr marL="628650" lvl="1" indent="-171450">
              <a:buFont typeface="Arial" panose="020B0604020202020204" pitchFamily="34" charset="0"/>
              <a:buChar char="•"/>
            </a:pPr>
            <a:r>
              <a:rPr lang="en-GB" dirty="0"/>
              <a:t>Lower access by BAME groups to prevention and early intervention leads to escalation of issues and symptoms therefore more acute treatment;</a:t>
            </a:r>
          </a:p>
          <a:p>
            <a:pPr marL="628650" lvl="1" indent="-171450">
              <a:buFont typeface="Arial" panose="020B0604020202020204" pitchFamily="34" charset="0"/>
              <a:buChar char="•"/>
            </a:pPr>
            <a:r>
              <a:rPr lang="en-GB" dirty="0"/>
              <a:t>Likelihood of more challenging life experience and circumstances which exposes BAME to more risk factors – adverse experiences, economic and environmental challenges;</a:t>
            </a:r>
          </a:p>
          <a:p>
            <a:pPr marL="628650" lvl="1" indent="-171450">
              <a:buFont typeface="Arial" panose="020B0604020202020204" pitchFamily="34" charset="0"/>
              <a:buChar char="•"/>
            </a:pPr>
            <a:r>
              <a:rPr lang="en-GB" dirty="0"/>
              <a:t>Increased exposure to experiences that induce psychological distress, stress, anxiety etc </a:t>
            </a:r>
            <a:r>
              <a:rPr lang="en-GB" dirty="0" err="1"/>
              <a:t>eg</a:t>
            </a:r>
            <a:r>
              <a:rPr lang="en-GB" dirty="0"/>
              <a:t> racism and discrimination</a:t>
            </a:r>
          </a:p>
        </p:txBody>
      </p:sp>
      <p:sp>
        <p:nvSpPr>
          <p:cNvPr id="4" name="Slide Number Placeholder 3"/>
          <p:cNvSpPr>
            <a:spLocks noGrp="1"/>
          </p:cNvSpPr>
          <p:nvPr>
            <p:ph type="sldNum" sz="quarter" idx="5"/>
          </p:nvPr>
        </p:nvSpPr>
        <p:spPr/>
        <p:txBody>
          <a:bodyPr/>
          <a:lstStyle/>
          <a:p>
            <a:fld id="{8EFA186B-C22C-42E0-8AEE-376FDA3493FB}" type="slidenum">
              <a:rPr lang="en-GB" smtClean="0"/>
              <a:t>20</a:t>
            </a:fld>
            <a:endParaRPr lang="en-GB"/>
          </a:p>
        </p:txBody>
      </p:sp>
    </p:spTree>
    <p:extLst>
      <p:ext uri="{BB962C8B-B14F-4D97-AF65-F5344CB8AC3E}">
        <p14:creationId xmlns:p14="http://schemas.microsoft.com/office/powerpoint/2010/main" val="361164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i</a:t>
            </a:r>
            <a:r>
              <a:rPr lang="en-GB" dirty="0"/>
              <a:t> have presented lots of </a:t>
            </a:r>
            <a:r>
              <a:rPr lang="en-GB" dirty="0" err="1"/>
              <a:t>iddrfenet</a:t>
            </a:r>
            <a:r>
              <a:rPr lang="en-GB" dirty="0"/>
              <a:t> information so fart…what do you make of it?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Are there anything that surprised you?</a:t>
            </a:r>
          </a:p>
          <a:p>
            <a:endParaRPr lang="en-GB" dirty="0"/>
          </a:p>
          <a:p>
            <a:r>
              <a:rPr lang="en-GB" dirty="0"/>
              <a:t>Is there anything you disagree with? </a:t>
            </a:r>
          </a:p>
        </p:txBody>
      </p:sp>
      <p:sp>
        <p:nvSpPr>
          <p:cNvPr id="4" name="Slide Number Placeholder 3"/>
          <p:cNvSpPr>
            <a:spLocks noGrp="1"/>
          </p:cNvSpPr>
          <p:nvPr>
            <p:ph type="sldNum" sz="quarter" idx="5"/>
          </p:nvPr>
        </p:nvSpPr>
        <p:spPr/>
        <p:txBody>
          <a:bodyPr/>
          <a:lstStyle/>
          <a:p>
            <a:fld id="{8EFA186B-C22C-42E0-8AEE-376FDA3493FB}" type="slidenum">
              <a:rPr lang="en-GB" smtClean="0"/>
              <a:t>21</a:t>
            </a:fld>
            <a:endParaRPr lang="en-GB"/>
          </a:p>
        </p:txBody>
      </p:sp>
    </p:spTree>
    <p:extLst>
      <p:ext uri="{BB962C8B-B14F-4D97-AF65-F5344CB8AC3E}">
        <p14:creationId xmlns:p14="http://schemas.microsoft.com/office/powerpoint/2010/main" val="592323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Spotting the signs??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Watch this video? What did you think was happening when the video started? Would you have guessed that the student t was experiencing depression/mental health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stand up kid… time to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Any comments/thoughts about the video?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hlinkClick r:id="rId3"/>
              </a:rPr>
              <a:t>Is it easy to spot mental illness?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hlinkClick r:id="rId3"/>
              </a:rPr>
              <a:t>Any signs?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https://www.youtube.com/watch?v=SE5Ip60_HJk</a:t>
            </a:r>
            <a:r>
              <a:rPr lang="en-GB" dirty="0"/>
              <a:t> </a:t>
            </a:r>
          </a:p>
          <a:p>
            <a:endParaRPr lang="en-GB" dirty="0"/>
          </a:p>
        </p:txBody>
      </p:sp>
      <p:sp>
        <p:nvSpPr>
          <p:cNvPr id="4" name="Slide Number Placeholder 3"/>
          <p:cNvSpPr>
            <a:spLocks noGrp="1"/>
          </p:cNvSpPr>
          <p:nvPr>
            <p:ph type="sldNum" sz="quarter" idx="5"/>
          </p:nvPr>
        </p:nvSpPr>
        <p:spPr/>
        <p:txBody>
          <a:bodyPr/>
          <a:lstStyle/>
          <a:p>
            <a:fld id="{8EFA186B-C22C-42E0-8AEE-376FDA3493FB}" type="slidenum">
              <a:rPr lang="en-GB" smtClean="0"/>
              <a:t>22</a:t>
            </a:fld>
            <a:endParaRPr lang="en-GB"/>
          </a:p>
        </p:txBody>
      </p:sp>
    </p:spTree>
    <p:extLst>
      <p:ext uri="{BB962C8B-B14F-4D97-AF65-F5344CB8AC3E}">
        <p14:creationId xmlns:p14="http://schemas.microsoft.com/office/powerpoint/2010/main" val="1486821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Don’t isolate yourself.</a:t>
            </a:r>
          </a:p>
          <a:p>
            <a:endParaRPr lang="en-GB" dirty="0"/>
          </a:p>
          <a:p>
            <a:r>
              <a:rPr lang="en-GB" dirty="0"/>
              <a:t>Reach out; get help as quickly as possible so you can make the most of whatever circumstances you find yourself in; </a:t>
            </a:r>
          </a:p>
        </p:txBody>
      </p:sp>
      <p:sp>
        <p:nvSpPr>
          <p:cNvPr id="4" name="Slide Number Placeholder 3"/>
          <p:cNvSpPr>
            <a:spLocks noGrp="1"/>
          </p:cNvSpPr>
          <p:nvPr>
            <p:ph type="sldNum" sz="quarter" idx="5"/>
          </p:nvPr>
        </p:nvSpPr>
        <p:spPr/>
        <p:txBody>
          <a:bodyPr/>
          <a:lstStyle/>
          <a:p>
            <a:fld id="{8EFA186B-C22C-42E0-8AEE-376FDA3493FB}" type="slidenum">
              <a:rPr lang="en-GB" smtClean="0"/>
              <a:t>24</a:t>
            </a:fld>
            <a:endParaRPr lang="en-GB"/>
          </a:p>
        </p:txBody>
      </p:sp>
    </p:spTree>
    <p:extLst>
      <p:ext uri="{BB962C8B-B14F-4D97-AF65-F5344CB8AC3E}">
        <p14:creationId xmlns:p14="http://schemas.microsoft.com/office/powerpoint/2010/main" val="3368225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a:rPr>
              <a:t>https://www.youtube.com/watch?v=t2G8KVzTwfw</a:t>
            </a:r>
            <a:r>
              <a:rPr lang="en-GB" sz="1200" dirty="0"/>
              <a:t> </a:t>
            </a:r>
          </a:p>
          <a:p>
            <a:endParaRPr lang="en-GB" dirty="0"/>
          </a:p>
          <a:p>
            <a:endParaRPr lang="en-GB" dirty="0"/>
          </a:p>
          <a:p>
            <a:r>
              <a:rPr lang="en-GB" dirty="0"/>
              <a:t>You plan, you work hard, you give it all you’ve got… and something happens. </a:t>
            </a:r>
            <a:r>
              <a:rPr lang="en-GB" dirty="0" err="1"/>
              <a:t>So,etimes</a:t>
            </a:r>
            <a:r>
              <a:rPr lang="en-GB" dirty="0"/>
              <a:t> beyond your control or other times something you do </a:t>
            </a:r>
            <a:r>
              <a:rPr lang="en-GB" dirty="0" err="1"/>
              <a:t>tghat</a:t>
            </a:r>
            <a:r>
              <a:rPr lang="en-GB" dirty="0"/>
              <a:t> affects all you have been planning </a:t>
            </a:r>
            <a:r>
              <a:rPr lang="en-GB" dirty="0" err="1"/>
              <a:t>toartds</a:t>
            </a:r>
            <a:r>
              <a:rPr lang="en-GB" dirty="0"/>
              <a:t>… the goal </a:t>
            </a:r>
          </a:p>
          <a:p>
            <a:endParaRPr lang="en-GB" dirty="0"/>
          </a:p>
          <a:p>
            <a:r>
              <a:rPr lang="en-GB" dirty="0"/>
              <a:t>Redmond decided that he went to the Olympics to race, so he was intent on finishing his race – </a:t>
            </a:r>
          </a:p>
          <a:p>
            <a:endParaRPr lang="en-GB" dirty="0"/>
          </a:p>
          <a:p>
            <a:r>
              <a:rPr lang="en-GB" dirty="0"/>
              <a:t>He was in pain – </a:t>
            </a:r>
            <a:r>
              <a:rPr lang="en-GB" dirty="0" err="1"/>
              <a:t>physica</a:t>
            </a:r>
            <a:r>
              <a:rPr lang="en-GB" dirty="0"/>
              <a:t>;;y from the injury and perhaps even mentally… all that he has worked for all his life, fallen </a:t>
            </a:r>
            <a:r>
              <a:rPr lang="en-GB" dirty="0" err="1"/>
              <a:t>apaart</a:t>
            </a:r>
            <a:r>
              <a:rPr lang="en-GB" dirty="0"/>
              <a:t>, and fallen apart </a:t>
            </a:r>
            <a:r>
              <a:rPr lang="en-GB" dirty="0" err="1"/>
              <a:t>publicy</a:t>
            </a:r>
            <a:r>
              <a:rPr lang="en-GB" dirty="0"/>
              <a:t> with the 100s of </a:t>
            </a:r>
            <a:r>
              <a:rPr lang="en-GB" dirty="0" err="1"/>
              <a:t>thousandfs</a:t>
            </a:r>
            <a:r>
              <a:rPr lang="en-GB" dirty="0"/>
              <a:t> of people </a:t>
            </a:r>
            <a:r>
              <a:rPr lang="en-GB" dirty="0" err="1"/>
              <a:t>watcvhing</a:t>
            </a:r>
            <a:r>
              <a:rPr lang="en-GB" dirty="0"/>
              <a:t>… his dad </a:t>
            </a:r>
            <a:r>
              <a:rPr lang="en-GB" dirty="0" err="1"/>
              <a:t>sasw</a:t>
            </a:r>
            <a:r>
              <a:rPr lang="en-GB" dirty="0"/>
              <a:t> his pain, came to his aid. </a:t>
            </a:r>
          </a:p>
          <a:p>
            <a:endParaRPr lang="en-GB" dirty="0"/>
          </a:p>
          <a:p>
            <a:r>
              <a:rPr lang="en-GB" dirty="0"/>
              <a:t>If you were in a difficult situation, who would come to your aid? Doing well physically and mentally, thriving and being well, sometimes we need help, we need someone to be in our corner… these are important/significant to our wellbeing and succeeding in life… the good news is that there are people in your life who genuinely care. If you can’t think of anyone, let ,e offer you an example… for me to be here, one of your teachers was sending me messages even on a Saturday. Miss </a:t>
            </a:r>
            <a:r>
              <a:rPr lang="en-GB" dirty="0" err="1"/>
              <a:t>Piggin</a:t>
            </a:r>
            <a:r>
              <a:rPr lang="en-GB" dirty="0"/>
              <a:t> spent some of her weekend communicating with me so that this session can take place… that sounds to me like someone who is invested in you to be well and do well. If you spend some time and think about it carefully, you may think of one or more people on your life who even through their smallest ways are supporting you. Surround yourself with people won has your best interest at heart, people who want to see you do well and be your best…</a:t>
            </a:r>
          </a:p>
          <a:p>
            <a:endParaRPr lang="en-GB" dirty="0"/>
          </a:p>
          <a:p>
            <a:r>
              <a:rPr lang="en-GB" dirty="0"/>
              <a:t>If you can’t think of anyone, speak with Mrs </a:t>
            </a:r>
            <a:r>
              <a:rPr lang="en-GB" dirty="0" err="1"/>
              <a:t>Piggin</a:t>
            </a:r>
            <a:r>
              <a:rPr lang="en-GB" dirty="0"/>
              <a:t>, if not her, speak to someone… in the next few slides, there are lots of organisations who are available to speak with you confidentially and support you if you need help</a:t>
            </a:r>
          </a:p>
        </p:txBody>
      </p:sp>
      <p:sp>
        <p:nvSpPr>
          <p:cNvPr id="4" name="Slide Number Placeholder 3"/>
          <p:cNvSpPr>
            <a:spLocks noGrp="1"/>
          </p:cNvSpPr>
          <p:nvPr>
            <p:ph type="sldNum" sz="quarter" idx="5"/>
          </p:nvPr>
        </p:nvSpPr>
        <p:spPr/>
        <p:txBody>
          <a:bodyPr/>
          <a:lstStyle/>
          <a:p>
            <a:fld id="{8EFA186B-C22C-42E0-8AEE-376FDA3493FB}" type="slidenum">
              <a:rPr lang="en-GB" smtClean="0"/>
              <a:t>25</a:t>
            </a:fld>
            <a:endParaRPr lang="en-GB"/>
          </a:p>
        </p:txBody>
      </p:sp>
    </p:spTree>
    <p:extLst>
      <p:ext uri="{BB962C8B-B14F-4D97-AF65-F5344CB8AC3E}">
        <p14:creationId xmlns:p14="http://schemas.microsoft.com/office/powerpoint/2010/main" val="1788070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Sometimes we mi</a:t>
            </a:r>
          </a:p>
        </p:txBody>
      </p:sp>
      <p:sp>
        <p:nvSpPr>
          <p:cNvPr id="4" name="Slide Number Placeholder 3"/>
          <p:cNvSpPr>
            <a:spLocks noGrp="1"/>
          </p:cNvSpPr>
          <p:nvPr>
            <p:ph type="sldNum" sz="quarter" idx="5"/>
          </p:nvPr>
        </p:nvSpPr>
        <p:spPr/>
        <p:txBody>
          <a:bodyPr/>
          <a:lstStyle/>
          <a:p>
            <a:fld id="{8EFA186B-C22C-42E0-8AEE-376FDA3493FB}" type="slidenum">
              <a:rPr lang="en-GB" smtClean="0"/>
              <a:t>26</a:t>
            </a:fld>
            <a:endParaRPr lang="en-GB"/>
          </a:p>
        </p:txBody>
      </p:sp>
    </p:spTree>
    <p:extLst>
      <p:ext uri="{BB962C8B-B14F-4D97-AF65-F5344CB8AC3E}">
        <p14:creationId xmlns:p14="http://schemas.microsoft.com/office/powerpoint/2010/main" val="1827667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EFA186B-C22C-42E0-8AEE-376FDA3493FB}" type="slidenum">
              <a:rPr lang="en-GB" smtClean="0"/>
              <a:t>31</a:t>
            </a:fld>
            <a:endParaRPr lang="en-GB"/>
          </a:p>
        </p:txBody>
      </p:sp>
    </p:spTree>
    <p:extLst>
      <p:ext uri="{BB962C8B-B14F-4D97-AF65-F5344CB8AC3E}">
        <p14:creationId xmlns:p14="http://schemas.microsoft.com/office/powerpoint/2010/main" val="2239256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EFA186B-C22C-42E0-8AEE-376FDA3493FB}" type="slidenum">
              <a:rPr lang="en-GB" smtClean="0"/>
              <a:t>2</a:t>
            </a:fld>
            <a:endParaRPr lang="en-GB"/>
          </a:p>
        </p:txBody>
      </p:sp>
    </p:spTree>
    <p:extLst>
      <p:ext uri="{BB962C8B-B14F-4D97-AF65-F5344CB8AC3E}">
        <p14:creationId xmlns:p14="http://schemas.microsoft.com/office/powerpoint/2010/main" val="3181244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EFA186B-C22C-42E0-8AEE-376FDA3493FB}" type="slidenum">
              <a:rPr lang="en-GB" smtClean="0"/>
              <a:t>32</a:t>
            </a:fld>
            <a:endParaRPr lang="en-GB"/>
          </a:p>
        </p:txBody>
      </p:sp>
    </p:spTree>
    <p:extLst>
      <p:ext uri="{BB962C8B-B14F-4D97-AF65-F5344CB8AC3E}">
        <p14:creationId xmlns:p14="http://schemas.microsoft.com/office/powerpoint/2010/main" val="253622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hlinkClick r:id="rId3"/>
              </a:rPr>
              <a:t>Don’t worry about a thong, every little thing, will certainly be alright. Watch out for each other, reach out for help, be active, be engaged, know that you have a purpose and a part to play, no need to suffer in secret, reach out for help – within this school, with your GP, services I have mentioned… trusted family and friends.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https://www.youtube.com/watch?v=EYi5aW1GdUU</a:t>
            </a:r>
            <a:r>
              <a:rPr lang="en-GB" dirty="0"/>
              <a:t> </a:t>
            </a:r>
          </a:p>
          <a:p>
            <a:endParaRPr lang="en-GB" dirty="0"/>
          </a:p>
        </p:txBody>
      </p:sp>
      <p:sp>
        <p:nvSpPr>
          <p:cNvPr id="4" name="Slide Number Placeholder 3"/>
          <p:cNvSpPr>
            <a:spLocks noGrp="1"/>
          </p:cNvSpPr>
          <p:nvPr>
            <p:ph type="sldNum" sz="quarter" idx="5"/>
          </p:nvPr>
        </p:nvSpPr>
        <p:spPr/>
        <p:txBody>
          <a:bodyPr/>
          <a:lstStyle/>
          <a:p>
            <a:fld id="{8EFA186B-C22C-42E0-8AEE-376FDA3493FB}" type="slidenum">
              <a:rPr lang="en-GB" smtClean="0"/>
              <a:t>33</a:t>
            </a:fld>
            <a:endParaRPr lang="en-GB"/>
          </a:p>
        </p:txBody>
      </p:sp>
    </p:spTree>
    <p:extLst>
      <p:ext uri="{BB962C8B-B14F-4D97-AF65-F5344CB8AC3E}">
        <p14:creationId xmlns:p14="http://schemas.microsoft.com/office/powerpoint/2010/main" val="29070236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EFA186B-C22C-42E0-8AEE-376FDA3493FB}" type="slidenum">
              <a:rPr lang="en-GB" smtClean="0"/>
              <a:t>34</a:t>
            </a:fld>
            <a:endParaRPr lang="en-GB"/>
          </a:p>
        </p:txBody>
      </p:sp>
    </p:spTree>
    <p:extLst>
      <p:ext uri="{BB962C8B-B14F-4D97-AF65-F5344CB8AC3E}">
        <p14:creationId xmlns:p14="http://schemas.microsoft.com/office/powerpoint/2010/main" val="1532985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it live??</a:t>
            </a:r>
          </a:p>
          <a:p>
            <a:endParaRPr lang="en-GB" dirty="0"/>
          </a:p>
          <a:p>
            <a:r>
              <a:rPr lang="en-GB" dirty="0"/>
              <a:t>Ask question – select the most popular response</a:t>
            </a:r>
          </a:p>
        </p:txBody>
      </p:sp>
      <p:sp>
        <p:nvSpPr>
          <p:cNvPr id="4" name="Slide Number Placeholder 3"/>
          <p:cNvSpPr>
            <a:spLocks noGrp="1"/>
          </p:cNvSpPr>
          <p:nvPr>
            <p:ph type="sldNum" sz="quarter" idx="5"/>
          </p:nvPr>
        </p:nvSpPr>
        <p:spPr/>
        <p:txBody>
          <a:bodyPr/>
          <a:lstStyle/>
          <a:p>
            <a:fld id="{8EFA186B-C22C-42E0-8AEE-376FDA3493FB}" type="slidenum">
              <a:rPr lang="en-GB" smtClean="0"/>
              <a:t>3</a:t>
            </a:fld>
            <a:endParaRPr lang="en-GB"/>
          </a:p>
        </p:txBody>
      </p:sp>
    </p:spTree>
    <p:extLst>
      <p:ext uri="{BB962C8B-B14F-4D97-AF65-F5344CB8AC3E}">
        <p14:creationId xmlns:p14="http://schemas.microsoft.com/office/powerpoint/2010/main" val="1152972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EFA186B-C22C-42E0-8AEE-376FDA3493FB}" type="slidenum">
              <a:rPr lang="en-GB" smtClean="0"/>
              <a:t>4</a:t>
            </a:fld>
            <a:endParaRPr lang="en-GB"/>
          </a:p>
        </p:txBody>
      </p:sp>
    </p:spTree>
    <p:extLst>
      <p:ext uri="{BB962C8B-B14F-4D97-AF65-F5344CB8AC3E}">
        <p14:creationId xmlns:p14="http://schemas.microsoft.com/office/powerpoint/2010/main" val="3761403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EFA186B-C22C-42E0-8AEE-376FDA3493FB}" type="slidenum">
              <a:rPr lang="en-GB" smtClean="0"/>
              <a:t>5</a:t>
            </a:fld>
            <a:endParaRPr lang="en-GB"/>
          </a:p>
        </p:txBody>
      </p:sp>
    </p:spTree>
    <p:extLst>
      <p:ext uri="{BB962C8B-B14F-4D97-AF65-F5344CB8AC3E}">
        <p14:creationId xmlns:p14="http://schemas.microsoft.com/office/powerpoint/2010/main" val="2821871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a:t>Overall summary heat map of risk of mental ill-health in London</a:t>
            </a:r>
          </a:p>
          <a:p>
            <a:r>
              <a:rPr lang="en-GB" sz="800" dirty="0"/>
              <a:t>Risk was determined in populations of local authorities in London on the basis of assessed inequalities and social determinants</a:t>
            </a:r>
          </a:p>
        </p:txBody>
      </p:sp>
      <p:sp>
        <p:nvSpPr>
          <p:cNvPr id="4" name="Slide Number Placeholder 3"/>
          <p:cNvSpPr>
            <a:spLocks noGrp="1"/>
          </p:cNvSpPr>
          <p:nvPr>
            <p:ph type="sldNum" sz="quarter" idx="10"/>
          </p:nvPr>
        </p:nvSpPr>
        <p:spPr/>
        <p:txBody>
          <a:bodyPr/>
          <a:lstStyle/>
          <a:p>
            <a:fld id="{8EFA186B-C22C-42E0-8AEE-376FDA3493FB}" type="slidenum">
              <a:rPr lang="en-GB" smtClean="0"/>
              <a:t>12</a:t>
            </a:fld>
            <a:endParaRPr lang="en-GB"/>
          </a:p>
        </p:txBody>
      </p:sp>
    </p:spTree>
    <p:extLst>
      <p:ext uri="{BB962C8B-B14F-4D97-AF65-F5344CB8AC3E}">
        <p14:creationId xmlns:p14="http://schemas.microsoft.com/office/powerpoint/2010/main" val="2785424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a:rPr>
              <a:t>https://www.time-to-change.org.uk/no-judgement/what-is-mental-health</a:t>
            </a:r>
            <a:r>
              <a:rPr lang="en-GB" sz="1200" dirty="0"/>
              <a:t> </a:t>
            </a:r>
          </a:p>
          <a:p>
            <a:endParaRPr lang="en-GB" sz="1200" dirty="0"/>
          </a:p>
          <a:p>
            <a:r>
              <a:rPr lang="en-GB" sz="1200" dirty="0"/>
              <a:t>Mental health: our emotional, psychological, and social well-being:</a:t>
            </a:r>
          </a:p>
          <a:p>
            <a:pPr marL="117666" indent="-117666">
              <a:buFont typeface="Arial" panose="020B0604020202020204" pitchFamily="34" charset="0"/>
              <a:buChar char="•"/>
            </a:pPr>
            <a:r>
              <a:rPr lang="en-GB" sz="1200" dirty="0"/>
              <a:t>It affects how we think, feel, and act;</a:t>
            </a:r>
          </a:p>
          <a:p>
            <a:pPr marL="117666" indent="-117666">
              <a:buFont typeface="Arial" panose="020B0604020202020204" pitchFamily="34" charset="0"/>
              <a:buChar char="•"/>
            </a:pPr>
            <a:r>
              <a:rPr lang="en-GB" sz="1200" dirty="0"/>
              <a:t>it also helps determine how we handle stress, relate to others, and make choices. </a:t>
            </a:r>
          </a:p>
          <a:p>
            <a:endParaRPr lang="en-GB" sz="1200" dirty="0"/>
          </a:p>
          <a:p>
            <a:r>
              <a:rPr lang="en-GB" sz="1200" b="0" i="0" kern="1200" dirty="0">
                <a:solidFill>
                  <a:schemeClr val="tx1"/>
                </a:solidFill>
                <a:effectLst/>
                <a:latin typeface="+mn-lt"/>
                <a:ea typeface="+mn-ea"/>
                <a:cs typeface="+mn-cs"/>
              </a:rPr>
              <a:t>Positive mental health allows people to:</a:t>
            </a:r>
          </a:p>
          <a:p>
            <a:r>
              <a:rPr lang="en-GB" sz="1200" b="0" i="0" kern="1200" dirty="0">
                <a:solidFill>
                  <a:schemeClr val="tx1"/>
                </a:solidFill>
                <a:effectLst/>
                <a:latin typeface="+mn-lt"/>
                <a:ea typeface="+mn-ea"/>
                <a:cs typeface="+mn-cs"/>
              </a:rPr>
              <a:t>Realize their full potential</a:t>
            </a:r>
          </a:p>
          <a:p>
            <a:r>
              <a:rPr lang="en-GB" sz="1200" b="0" i="0" kern="1200" dirty="0">
                <a:solidFill>
                  <a:schemeClr val="tx1"/>
                </a:solidFill>
                <a:effectLst/>
                <a:latin typeface="+mn-lt"/>
                <a:ea typeface="+mn-ea"/>
                <a:cs typeface="+mn-cs"/>
              </a:rPr>
              <a:t>Cope with the stresses of life</a:t>
            </a:r>
          </a:p>
          <a:p>
            <a:r>
              <a:rPr lang="en-GB" sz="1200" b="0" i="0" kern="1200" dirty="0">
                <a:solidFill>
                  <a:schemeClr val="tx1"/>
                </a:solidFill>
                <a:effectLst/>
                <a:latin typeface="+mn-lt"/>
                <a:ea typeface="+mn-ea"/>
                <a:cs typeface="+mn-cs"/>
              </a:rPr>
              <a:t>Work productively</a:t>
            </a:r>
          </a:p>
          <a:p>
            <a:r>
              <a:rPr lang="en-GB" sz="1200" b="0" i="0" kern="1200" dirty="0">
                <a:solidFill>
                  <a:schemeClr val="tx1"/>
                </a:solidFill>
                <a:effectLst/>
                <a:latin typeface="+mn-lt"/>
                <a:ea typeface="+mn-ea"/>
                <a:cs typeface="+mn-cs"/>
              </a:rPr>
              <a:t>Make meaningful contributions to their communities</a:t>
            </a:r>
          </a:p>
          <a:p>
            <a:endParaRPr lang="en-GB" sz="1200" dirty="0"/>
          </a:p>
          <a:p>
            <a:endParaRPr lang="en-GB" sz="1200" dirty="0"/>
          </a:p>
          <a:p>
            <a:r>
              <a:rPr lang="en-GB" sz="1200" dirty="0"/>
              <a:t>Mental health is important at every stage of life, from childhood and adolescence through adulthood.</a:t>
            </a:r>
          </a:p>
          <a:p>
            <a:r>
              <a:rPr lang="en-GB" sz="1200" dirty="0"/>
              <a:t>Over the course of your life, if you experience mental health problems, your thinking, mood, and </a:t>
            </a:r>
            <a:r>
              <a:rPr lang="en-GB" sz="1200" dirty="0" err="1"/>
              <a:t>behavior</a:t>
            </a:r>
            <a:r>
              <a:rPr lang="en-GB" sz="1200" dirty="0"/>
              <a:t> could be affected. </a:t>
            </a:r>
          </a:p>
        </p:txBody>
      </p:sp>
      <p:sp>
        <p:nvSpPr>
          <p:cNvPr id="4" name="Slide Number Placeholder 3"/>
          <p:cNvSpPr>
            <a:spLocks noGrp="1"/>
          </p:cNvSpPr>
          <p:nvPr>
            <p:ph type="sldNum" sz="quarter" idx="5"/>
          </p:nvPr>
        </p:nvSpPr>
        <p:spPr/>
        <p:txBody>
          <a:bodyPr/>
          <a:lstStyle/>
          <a:p>
            <a:fld id="{8EFA186B-C22C-42E0-8AEE-376FDA3493FB}" type="slidenum">
              <a:rPr lang="en-GB" smtClean="0"/>
              <a:t>13</a:t>
            </a:fld>
            <a:endParaRPr lang="en-GB"/>
          </a:p>
        </p:txBody>
      </p:sp>
    </p:spTree>
    <p:extLst>
      <p:ext uri="{BB962C8B-B14F-4D97-AF65-F5344CB8AC3E}">
        <p14:creationId xmlns:p14="http://schemas.microsoft.com/office/powerpoint/2010/main" val="1537395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Many factors contribute to mental health problems, including:</a:t>
            </a:r>
          </a:p>
          <a:p>
            <a:r>
              <a:rPr lang="en-GB" sz="1200" dirty="0"/>
              <a:t>Biological factors, such as genes or brain chemistry</a:t>
            </a:r>
          </a:p>
          <a:p>
            <a:r>
              <a:rPr lang="en-GB" sz="1200" dirty="0"/>
              <a:t>Life experiences, such as trauma or abuse</a:t>
            </a:r>
          </a:p>
          <a:p>
            <a:r>
              <a:rPr lang="en-GB" sz="1200" dirty="0"/>
              <a:t>Family history of mental health problems</a:t>
            </a:r>
          </a:p>
          <a:p>
            <a:r>
              <a:rPr lang="en-GB" sz="1200" dirty="0"/>
              <a:t>Mental health problems are common but </a:t>
            </a:r>
            <a:r>
              <a:rPr lang="en-GB" sz="1200" dirty="0">
                <a:hlinkClick r:id="rId3"/>
              </a:rPr>
              <a:t>help is available</a:t>
            </a:r>
            <a:r>
              <a:rPr lang="en-GB" sz="1200" dirty="0"/>
              <a:t>. People with mental health problems can get better and many </a:t>
            </a:r>
            <a:r>
              <a:rPr lang="en-GB" sz="1200" dirty="0">
                <a:hlinkClick r:id="rId4"/>
              </a:rPr>
              <a:t>recover</a:t>
            </a:r>
            <a:r>
              <a:rPr lang="en-GB" sz="1200" dirty="0"/>
              <a:t> completely.</a:t>
            </a:r>
          </a:p>
        </p:txBody>
      </p:sp>
      <p:sp>
        <p:nvSpPr>
          <p:cNvPr id="4" name="Slide Number Placeholder 3"/>
          <p:cNvSpPr>
            <a:spLocks noGrp="1"/>
          </p:cNvSpPr>
          <p:nvPr>
            <p:ph type="sldNum" sz="quarter" idx="10"/>
          </p:nvPr>
        </p:nvSpPr>
        <p:spPr/>
        <p:txBody>
          <a:bodyPr/>
          <a:lstStyle/>
          <a:p>
            <a:fld id="{81C647BE-AA04-4911-A665-9AC1FA22BFC2}" type="slidenum">
              <a:rPr lang="en-GB" smtClean="0"/>
              <a:t>14</a:t>
            </a:fld>
            <a:endParaRPr lang="en-GB"/>
          </a:p>
        </p:txBody>
      </p:sp>
    </p:spTree>
    <p:extLst>
      <p:ext uri="{BB962C8B-B14F-4D97-AF65-F5344CB8AC3E}">
        <p14:creationId xmlns:p14="http://schemas.microsoft.com/office/powerpoint/2010/main" val="2986290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surveyed in England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These mental health problems are called 'common' because combined they affect more people than other mental health problems</a:t>
            </a:r>
            <a:endParaRPr lang="en-GB" dirty="0"/>
          </a:p>
        </p:txBody>
      </p:sp>
      <p:sp>
        <p:nvSpPr>
          <p:cNvPr id="4" name="Slide Number Placeholder 3"/>
          <p:cNvSpPr>
            <a:spLocks noGrp="1"/>
          </p:cNvSpPr>
          <p:nvPr>
            <p:ph type="sldNum" sz="quarter" idx="5"/>
          </p:nvPr>
        </p:nvSpPr>
        <p:spPr/>
        <p:txBody>
          <a:bodyPr/>
          <a:lstStyle/>
          <a:p>
            <a:fld id="{8EFA186B-C22C-42E0-8AEE-376FDA3493FB}" type="slidenum">
              <a:rPr lang="en-GB" smtClean="0"/>
              <a:t>15</a:t>
            </a:fld>
            <a:endParaRPr lang="en-GB"/>
          </a:p>
        </p:txBody>
      </p:sp>
    </p:spTree>
    <p:extLst>
      <p:ext uri="{BB962C8B-B14F-4D97-AF65-F5344CB8AC3E}">
        <p14:creationId xmlns:p14="http://schemas.microsoft.com/office/powerpoint/2010/main" val="1824347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000" y="1908000"/>
            <a:ext cx="7020000" cy="1440000"/>
          </a:xfrm>
        </p:spPr>
        <p:txBody>
          <a:bodyPr/>
          <a:lstStyle>
            <a:lvl1pPr algn="l">
              <a:defRPr sz="3700"/>
            </a:lvl1pPr>
          </a:lstStyle>
          <a:p>
            <a:r>
              <a:rPr lang="en-US"/>
              <a:t>Click to edit Master title style</a:t>
            </a:r>
            <a:endParaRPr lang="en-US" dirty="0"/>
          </a:p>
        </p:txBody>
      </p:sp>
      <p:sp>
        <p:nvSpPr>
          <p:cNvPr id="3" name="Subtitle 2"/>
          <p:cNvSpPr>
            <a:spLocks noGrp="1"/>
          </p:cNvSpPr>
          <p:nvPr>
            <p:ph type="subTitle" idx="1"/>
          </p:nvPr>
        </p:nvSpPr>
        <p:spPr>
          <a:xfrm>
            <a:off x="1260000" y="3420000"/>
            <a:ext cx="7020000" cy="540000"/>
          </a:xfrm>
        </p:spPr>
        <p:txBody>
          <a:bodyPr/>
          <a:lstStyle>
            <a:lvl1pPr marL="0" indent="0" algn="l">
              <a:buNone/>
              <a:defRPr sz="2000" b="1">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1944000" y="6498000"/>
            <a:ext cx="1800000" cy="216000"/>
          </a:xfrm>
          <a:prstGeom prst="rect">
            <a:avLst/>
          </a:prstGeom>
        </p:spPr>
        <p:txBody>
          <a:bodyPr/>
          <a:lstStyle/>
          <a:p>
            <a:fld id="{85C656D1-75F9-8341-B8EC-3647F164BB44}" type="datetimeFigureOut">
              <a:rPr lang="en-US" smtClean="0"/>
              <a:t>2/14/20</a:t>
            </a:fld>
            <a:endParaRPr lang="en-US"/>
          </a:p>
        </p:txBody>
      </p:sp>
      <p:sp>
        <p:nvSpPr>
          <p:cNvPr id="5" name="Footer Placeholder 4"/>
          <p:cNvSpPr>
            <a:spLocks noGrp="1"/>
          </p:cNvSpPr>
          <p:nvPr>
            <p:ph type="ftr" sz="quarter" idx="11"/>
          </p:nvPr>
        </p:nvSpPr>
        <p:spPr>
          <a:xfrm>
            <a:off x="3960000" y="6498000"/>
            <a:ext cx="4320000" cy="216000"/>
          </a:xfrm>
          <a:prstGeom prst="rect">
            <a:avLst/>
          </a:prstGeom>
        </p:spPr>
        <p:txBody>
          <a:bodyPr/>
          <a:lstStyle/>
          <a:p>
            <a:endParaRPr lang="en-US"/>
          </a:p>
        </p:txBody>
      </p:sp>
      <p:sp>
        <p:nvSpPr>
          <p:cNvPr id="6" name="Slide Number Placeholder 5"/>
          <p:cNvSpPr>
            <a:spLocks noGrp="1"/>
          </p:cNvSpPr>
          <p:nvPr>
            <p:ph type="sldNum" sz="quarter" idx="12"/>
          </p:nvPr>
        </p:nvSpPr>
        <p:spPr>
          <a:xfrm>
            <a:off x="1260000" y="6498000"/>
            <a:ext cx="360000" cy="216000"/>
          </a:xfrm>
          <a:prstGeom prst="rect">
            <a:avLst/>
          </a:prstGeom>
        </p:spPr>
        <p:txBody>
          <a:bodyPr/>
          <a:lstStyle/>
          <a:p>
            <a:fld id="{8D4E7ABF-A55B-2D41-9BC5-37A4B509C44C}" type="slidenum">
              <a:rPr lang="en-US" smtClean="0"/>
              <a:t>‹#›</a:t>
            </a:fld>
            <a:endParaRPr lang="en-US" dirty="0"/>
          </a:p>
        </p:txBody>
      </p:sp>
    </p:spTree>
    <p:extLst>
      <p:ext uri="{BB962C8B-B14F-4D97-AF65-F5344CB8AC3E}">
        <p14:creationId xmlns:p14="http://schemas.microsoft.com/office/powerpoint/2010/main" val="2019393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944000" y="6498000"/>
            <a:ext cx="1800000" cy="216000"/>
          </a:xfrm>
          <a:prstGeom prst="rect">
            <a:avLst/>
          </a:prstGeom>
        </p:spPr>
        <p:txBody>
          <a:bodyPr/>
          <a:lstStyle/>
          <a:p>
            <a:fld id="{85C656D1-75F9-8341-B8EC-3647F164BB44}" type="datetimeFigureOut">
              <a:rPr lang="en-US" smtClean="0"/>
              <a:t>2/14/20</a:t>
            </a:fld>
            <a:endParaRPr lang="en-US"/>
          </a:p>
        </p:txBody>
      </p:sp>
      <p:sp>
        <p:nvSpPr>
          <p:cNvPr id="5" name="Footer Placeholder 4"/>
          <p:cNvSpPr>
            <a:spLocks noGrp="1"/>
          </p:cNvSpPr>
          <p:nvPr>
            <p:ph type="ftr" sz="quarter" idx="11"/>
          </p:nvPr>
        </p:nvSpPr>
        <p:spPr>
          <a:xfrm>
            <a:off x="3960000" y="6498000"/>
            <a:ext cx="4320000" cy="216000"/>
          </a:xfrm>
          <a:prstGeom prst="rect">
            <a:avLst/>
          </a:prstGeom>
        </p:spPr>
        <p:txBody>
          <a:bodyPr/>
          <a:lstStyle/>
          <a:p>
            <a:endParaRPr lang="en-US"/>
          </a:p>
        </p:txBody>
      </p:sp>
      <p:sp>
        <p:nvSpPr>
          <p:cNvPr id="6" name="Slide Number Placeholder 5"/>
          <p:cNvSpPr>
            <a:spLocks noGrp="1"/>
          </p:cNvSpPr>
          <p:nvPr>
            <p:ph type="sldNum" sz="quarter" idx="12"/>
          </p:nvPr>
        </p:nvSpPr>
        <p:spPr>
          <a:xfrm>
            <a:off x="1260000" y="6498000"/>
            <a:ext cx="360000" cy="216000"/>
          </a:xfrm>
          <a:prstGeom prst="rect">
            <a:avLst/>
          </a:prstGeom>
        </p:spPr>
        <p:txBody>
          <a:bodyPr/>
          <a:lstStyle/>
          <a:p>
            <a:fld id="{8D4E7ABF-A55B-2D41-9BC5-37A4B509C44C}" type="slidenum">
              <a:rPr lang="en-US" smtClean="0"/>
              <a:t>‹#›</a:t>
            </a:fld>
            <a:endParaRPr lang="en-US"/>
          </a:p>
        </p:txBody>
      </p:sp>
    </p:spTree>
    <p:extLst>
      <p:ext uri="{BB962C8B-B14F-4D97-AF65-F5344CB8AC3E}">
        <p14:creationId xmlns:p14="http://schemas.microsoft.com/office/powerpoint/2010/main" val="2771904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0000" y="1908000"/>
            <a:ext cx="7020000" cy="540000"/>
          </a:xfrm>
        </p:spPr>
        <p:txBody>
          <a:bodyPr anchor="t"/>
          <a:lstStyle>
            <a:lvl1pPr algn="l">
              <a:defRPr sz="37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1260000" y="2556000"/>
            <a:ext cx="7020000" cy="2592000"/>
          </a:xfrm>
        </p:spPr>
        <p:txBody>
          <a:bodyPr anchor="t" anchorCtr="0"/>
          <a:lstStyle>
            <a:lvl1pPr marL="0" indent="0">
              <a:lnSpc>
                <a:spcPct val="100000"/>
              </a:lnSpc>
              <a:spcBef>
                <a:spcPts val="600"/>
              </a:spcBef>
              <a:buNone/>
              <a:defRPr sz="2600">
                <a:solidFill>
                  <a:schemeClr val="accent2"/>
                </a:solidFill>
              </a:defRPr>
            </a:lvl1pPr>
            <a:lvl2pPr marL="360000" indent="0">
              <a:lnSpc>
                <a:spcPct val="100000"/>
              </a:lnSpc>
              <a:spcBef>
                <a:spcPts val="600"/>
              </a:spcBef>
              <a:buNone/>
              <a:defRPr sz="1800">
                <a:solidFill>
                  <a:schemeClr val="accent2"/>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a:xfrm>
            <a:off x="1944000" y="6498000"/>
            <a:ext cx="1800000" cy="216000"/>
          </a:xfrm>
          <a:prstGeom prst="rect">
            <a:avLst/>
          </a:prstGeom>
        </p:spPr>
        <p:txBody>
          <a:bodyPr/>
          <a:lstStyle/>
          <a:p>
            <a:fld id="{85C656D1-75F9-8341-B8EC-3647F164BB44}" type="datetimeFigureOut">
              <a:rPr lang="en-US" smtClean="0"/>
              <a:t>2/14/20</a:t>
            </a:fld>
            <a:endParaRPr lang="en-US"/>
          </a:p>
        </p:txBody>
      </p:sp>
      <p:sp>
        <p:nvSpPr>
          <p:cNvPr id="5" name="Footer Placeholder 4"/>
          <p:cNvSpPr>
            <a:spLocks noGrp="1"/>
          </p:cNvSpPr>
          <p:nvPr>
            <p:ph type="ftr" sz="quarter" idx="11"/>
          </p:nvPr>
        </p:nvSpPr>
        <p:spPr>
          <a:xfrm>
            <a:off x="3960000" y="6498000"/>
            <a:ext cx="4320000" cy="216000"/>
          </a:xfrm>
          <a:prstGeom prst="rect">
            <a:avLst/>
          </a:prstGeom>
        </p:spPr>
        <p:txBody>
          <a:bodyPr/>
          <a:lstStyle/>
          <a:p>
            <a:endParaRPr lang="en-US"/>
          </a:p>
        </p:txBody>
      </p:sp>
      <p:sp>
        <p:nvSpPr>
          <p:cNvPr id="6" name="Slide Number Placeholder 5"/>
          <p:cNvSpPr>
            <a:spLocks noGrp="1"/>
          </p:cNvSpPr>
          <p:nvPr>
            <p:ph type="sldNum" sz="quarter" idx="12"/>
          </p:nvPr>
        </p:nvSpPr>
        <p:spPr>
          <a:xfrm>
            <a:off x="1260000" y="6498000"/>
            <a:ext cx="360000" cy="216000"/>
          </a:xfrm>
          <a:prstGeom prst="rect">
            <a:avLst/>
          </a:prstGeom>
        </p:spPr>
        <p:txBody>
          <a:bodyPr/>
          <a:lstStyle/>
          <a:p>
            <a:fld id="{8D4E7ABF-A55B-2D41-9BC5-37A4B509C44C}" type="slidenum">
              <a:rPr lang="en-US" smtClean="0"/>
              <a:t>‹#›</a:t>
            </a:fld>
            <a:endParaRPr lang="en-US"/>
          </a:p>
        </p:txBody>
      </p:sp>
    </p:spTree>
    <p:extLst>
      <p:ext uri="{BB962C8B-B14F-4D97-AF65-F5344CB8AC3E}">
        <p14:creationId xmlns:p14="http://schemas.microsoft.com/office/powerpoint/2010/main" val="2796860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60000" y="2557463"/>
            <a:ext cx="3420000" cy="2592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60000" y="2557463"/>
            <a:ext cx="3420000" cy="2592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944000" y="6498000"/>
            <a:ext cx="1800000" cy="216000"/>
          </a:xfrm>
          <a:prstGeom prst="rect">
            <a:avLst/>
          </a:prstGeom>
        </p:spPr>
        <p:txBody>
          <a:bodyPr/>
          <a:lstStyle/>
          <a:p>
            <a:fld id="{85C656D1-75F9-8341-B8EC-3647F164BB44}" type="datetimeFigureOut">
              <a:rPr lang="en-US" smtClean="0"/>
              <a:t>2/14/20</a:t>
            </a:fld>
            <a:endParaRPr lang="en-US"/>
          </a:p>
        </p:txBody>
      </p:sp>
      <p:sp>
        <p:nvSpPr>
          <p:cNvPr id="6" name="Footer Placeholder 5"/>
          <p:cNvSpPr>
            <a:spLocks noGrp="1"/>
          </p:cNvSpPr>
          <p:nvPr>
            <p:ph type="ftr" sz="quarter" idx="11"/>
          </p:nvPr>
        </p:nvSpPr>
        <p:spPr>
          <a:xfrm>
            <a:off x="3960000" y="6498000"/>
            <a:ext cx="4320000" cy="216000"/>
          </a:xfrm>
          <a:prstGeom prst="rect">
            <a:avLst/>
          </a:prstGeom>
        </p:spPr>
        <p:txBody>
          <a:bodyPr/>
          <a:lstStyle/>
          <a:p>
            <a:endParaRPr lang="en-US"/>
          </a:p>
        </p:txBody>
      </p:sp>
      <p:sp>
        <p:nvSpPr>
          <p:cNvPr id="7" name="Slide Number Placeholder 6"/>
          <p:cNvSpPr>
            <a:spLocks noGrp="1"/>
          </p:cNvSpPr>
          <p:nvPr>
            <p:ph type="sldNum" sz="quarter" idx="12"/>
          </p:nvPr>
        </p:nvSpPr>
        <p:spPr>
          <a:xfrm>
            <a:off x="1260000" y="6498000"/>
            <a:ext cx="360000" cy="216000"/>
          </a:xfrm>
          <a:prstGeom prst="rect">
            <a:avLst/>
          </a:prstGeom>
        </p:spPr>
        <p:txBody>
          <a:bodyPr/>
          <a:lstStyle/>
          <a:p>
            <a:fld id="{8D4E7ABF-A55B-2D41-9BC5-37A4B509C44C}" type="slidenum">
              <a:rPr lang="en-US" smtClean="0"/>
              <a:t>‹#›</a:t>
            </a:fld>
            <a:endParaRPr lang="en-US"/>
          </a:p>
        </p:txBody>
      </p:sp>
    </p:spTree>
    <p:extLst>
      <p:ext uri="{BB962C8B-B14F-4D97-AF65-F5344CB8AC3E}">
        <p14:creationId xmlns:p14="http://schemas.microsoft.com/office/powerpoint/2010/main" val="4233543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944000" y="6498000"/>
            <a:ext cx="1800000" cy="216000"/>
          </a:xfrm>
          <a:prstGeom prst="rect">
            <a:avLst/>
          </a:prstGeom>
        </p:spPr>
        <p:txBody>
          <a:bodyPr/>
          <a:lstStyle/>
          <a:p>
            <a:fld id="{85C656D1-75F9-8341-B8EC-3647F164BB44}" type="datetimeFigureOut">
              <a:rPr lang="en-US" smtClean="0"/>
              <a:t>2/14/20</a:t>
            </a:fld>
            <a:endParaRPr lang="en-US"/>
          </a:p>
        </p:txBody>
      </p:sp>
      <p:sp>
        <p:nvSpPr>
          <p:cNvPr id="4" name="Footer Placeholder 3"/>
          <p:cNvSpPr>
            <a:spLocks noGrp="1"/>
          </p:cNvSpPr>
          <p:nvPr>
            <p:ph type="ftr" sz="quarter" idx="11"/>
          </p:nvPr>
        </p:nvSpPr>
        <p:spPr>
          <a:xfrm>
            <a:off x="3960000" y="6498000"/>
            <a:ext cx="4320000" cy="216000"/>
          </a:xfrm>
          <a:prstGeom prst="rect">
            <a:avLst/>
          </a:prstGeom>
        </p:spPr>
        <p:txBody>
          <a:bodyPr/>
          <a:lstStyle/>
          <a:p>
            <a:endParaRPr lang="en-US"/>
          </a:p>
        </p:txBody>
      </p:sp>
      <p:sp>
        <p:nvSpPr>
          <p:cNvPr id="5" name="Slide Number Placeholder 4"/>
          <p:cNvSpPr>
            <a:spLocks noGrp="1"/>
          </p:cNvSpPr>
          <p:nvPr>
            <p:ph type="sldNum" sz="quarter" idx="12"/>
          </p:nvPr>
        </p:nvSpPr>
        <p:spPr>
          <a:xfrm>
            <a:off x="1260000" y="6498000"/>
            <a:ext cx="360000" cy="216000"/>
          </a:xfrm>
          <a:prstGeom prst="rect">
            <a:avLst/>
          </a:prstGeom>
        </p:spPr>
        <p:txBody>
          <a:bodyPr/>
          <a:lstStyle/>
          <a:p>
            <a:fld id="{8D4E7ABF-A55B-2D41-9BC5-37A4B509C44C}" type="slidenum">
              <a:rPr lang="en-US" smtClean="0"/>
              <a:t>‹#›</a:t>
            </a:fld>
            <a:endParaRPr lang="en-US"/>
          </a:p>
        </p:txBody>
      </p:sp>
    </p:spTree>
    <p:extLst>
      <p:ext uri="{BB962C8B-B14F-4D97-AF65-F5344CB8AC3E}">
        <p14:creationId xmlns:p14="http://schemas.microsoft.com/office/powerpoint/2010/main" val="3203640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944000" y="6498000"/>
            <a:ext cx="1800000" cy="216000"/>
          </a:xfrm>
          <a:prstGeom prst="rect">
            <a:avLst/>
          </a:prstGeom>
        </p:spPr>
        <p:txBody>
          <a:bodyPr/>
          <a:lstStyle/>
          <a:p>
            <a:fld id="{85C656D1-75F9-8341-B8EC-3647F164BB44}" type="datetimeFigureOut">
              <a:rPr lang="en-US" smtClean="0"/>
              <a:t>2/14/20</a:t>
            </a:fld>
            <a:endParaRPr lang="en-US"/>
          </a:p>
        </p:txBody>
      </p:sp>
      <p:sp>
        <p:nvSpPr>
          <p:cNvPr id="3" name="Footer Placeholder 2"/>
          <p:cNvSpPr>
            <a:spLocks noGrp="1"/>
          </p:cNvSpPr>
          <p:nvPr>
            <p:ph type="ftr" sz="quarter" idx="11"/>
          </p:nvPr>
        </p:nvSpPr>
        <p:spPr>
          <a:xfrm>
            <a:off x="3960000" y="6498000"/>
            <a:ext cx="4320000" cy="216000"/>
          </a:xfrm>
          <a:prstGeom prst="rect">
            <a:avLst/>
          </a:prstGeom>
        </p:spPr>
        <p:txBody>
          <a:bodyPr/>
          <a:lstStyle/>
          <a:p>
            <a:endParaRPr lang="en-US"/>
          </a:p>
        </p:txBody>
      </p:sp>
      <p:sp>
        <p:nvSpPr>
          <p:cNvPr id="4" name="Slide Number Placeholder 3"/>
          <p:cNvSpPr>
            <a:spLocks noGrp="1"/>
          </p:cNvSpPr>
          <p:nvPr>
            <p:ph type="sldNum" sz="quarter" idx="12"/>
          </p:nvPr>
        </p:nvSpPr>
        <p:spPr>
          <a:xfrm>
            <a:off x="1260000" y="6498000"/>
            <a:ext cx="360000" cy="216000"/>
          </a:xfrm>
          <a:prstGeom prst="rect">
            <a:avLst/>
          </a:prstGeom>
        </p:spPr>
        <p:txBody>
          <a:bodyPr/>
          <a:lstStyle/>
          <a:p>
            <a:fld id="{8D4E7ABF-A55B-2D41-9BC5-37A4B509C44C}" type="slidenum">
              <a:rPr lang="en-US" smtClean="0"/>
              <a:t>‹#›</a:t>
            </a:fld>
            <a:endParaRPr lang="en-US"/>
          </a:p>
        </p:txBody>
      </p:sp>
    </p:spTree>
    <p:extLst>
      <p:ext uri="{BB962C8B-B14F-4D97-AF65-F5344CB8AC3E}">
        <p14:creationId xmlns:p14="http://schemas.microsoft.com/office/powerpoint/2010/main" val="2490308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87546" y="744823"/>
            <a:ext cx="7020000" cy="540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32956" y="2378579"/>
            <a:ext cx="7020000" cy="25920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a:extLst>
              <a:ext uri="{FF2B5EF4-FFF2-40B4-BE49-F238E27FC236}">
                <a16:creationId xmlns:a16="http://schemas.microsoft.com/office/drawing/2014/main" id="{2DD56EE5-A65C-4820-BBEF-8DBA60001DE2}"/>
              </a:ext>
            </a:extLst>
          </p:cNvPr>
          <p:cNvPicPr>
            <a:picLocks noChangeAspect="1"/>
          </p:cNvPicPr>
          <p:nvPr userDrawn="1"/>
        </p:nvPicPr>
        <p:blipFill rotWithShape="1">
          <a:blip r:embed="rId8"/>
          <a:srcRect b="84079"/>
          <a:stretch/>
        </p:blipFill>
        <p:spPr>
          <a:xfrm rot="16200000">
            <a:off x="-2889917" y="2712492"/>
            <a:ext cx="6871650" cy="1446663"/>
          </a:xfrm>
          <a:prstGeom prst="rect">
            <a:avLst/>
          </a:prstGeom>
        </p:spPr>
      </p:pic>
      <p:pic>
        <p:nvPicPr>
          <p:cNvPr id="5" name="Picture 4">
            <a:extLst>
              <a:ext uri="{FF2B5EF4-FFF2-40B4-BE49-F238E27FC236}">
                <a16:creationId xmlns:a16="http://schemas.microsoft.com/office/drawing/2014/main" id="{B5BB4845-0BFC-432D-B99C-33A379C14218}"/>
              </a:ext>
            </a:extLst>
          </p:cNvPr>
          <p:cNvPicPr>
            <a:picLocks noChangeAspect="1"/>
          </p:cNvPicPr>
          <p:nvPr userDrawn="1"/>
        </p:nvPicPr>
        <p:blipFill rotWithShape="1">
          <a:blip r:embed="rId8"/>
          <a:srcRect b="84079"/>
          <a:stretch/>
        </p:blipFill>
        <p:spPr>
          <a:xfrm>
            <a:off x="2390499" y="6212808"/>
            <a:ext cx="2299067" cy="645191"/>
          </a:xfrm>
          <a:prstGeom prst="rect">
            <a:avLst/>
          </a:prstGeom>
        </p:spPr>
      </p:pic>
      <p:pic>
        <p:nvPicPr>
          <p:cNvPr id="6" name="Picture 5">
            <a:extLst>
              <a:ext uri="{FF2B5EF4-FFF2-40B4-BE49-F238E27FC236}">
                <a16:creationId xmlns:a16="http://schemas.microsoft.com/office/drawing/2014/main" id="{0067D5E4-A4C9-406F-94D9-6E5AFD40BFCD}"/>
              </a:ext>
            </a:extLst>
          </p:cNvPr>
          <p:cNvPicPr>
            <a:picLocks noChangeAspect="1"/>
          </p:cNvPicPr>
          <p:nvPr userDrawn="1"/>
        </p:nvPicPr>
        <p:blipFill rotWithShape="1">
          <a:blip r:embed="rId8"/>
          <a:srcRect b="84079"/>
          <a:stretch/>
        </p:blipFill>
        <p:spPr>
          <a:xfrm>
            <a:off x="5495113" y="6221515"/>
            <a:ext cx="2299067" cy="645191"/>
          </a:xfrm>
          <a:prstGeom prst="rect">
            <a:avLst/>
          </a:prstGeom>
        </p:spPr>
      </p:pic>
    </p:spTree>
    <p:extLst>
      <p:ext uri="{BB962C8B-B14F-4D97-AF65-F5344CB8AC3E}">
        <p14:creationId xmlns:p14="http://schemas.microsoft.com/office/powerpoint/2010/main" val="3498123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xStyles>
    <p:titleStyle>
      <a:lvl1pPr algn="l" defTabSz="457200" rtl="0" eaLnBrk="1" latinLnBrk="0" hangingPunct="1">
        <a:spcBef>
          <a:spcPct val="0"/>
        </a:spcBef>
        <a:buNone/>
        <a:defRPr sz="2600" b="1" kern="1200">
          <a:solidFill>
            <a:schemeClr val="accent2"/>
          </a:solidFill>
          <a:latin typeface="+mj-lt"/>
          <a:ea typeface="+mj-ea"/>
          <a:cs typeface="+mj-cs"/>
        </a:defRPr>
      </a:lvl1pPr>
    </p:titleStyle>
    <p:bodyStyle>
      <a:lvl1pPr marL="288000" indent="-288000" algn="l" defTabSz="457200" rtl="0" eaLnBrk="1" latinLnBrk="0" hangingPunct="1">
        <a:lnSpc>
          <a:spcPct val="120000"/>
        </a:lnSpc>
        <a:spcBef>
          <a:spcPts val="800"/>
        </a:spcBef>
        <a:buClr>
          <a:schemeClr val="accent2"/>
        </a:buClr>
        <a:buSzPct val="110000"/>
        <a:buFont typeface="Verdana" pitchFamily="34" charset="0"/>
        <a:buChar char="●"/>
        <a:defRPr sz="1600" kern="1200">
          <a:solidFill>
            <a:schemeClr val="tx1"/>
          </a:solidFill>
          <a:latin typeface="+mn-lt"/>
          <a:ea typeface="+mn-ea"/>
          <a:cs typeface="+mn-cs"/>
        </a:defRPr>
      </a:lvl1pPr>
      <a:lvl2pPr marL="576000" indent="-288000" algn="l" defTabSz="457200" rtl="0" eaLnBrk="1" latinLnBrk="0" hangingPunct="1">
        <a:lnSpc>
          <a:spcPct val="120000"/>
        </a:lnSpc>
        <a:spcBef>
          <a:spcPts val="500"/>
        </a:spcBef>
        <a:buClr>
          <a:schemeClr val="accent2"/>
        </a:buClr>
        <a:buFont typeface="Arial"/>
        <a:buChar char="–"/>
        <a:defRPr sz="1600" kern="1200">
          <a:solidFill>
            <a:schemeClr val="tx1"/>
          </a:solidFill>
          <a:latin typeface="+mn-lt"/>
          <a:ea typeface="+mn-ea"/>
          <a:cs typeface="+mn-cs"/>
        </a:defRPr>
      </a:lvl2pPr>
      <a:lvl3pPr marL="864000" indent="-288000" algn="l" defTabSz="457200" rtl="0" eaLnBrk="1" latinLnBrk="0" hangingPunct="1">
        <a:lnSpc>
          <a:spcPct val="120000"/>
        </a:lnSpc>
        <a:spcBef>
          <a:spcPts val="500"/>
        </a:spcBef>
        <a:buClr>
          <a:schemeClr val="accent2"/>
        </a:buClr>
        <a:buSzPct val="110000"/>
        <a:buFont typeface="Verdana" pitchFamily="34" charset="0"/>
        <a:buChar char="●"/>
        <a:defRPr sz="1600" kern="1200">
          <a:solidFill>
            <a:schemeClr val="tx1"/>
          </a:solidFill>
          <a:latin typeface="+mn-lt"/>
          <a:ea typeface="+mn-ea"/>
          <a:cs typeface="+mn-cs"/>
        </a:defRPr>
      </a:lvl3pPr>
      <a:lvl4pPr marL="1152000" indent="-288000" algn="l" defTabSz="457200" rtl="0" eaLnBrk="1" latinLnBrk="0" hangingPunct="1">
        <a:lnSpc>
          <a:spcPct val="120000"/>
        </a:lnSpc>
        <a:spcBef>
          <a:spcPts val="500"/>
        </a:spcBef>
        <a:buClr>
          <a:schemeClr val="accent2"/>
        </a:buClr>
        <a:buFont typeface="Arial"/>
        <a:buChar char="–"/>
        <a:defRPr sz="1600" kern="1200">
          <a:solidFill>
            <a:schemeClr val="tx1"/>
          </a:solidFill>
          <a:latin typeface="+mn-lt"/>
          <a:ea typeface="+mn-ea"/>
          <a:cs typeface="+mn-cs"/>
        </a:defRPr>
      </a:lvl4pPr>
      <a:lvl5pPr marL="1440000" indent="-288000" algn="l" defTabSz="457200" rtl="0" eaLnBrk="1" latinLnBrk="0" hangingPunct="1">
        <a:lnSpc>
          <a:spcPct val="120000"/>
        </a:lnSpc>
        <a:spcBef>
          <a:spcPts val="500"/>
        </a:spcBef>
        <a:buClr>
          <a:schemeClr val="accent2"/>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mind.org.uk/information-support/types-of-mental-health-problems/anxiety-and-panic-attacks/about-anxiet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time-to-change.org.uk/mental-health-quiz"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www.facebook.com/DrPam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about.me/drpamelanky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7968" y="1378855"/>
            <a:ext cx="7472206" cy="1843315"/>
          </a:xfrm>
        </p:spPr>
        <p:txBody>
          <a:bodyPr/>
          <a:lstStyle/>
          <a:p>
            <a:pPr algn="ctr"/>
            <a:r>
              <a:rPr lang="en-GB" sz="5400" dirty="0"/>
              <a:t>Mental health and wellbeing</a:t>
            </a:r>
          </a:p>
        </p:txBody>
      </p:sp>
      <p:sp>
        <p:nvSpPr>
          <p:cNvPr id="3" name="TextBox 2"/>
          <p:cNvSpPr txBox="1"/>
          <p:nvPr/>
        </p:nvSpPr>
        <p:spPr>
          <a:xfrm>
            <a:off x="1291775" y="4516896"/>
            <a:ext cx="7472207" cy="1303334"/>
          </a:xfrm>
          <a:prstGeom prst="rect">
            <a:avLst/>
          </a:prstGeom>
          <a:noFill/>
        </p:spPr>
        <p:txBody>
          <a:bodyPr wrap="square" lIns="0" tIns="0" rIns="0" bIns="0" rtlCol="0">
            <a:noAutofit/>
          </a:bodyPr>
          <a:lstStyle/>
          <a:p>
            <a:pPr algn="ctr">
              <a:lnSpc>
                <a:spcPct val="120000"/>
              </a:lnSpc>
              <a:spcBef>
                <a:spcPts val="250"/>
              </a:spcBef>
              <a:buClr>
                <a:srgbClr val="BE0071"/>
              </a:buClr>
              <a:buSzPct val="110000"/>
            </a:pPr>
            <a:r>
              <a:rPr lang="en-GB" sz="3600" b="1" dirty="0">
                <a:solidFill>
                  <a:schemeClr val="accent2">
                    <a:lumMod val="75000"/>
                  </a:schemeClr>
                </a:solidFill>
              </a:rPr>
              <a:t>Dr Pamela E. </a:t>
            </a:r>
            <a:r>
              <a:rPr lang="en-GB" sz="3600" b="1" dirty="0" err="1">
                <a:solidFill>
                  <a:schemeClr val="accent2">
                    <a:lumMod val="75000"/>
                  </a:schemeClr>
                </a:solidFill>
              </a:rPr>
              <a:t>Nkyi</a:t>
            </a:r>
            <a:r>
              <a:rPr lang="en-GB" sz="3600" b="1" dirty="0">
                <a:solidFill>
                  <a:schemeClr val="accent2">
                    <a:lumMod val="75000"/>
                  </a:schemeClr>
                </a:solidFill>
              </a:rPr>
              <a:t> </a:t>
            </a:r>
          </a:p>
          <a:p>
            <a:pPr algn="ctr">
              <a:lnSpc>
                <a:spcPct val="120000"/>
              </a:lnSpc>
              <a:spcBef>
                <a:spcPts val="250"/>
              </a:spcBef>
              <a:buClr>
                <a:srgbClr val="BE0071"/>
              </a:buClr>
              <a:buSzPct val="110000"/>
            </a:pPr>
            <a:r>
              <a:rPr lang="en-GB" sz="1600" b="1" dirty="0" err="1">
                <a:solidFill>
                  <a:schemeClr val="accent2">
                    <a:lumMod val="75000"/>
                  </a:schemeClr>
                </a:solidFill>
              </a:rPr>
              <a:t>DPsych</a:t>
            </a:r>
            <a:r>
              <a:rPr lang="en-GB" sz="1600" b="1" dirty="0">
                <a:solidFill>
                  <a:schemeClr val="accent2">
                    <a:lumMod val="75000"/>
                  </a:schemeClr>
                </a:solidFill>
              </a:rPr>
              <a:t> </a:t>
            </a:r>
            <a:r>
              <a:rPr lang="en-GB" sz="1600" b="1" dirty="0" err="1">
                <a:solidFill>
                  <a:schemeClr val="accent2">
                    <a:lumMod val="75000"/>
                  </a:schemeClr>
                </a:solidFill>
              </a:rPr>
              <a:t>CPsychol</a:t>
            </a:r>
            <a:r>
              <a:rPr lang="en-GB" sz="1600" b="1" dirty="0">
                <a:solidFill>
                  <a:schemeClr val="accent2">
                    <a:lumMod val="75000"/>
                  </a:schemeClr>
                </a:solidFill>
              </a:rPr>
              <a:t> </a:t>
            </a:r>
            <a:r>
              <a:rPr lang="en-GB" sz="1600" b="1" dirty="0" err="1">
                <a:solidFill>
                  <a:schemeClr val="accent2">
                    <a:lumMod val="75000"/>
                  </a:schemeClr>
                </a:solidFill>
              </a:rPr>
              <a:t>AFBPsS</a:t>
            </a:r>
            <a:endParaRPr lang="en-GB" sz="1600" b="1" dirty="0">
              <a:solidFill>
                <a:schemeClr val="accent2">
                  <a:lumMod val="75000"/>
                </a:schemeClr>
              </a:solidFill>
            </a:endParaRPr>
          </a:p>
        </p:txBody>
      </p:sp>
    </p:spTree>
    <p:extLst>
      <p:ext uri="{BB962C8B-B14F-4D97-AF65-F5344CB8AC3E}">
        <p14:creationId xmlns:p14="http://schemas.microsoft.com/office/powerpoint/2010/main" val="2143650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young people mental health infographics uk">
            <a:extLst>
              <a:ext uri="{FF2B5EF4-FFF2-40B4-BE49-F238E27FC236}">
                <a16:creationId xmlns:a16="http://schemas.microsoft.com/office/drawing/2014/main" id="{7D02C55F-27EF-4143-809C-6CC0220EB1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430" y="675222"/>
            <a:ext cx="7425826" cy="4995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196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BAA380-989C-4ADF-AADC-58836FA7A080}"/>
              </a:ext>
            </a:extLst>
          </p:cNvPr>
          <p:cNvPicPr/>
          <p:nvPr/>
        </p:nvPicPr>
        <p:blipFill rotWithShape="1">
          <a:blip r:embed="rId2">
            <a:extLst>
              <a:ext uri="{28A0092B-C50C-407E-A947-70E740481C1C}">
                <a14:useLocalDpi xmlns:a14="http://schemas.microsoft.com/office/drawing/2010/main" val="0"/>
              </a:ext>
            </a:extLst>
          </a:blip>
          <a:srcRect l="7030" t="38377" r="37045" b="46274"/>
          <a:stretch/>
        </p:blipFill>
        <p:spPr bwMode="auto">
          <a:xfrm>
            <a:off x="2145756" y="-91435"/>
            <a:ext cx="5198473" cy="2026194"/>
          </a:xfrm>
          <a:prstGeom prst="rect">
            <a:avLst/>
          </a:prstGeom>
          <a:noFill/>
          <a:ln>
            <a:noFill/>
          </a:ln>
          <a:extLst>
            <a:ext uri="{53640926-AAD7-44D8-BBD7-CCE9431645EC}">
              <a14:shadowObscured xmlns:a14="http://schemas.microsoft.com/office/drawing/2010/main"/>
            </a:ext>
          </a:extLst>
        </p:spPr>
      </p:pic>
      <p:pic>
        <p:nvPicPr>
          <p:cNvPr id="1042" name="Picture 18" descr="Image result for young people mental health infographics">
            <a:extLst>
              <a:ext uri="{FF2B5EF4-FFF2-40B4-BE49-F238E27FC236}">
                <a16:creationId xmlns:a16="http://schemas.microsoft.com/office/drawing/2014/main" id="{35F8B13D-2C67-4A1C-9E0A-6528B97817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99" t="22919" r="7285" b="14320"/>
          <a:stretch/>
        </p:blipFill>
        <p:spPr bwMode="auto">
          <a:xfrm>
            <a:off x="1332953" y="1584548"/>
            <a:ext cx="7716287" cy="4351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950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D6BEB-AAEE-4EA9-8B8E-6827606CC7C8}"/>
              </a:ext>
            </a:extLst>
          </p:cNvPr>
          <p:cNvSpPr>
            <a:spLocks noGrp="1"/>
          </p:cNvSpPr>
          <p:nvPr>
            <p:ph type="title"/>
          </p:nvPr>
        </p:nvSpPr>
        <p:spPr>
          <a:xfrm>
            <a:off x="1424416" y="167520"/>
            <a:ext cx="7419330" cy="937947"/>
          </a:xfrm>
        </p:spPr>
        <p:txBody>
          <a:bodyPr/>
          <a:lstStyle/>
          <a:p>
            <a:r>
              <a:rPr lang="en-GB" sz="4400" dirty="0"/>
              <a:t>Mental wellbeing in London</a:t>
            </a:r>
          </a:p>
        </p:txBody>
      </p:sp>
      <p:pic>
        <p:nvPicPr>
          <p:cNvPr id="4" name="Picture 3">
            <a:extLst>
              <a:ext uri="{FF2B5EF4-FFF2-40B4-BE49-F238E27FC236}">
                <a16:creationId xmlns:a16="http://schemas.microsoft.com/office/drawing/2014/main" id="{0CFDFDCC-0F6D-42D8-9622-93EB84FCBE6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624081" y="1105468"/>
            <a:ext cx="7219665" cy="5650173"/>
          </a:xfrm>
          <a:prstGeom prst="rect">
            <a:avLst/>
          </a:prstGeom>
        </p:spPr>
      </p:pic>
    </p:spTree>
    <p:extLst>
      <p:ext uri="{BB962C8B-B14F-4D97-AF65-F5344CB8AC3E}">
        <p14:creationId xmlns:p14="http://schemas.microsoft.com/office/powerpoint/2010/main" val="2688200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8053F-046A-4189-887B-34C7A30160AA}"/>
              </a:ext>
            </a:extLst>
          </p:cNvPr>
          <p:cNvSpPr>
            <a:spLocks noGrp="1"/>
          </p:cNvSpPr>
          <p:nvPr>
            <p:ph type="title"/>
          </p:nvPr>
        </p:nvSpPr>
        <p:spPr>
          <a:xfrm>
            <a:off x="1443126" y="410183"/>
            <a:ext cx="7199660" cy="1052594"/>
          </a:xfrm>
        </p:spPr>
        <p:txBody>
          <a:bodyPr/>
          <a:lstStyle/>
          <a:p>
            <a:r>
              <a:rPr lang="en-GB" sz="4800" dirty="0"/>
              <a:t>What is mental health?</a:t>
            </a:r>
          </a:p>
        </p:txBody>
      </p:sp>
      <p:sp>
        <p:nvSpPr>
          <p:cNvPr id="3" name="Content Placeholder 2">
            <a:extLst>
              <a:ext uri="{FF2B5EF4-FFF2-40B4-BE49-F238E27FC236}">
                <a16:creationId xmlns:a16="http://schemas.microsoft.com/office/drawing/2014/main" id="{972E8704-CF1B-4CF4-BF52-D38DA837F2DF}"/>
              </a:ext>
            </a:extLst>
          </p:cNvPr>
          <p:cNvSpPr>
            <a:spLocks noGrp="1"/>
          </p:cNvSpPr>
          <p:nvPr>
            <p:ph idx="1"/>
          </p:nvPr>
        </p:nvSpPr>
        <p:spPr>
          <a:xfrm>
            <a:off x="1320223" y="1767578"/>
            <a:ext cx="7446405" cy="4241337"/>
          </a:xfrm>
        </p:spPr>
        <p:txBody>
          <a:bodyPr/>
          <a:lstStyle/>
          <a:p>
            <a:pPr marL="0" indent="0" algn="ctr">
              <a:buNone/>
            </a:pPr>
            <a:r>
              <a:rPr lang="en-GB" sz="3600" dirty="0"/>
              <a:t> emotional, psychological, and social well-being</a:t>
            </a:r>
          </a:p>
          <a:p>
            <a:pPr marL="0" indent="0" algn="ctr">
              <a:buNone/>
            </a:pPr>
            <a:endParaRPr lang="en-GB" dirty="0"/>
          </a:p>
          <a:p>
            <a:pPr marL="0" indent="0" algn="ctr">
              <a:buNone/>
            </a:pPr>
            <a:r>
              <a:rPr lang="en-GB" sz="2400" i="1" dirty="0"/>
              <a:t>"</a:t>
            </a:r>
            <a:r>
              <a:rPr lang="en-GB" sz="2400" dirty="0"/>
              <a:t>The capacity to live a full, productive life as well as the flexibility to deal with its ups and downs. In children and young people it is especially about the capacity to learn, enjoy friendships, to meet challenges, to develop talents and capabilities.”</a:t>
            </a:r>
          </a:p>
        </p:txBody>
      </p:sp>
    </p:spTree>
    <p:extLst>
      <p:ext uri="{BB962C8B-B14F-4D97-AF65-F5344CB8AC3E}">
        <p14:creationId xmlns:p14="http://schemas.microsoft.com/office/powerpoint/2010/main" val="2974433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7848C-355E-4579-9ADE-97D3A862C6BF}"/>
              </a:ext>
            </a:extLst>
          </p:cNvPr>
          <p:cNvSpPr>
            <a:spLocks noGrp="1"/>
          </p:cNvSpPr>
          <p:nvPr>
            <p:ph type="title"/>
          </p:nvPr>
        </p:nvSpPr>
        <p:spPr>
          <a:xfrm>
            <a:off x="1504300" y="212039"/>
            <a:ext cx="7020000" cy="540000"/>
          </a:xfrm>
        </p:spPr>
        <p:txBody>
          <a:bodyPr/>
          <a:lstStyle/>
          <a:p>
            <a:r>
              <a:rPr lang="en-GB" sz="4400" dirty="0"/>
              <a:t>Mental health</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024180028"/>
              </p:ext>
            </p:extLst>
          </p:nvPr>
        </p:nvGraphicFramePr>
        <p:xfrm>
          <a:off x="626050" y="1294817"/>
          <a:ext cx="9072563"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98495FAB-714A-48B8-90E1-69D65C4B396C}"/>
              </a:ext>
            </a:extLst>
          </p:cNvPr>
          <p:cNvSpPr txBox="1"/>
          <p:nvPr/>
        </p:nvSpPr>
        <p:spPr>
          <a:xfrm>
            <a:off x="6149446" y="6497777"/>
            <a:ext cx="2817133" cy="307777"/>
          </a:xfrm>
          <a:prstGeom prst="rect">
            <a:avLst/>
          </a:prstGeom>
          <a:noFill/>
        </p:spPr>
        <p:txBody>
          <a:bodyPr wrap="square" rtlCol="0">
            <a:spAutoFit/>
          </a:bodyPr>
          <a:lstStyle/>
          <a:p>
            <a:pPr algn="r"/>
            <a:r>
              <a:rPr lang="en-GB" sz="1400" i="1" dirty="0"/>
              <a:t>Mental Health Foundation</a:t>
            </a:r>
          </a:p>
        </p:txBody>
      </p:sp>
    </p:spTree>
    <p:extLst>
      <p:ext uri="{BB962C8B-B14F-4D97-AF65-F5344CB8AC3E}">
        <p14:creationId xmlns:p14="http://schemas.microsoft.com/office/powerpoint/2010/main" val="34344322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B7655EC-5FEC-424B-A798-7D5C96070DB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3E49D5DB-7DD7-1C45-A220-4F92218B0B88}"/>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54A52419-D287-5849-94EE-3F2F05516C2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12C3036A-B650-A240-8CF0-965C26126C15}"/>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8F5045E1-932D-FB45-A3BE-D2F73902F23D}"/>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C92FE115-3568-354B-9ADB-C84FE45D54DA}"/>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72144896-5F6F-4048-BC8F-13B7F98D54B4}"/>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graphicEl>
                                              <a:dgm id="{7CE50ED9-E329-EF4C-ABCB-E80C6799F1B6}"/>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dgm id="{14E28990-D254-F54C-81D5-4C6D9933392C}"/>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graphicEl>
                                              <a:dgm id="{D54A4329-570D-4E85-BBE1-93F16FC69DF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CB4C1-97C9-4247-BCB0-1059EE9BD8D7}"/>
              </a:ext>
            </a:extLst>
          </p:cNvPr>
          <p:cNvSpPr>
            <a:spLocks noGrp="1"/>
          </p:cNvSpPr>
          <p:nvPr>
            <p:ph type="title"/>
          </p:nvPr>
        </p:nvSpPr>
        <p:spPr>
          <a:xfrm>
            <a:off x="1532956" y="203203"/>
            <a:ext cx="6754701" cy="1175657"/>
          </a:xfrm>
        </p:spPr>
        <p:txBody>
          <a:bodyPr/>
          <a:lstStyle/>
          <a:p>
            <a:pPr algn="ctr"/>
            <a:r>
              <a:rPr lang="en-GB" sz="4400" dirty="0"/>
              <a:t>Common mental health problems</a:t>
            </a:r>
          </a:p>
        </p:txBody>
      </p:sp>
      <p:sp>
        <p:nvSpPr>
          <p:cNvPr id="3" name="Content Placeholder 2">
            <a:extLst>
              <a:ext uri="{FF2B5EF4-FFF2-40B4-BE49-F238E27FC236}">
                <a16:creationId xmlns:a16="http://schemas.microsoft.com/office/drawing/2014/main" id="{53180AE5-51C3-4AD8-A572-A69F740D2C66}"/>
              </a:ext>
            </a:extLst>
          </p:cNvPr>
          <p:cNvSpPr>
            <a:spLocks noGrp="1"/>
          </p:cNvSpPr>
          <p:nvPr>
            <p:ph idx="1"/>
          </p:nvPr>
        </p:nvSpPr>
        <p:spPr>
          <a:xfrm>
            <a:off x="1532956" y="1915886"/>
            <a:ext cx="7407844" cy="4702628"/>
          </a:xfrm>
        </p:spPr>
        <p:txBody>
          <a:bodyPr/>
          <a:lstStyle/>
          <a:p>
            <a:r>
              <a:rPr lang="en-GB" sz="2400" dirty="0"/>
              <a:t>1 in 6 adults (17%) met the criteria for a common mental disorder;</a:t>
            </a:r>
          </a:p>
          <a:p>
            <a:r>
              <a:rPr lang="en-GB" sz="2400" dirty="0"/>
              <a:t>Women were more likely than men to have reported CMD symptoms;</a:t>
            </a:r>
          </a:p>
          <a:p>
            <a:r>
              <a:rPr lang="en-GB" sz="2400" dirty="0"/>
              <a:t>1 in 5 women (19%) had reported CMD symptoms, compared with 1 in 8 men (12%);</a:t>
            </a:r>
          </a:p>
          <a:p>
            <a:r>
              <a:rPr lang="en-GB" sz="2400" dirty="0"/>
              <a:t>Women were also more likely than men to report severe symptoms of CMD – 10% of women compared to 6% of men</a:t>
            </a:r>
            <a:endParaRPr lang="en-GB" sz="2400" b="1" u="sng" dirty="0">
              <a:hlinkClick r:id="rId3" tooltip="About anxiety"/>
            </a:endParaRPr>
          </a:p>
        </p:txBody>
      </p:sp>
    </p:spTree>
    <p:extLst>
      <p:ext uri="{BB962C8B-B14F-4D97-AF65-F5344CB8AC3E}">
        <p14:creationId xmlns:p14="http://schemas.microsoft.com/office/powerpoint/2010/main" val="373074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mental health statistics uk">
            <a:extLst>
              <a:ext uri="{FF2B5EF4-FFF2-40B4-BE49-F238E27FC236}">
                <a16:creationId xmlns:a16="http://schemas.microsoft.com/office/drawing/2014/main" id="{63289CF8-0071-4653-9FF1-A17FD842AB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5320" y="1065916"/>
            <a:ext cx="7621768" cy="4304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608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DDF9D-56C1-43E7-8502-47583D0A5CDA}"/>
              </a:ext>
            </a:extLst>
          </p:cNvPr>
          <p:cNvSpPr>
            <a:spLocks noGrp="1"/>
          </p:cNvSpPr>
          <p:nvPr>
            <p:ph idx="1"/>
          </p:nvPr>
        </p:nvSpPr>
        <p:spPr>
          <a:xfrm>
            <a:off x="1567543" y="1248229"/>
            <a:ext cx="7155543" cy="5203372"/>
          </a:xfrm>
        </p:spPr>
        <p:txBody>
          <a:bodyPr/>
          <a:lstStyle/>
          <a:p>
            <a:r>
              <a:rPr lang="en-GB" sz="2500" dirty="0">
                <a:solidFill>
                  <a:srgbClr val="404040"/>
                </a:solidFill>
                <a:latin typeface="Interstate"/>
              </a:rPr>
              <a:t>Depression;</a:t>
            </a:r>
          </a:p>
          <a:p>
            <a:r>
              <a:rPr lang="en-GB" sz="2500" dirty="0">
                <a:solidFill>
                  <a:srgbClr val="404040"/>
                </a:solidFill>
                <a:latin typeface="Interstate"/>
              </a:rPr>
              <a:t>Anxiety;</a:t>
            </a:r>
          </a:p>
          <a:p>
            <a:r>
              <a:rPr lang="en-GB" sz="2500" dirty="0">
                <a:solidFill>
                  <a:srgbClr val="404040"/>
                </a:solidFill>
                <a:latin typeface="Interstate"/>
              </a:rPr>
              <a:t>Bipolar disorder;</a:t>
            </a:r>
          </a:p>
          <a:p>
            <a:r>
              <a:rPr lang="en-GB" sz="2500" dirty="0">
                <a:solidFill>
                  <a:srgbClr val="404040"/>
                </a:solidFill>
                <a:latin typeface="Interstate"/>
              </a:rPr>
              <a:t>Phobias;</a:t>
            </a:r>
          </a:p>
          <a:p>
            <a:r>
              <a:rPr lang="en-GB" sz="2500" dirty="0">
                <a:solidFill>
                  <a:srgbClr val="404040"/>
                </a:solidFill>
                <a:latin typeface="Interstate"/>
              </a:rPr>
              <a:t>Obsessive compulsive disorder (OCD);</a:t>
            </a:r>
          </a:p>
          <a:p>
            <a:r>
              <a:rPr lang="en-GB" sz="2500" dirty="0">
                <a:solidFill>
                  <a:srgbClr val="404040"/>
                </a:solidFill>
                <a:latin typeface="Interstate"/>
              </a:rPr>
              <a:t>Eating disorders;</a:t>
            </a:r>
          </a:p>
          <a:p>
            <a:r>
              <a:rPr lang="en-GB" sz="2500" dirty="0">
                <a:solidFill>
                  <a:srgbClr val="404040"/>
                </a:solidFill>
                <a:latin typeface="Interstate"/>
              </a:rPr>
              <a:t>Personality disorders;</a:t>
            </a:r>
          </a:p>
          <a:p>
            <a:r>
              <a:rPr lang="en-GB" sz="2500" dirty="0">
                <a:solidFill>
                  <a:srgbClr val="404040"/>
                </a:solidFill>
                <a:latin typeface="Interstate"/>
              </a:rPr>
              <a:t>Schizophrenia </a:t>
            </a:r>
            <a:endParaRPr lang="en-GB" sz="2500" dirty="0"/>
          </a:p>
        </p:txBody>
      </p:sp>
      <p:sp>
        <p:nvSpPr>
          <p:cNvPr id="4" name="Title 1">
            <a:extLst>
              <a:ext uri="{FF2B5EF4-FFF2-40B4-BE49-F238E27FC236}">
                <a16:creationId xmlns:a16="http://schemas.microsoft.com/office/drawing/2014/main" id="{011E4B6C-E548-4081-84C4-C10704FE088E}"/>
              </a:ext>
            </a:extLst>
          </p:cNvPr>
          <p:cNvSpPr>
            <a:spLocks noGrp="1"/>
          </p:cNvSpPr>
          <p:nvPr>
            <p:ph type="title"/>
          </p:nvPr>
        </p:nvSpPr>
        <p:spPr>
          <a:xfrm>
            <a:off x="1445872" y="203203"/>
            <a:ext cx="7552987" cy="1175657"/>
          </a:xfrm>
        </p:spPr>
        <p:txBody>
          <a:bodyPr/>
          <a:lstStyle/>
          <a:p>
            <a:pPr algn="ctr"/>
            <a:r>
              <a:rPr lang="en-GB" sz="3600" dirty="0"/>
              <a:t>Common mental health problems</a:t>
            </a:r>
          </a:p>
        </p:txBody>
      </p:sp>
    </p:spTree>
    <p:extLst>
      <p:ext uri="{BB962C8B-B14F-4D97-AF65-F5344CB8AC3E}">
        <p14:creationId xmlns:p14="http://schemas.microsoft.com/office/powerpoint/2010/main" val="1173728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icture">
            <a:extLst>
              <a:ext uri="{FF2B5EF4-FFF2-40B4-BE49-F238E27FC236}">
                <a16:creationId xmlns:a16="http://schemas.microsoft.com/office/drawing/2014/main" id="{CFA51E9F-9E72-4239-96A4-CAD5A84A3F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91" t="4204" r="3651"/>
          <a:stretch/>
        </p:blipFill>
        <p:spPr bwMode="auto">
          <a:xfrm>
            <a:off x="1413376" y="761949"/>
            <a:ext cx="7454851" cy="5072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967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952B5-EB7E-48A9-A3A6-D861CEF28336}"/>
              </a:ext>
            </a:extLst>
          </p:cNvPr>
          <p:cNvSpPr>
            <a:spLocks noGrp="1"/>
          </p:cNvSpPr>
          <p:nvPr>
            <p:ph type="title"/>
          </p:nvPr>
        </p:nvSpPr>
        <p:spPr>
          <a:xfrm>
            <a:off x="1532956" y="116115"/>
            <a:ext cx="7161101" cy="638628"/>
          </a:xfrm>
        </p:spPr>
        <p:txBody>
          <a:bodyPr/>
          <a:lstStyle/>
          <a:p>
            <a:r>
              <a:rPr lang="en-GB" sz="4400" dirty="0"/>
              <a:t>BAME communities</a:t>
            </a:r>
          </a:p>
        </p:txBody>
      </p:sp>
      <p:sp>
        <p:nvSpPr>
          <p:cNvPr id="3" name="Content Placeholder 2">
            <a:extLst>
              <a:ext uri="{FF2B5EF4-FFF2-40B4-BE49-F238E27FC236}">
                <a16:creationId xmlns:a16="http://schemas.microsoft.com/office/drawing/2014/main" id="{820B2275-0FD8-47ED-B718-C5A57A1AE694}"/>
              </a:ext>
            </a:extLst>
          </p:cNvPr>
          <p:cNvSpPr>
            <a:spLocks noGrp="1"/>
          </p:cNvSpPr>
          <p:nvPr>
            <p:ph idx="1"/>
          </p:nvPr>
        </p:nvSpPr>
        <p:spPr>
          <a:xfrm>
            <a:off x="1278957" y="827313"/>
            <a:ext cx="7705387" cy="5812974"/>
          </a:xfrm>
        </p:spPr>
        <p:txBody>
          <a:bodyPr/>
          <a:lstStyle/>
          <a:p>
            <a:r>
              <a:rPr lang="en-GB" sz="2200" dirty="0"/>
              <a:t>Different ethnic groups have different experiences of mental health problems;</a:t>
            </a:r>
          </a:p>
          <a:p>
            <a:r>
              <a:rPr lang="en-GB" sz="2200" dirty="0"/>
              <a:t>nearly 1 in 5 people come from a BAME background;</a:t>
            </a:r>
          </a:p>
          <a:p>
            <a:pPr lvl="1"/>
            <a:r>
              <a:rPr lang="en-GB" sz="2200" dirty="0"/>
              <a:t>Black men more likely to experience a psychotic disorder in the last year than their White counterparts;</a:t>
            </a:r>
          </a:p>
          <a:p>
            <a:pPr lvl="1"/>
            <a:r>
              <a:rPr lang="en-GB" sz="2200" dirty="0"/>
              <a:t>Risk of psychosis in Black Caribbean groups is 7x higher than in the White population;</a:t>
            </a:r>
          </a:p>
          <a:p>
            <a:pPr lvl="1"/>
            <a:r>
              <a:rPr lang="en-GB" sz="2200" dirty="0"/>
              <a:t>The impact of the higher rates of mental illness is that people from these groups are more likely than average to encounter mental health services;</a:t>
            </a:r>
          </a:p>
          <a:p>
            <a:pPr lvl="1"/>
            <a:r>
              <a:rPr lang="en-GB" sz="2200" dirty="0"/>
              <a:t>Detention rates under the Mental Health Act during 2017/18 – 4x higher for people in the ‘Black’ or ‘Black British’ group than those in the ‘White’ group.</a:t>
            </a:r>
          </a:p>
        </p:txBody>
      </p:sp>
    </p:spTree>
    <p:extLst>
      <p:ext uri="{BB962C8B-B14F-4D97-AF65-F5344CB8AC3E}">
        <p14:creationId xmlns:p14="http://schemas.microsoft.com/office/powerpoint/2010/main" val="869973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197" y="509374"/>
            <a:ext cx="6117330" cy="540000"/>
          </a:xfrm>
        </p:spPr>
        <p:txBody>
          <a:bodyPr/>
          <a:lstStyle/>
          <a:p>
            <a:r>
              <a:rPr lang="en-GB" sz="4400" dirty="0"/>
              <a:t>To be discussed: </a:t>
            </a:r>
          </a:p>
        </p:txBody>
      </p:sp>
      <p:sp>
        <p:nvSpPr>
          <p:cNvPr id="3" name="Content Placeholder 2"/>
          <p:cNvSpPr>
            <a:spLocks noGrp="1"/>
          </p:cNvSpPr>
          <p:nvPr>
            <p:ph idx="1"/>
          </p:nvPr>
        </p:nvSpPr>
        <p:spPr>
          <a:xfrm>
            <a:off x="1692325" y="1611088"/>
            <a:ext cx="6914646" cy="4505312"/>
          </a:xfrm>
        </p:spPr>
        <p:txBody>
          <a:bodyPr/>
          <a:lstStyle/>
          <a:p>
            <a:r>
              <a:rPr lang="en-GB" sz="2800" dirty="0"/>
              <a:t>Setting the scene;</a:t>
            </a:r>
          </a:p>
          <a:p>
            <a:r>
              <a:rPr lang="en-GB" sz="2800" dirty="0"/>
              <a:t>What is mental health;</a:t>
            </a:r>
          </a:p>
          <a:p>
            <a:r>
              <a:rPr lang="en-GB" sz="2800" dirty="0"/>
              <a:t>Common mental health disorders (CMD);</a:t>
            </a:r>
          </a:p>
          <a:p>
            <a:r>
              <a:rPr lang="en-GB" sz="2800" dirty="0"/>
              <a:t>Spotting the signs????</a:t>
            </a:r>
          </a:p>
          <a:p>
            <a:r>
              <a:rPr lang="en-GB" sz="2800" dirty="0"/>
              <a:t>Who’s in your corner?;</a:t>
            </a:r>
          </a:p>
          <a:p>
            <a:r>
              <a:rPr lang="en-GB" sz="2800" dirty="0"/>
              <a:t>Improving wellbeing;</a:t>
            </a:r>
          </a:p>
          <a:p>
            <a:r>
              <a:rPr lang="en-GB" sz="2800" dirty="0"/>
              <a:t>Need to talk? want to know more?</a:t>
            </a:r>
          </a:p>
        </p:txBody>
      </p:sp>
    </p:spTree>
    <p:extLst>
      <p:ext uri="{BB962C8B-B14F-4D97-AF65-F5344CB8AC3E}">
        <p14:creationId xmlns:p14="http://schemas.microsoft.com/office/powerpoint/2010/main" val="2364807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C5083-EA9E-4042-BB65-440642432276}"/>
              </a:ext>
            </a:extLst>
          </p:cNvPr>
          <p:cNvSpPr>
            <a:spLocks noGrp="1"/>
          </p:cNvSpPr>
          <p:nvPr>
            <p:ph type="title"/>
          </p:nvPr>
        </p:nvSpPr>
        <p:spPr>
          <a:xfrm>
            <a:off x="1422400" y="1760822"/>
            <a:ext cx="7185146" cy="3232091"/>
          </a:xfrm>
        </p:spPr>
        <p:txBody>
          <a:bodyPr/>
          <a:lstStyle/>
          <a:p>
            <a:pPr algn="ctr"/>
            <a:r>
              <a:rPr lang="en-GB" sz="4400" dirty="0"/>
              <a:t>Why the difference in experience of mental health problems by BAME communities</a:t>
            </a:r>
          </a:p>
        </p:txBody>
      </p:sp>
    </p:spTree>
    <p:extLst>
      <p:ext uri="{BB962C8B-B14F-4D97-AF65-F5344CB8AC3E}">
        <p14:creationId xmlns:p14="http://schemas.microsoft.com/office/powerpoint/2010/main" val="1891650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88AF3-EB0C-4A7C-B0E7-37C59359ACAF}"/>
              </a:ext>
            </a:extLst>
          </p:cNvPr>
          <p:cNvSpPr>
            <a:spLocks noGrp="1"/>
          </p:cNvSpPr>
          <p:nvPr>
            <p:ph type="title"/>
          </p:nvPr>
        </p:nvSpPr>
        <p:spPr>
          <a:xfrm>
            <a:off x="1660117" y="1988457"/>
            <a:ext cx="6075997" cy="1243634"/>
          </a:xfrm>
        </p:spPr>
        <p:txBody>
          <a:bodyPr/>
          <a:lstStyle/>
          <a:p>
            <a:r>
              <a:rPr lang="en-GB" sz="6000" dirty="0"/>
              <a:t>Pause…</a:t>
            </a:r>
          </a:p>
        </p:txBody>
      </p:sp>
    </p:spTree>
    <p:extLst>
      <p:ext uri="{BB962C8B-B14F-4D97-AF65-F5344CB8AC3E}">
        <p14:creationId xmlns:p14="http://schemas.microsoft.com/office/powerpoint/2010/main" val="3401585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711756-6CE3-4579-9FAF-66169FAB0CBA}"/>
              </a:ext>
            </a:extLst>
          </p:cNvPr>
          <p:cNvPicPr>
            <a:picLocks noChangeAspect="1"/>
          </p:cNvPicPr>
          <p:nvPr/>
        </p:nvPicPr>
        <p:blipFill rotWithShape="1">
          <a:blip r:embed="rId3"/>
          <a:srcRect l="2064" t="34188" r="38571" b="19328"/>
          <a:stretch/>
        </p:blipFill>
        <p:spPr>
          <a:xfrm>
            <a:off x="9385127" y="2512967"/>
            <a:ext cx="4417958" cy="1944914"/>
          </a:xfrm>
          <a:prstGeom prst="rect">
            <a:avLst/>
          </a:prstGeom>
        </p:spPr>
      </p:pic>
      <p:pic>
        <p:nvPicPr>
          <p:cNvPr id="2" name="Picture 1">
            <a:extLst>
              <a:ext uri="{FF2B5EF4-FFF2-40B4-BE49-F238E27FC236}">
                <a16:creationId xmlns:a16="http://schemas.microsoft.com/office/drawing/2014/main" id="{491E6FB3-3042-43C8-893E-EAB48BC552FA}"/>
              </a:ext>
            </a:extLst>
          </p:cNvPr>
          <p:cNvPicPr>
            <a:picLocks noChangeAspect="1"/>
          </p:cNvPicPr>
          <p:nvPr/>
        </p:nvPicPr>
        <p:blipFill rotWithShape="1">
          <a:blip r:embed="rId4"/>
          <a:srcRect l="1428" t="16333" r="38095" b="23814"/>
          <a:stretch/>
        </p:blipFill>
        <p:spPr>
          <a:xfrm>
            <a:off x="2336801" y="2545262"/>
            <a:ext cx="6468988" cy="3599543"/>
          </a:xfrm>
          <a:prstGeom prst="rect">
            <a:avLst/>
          </a:prstGeom>
        </p:spPr>
      </p:pic>
      <p:pic>
        <p:nvPicPr>
          <p:cNvPr id="6" name="Picture 5">
            <a:extLst>
              <a:ext uri="{FF2B5EF4-FFF2-40B4-BE49-F238E27FC236}">
                <a16:creationId xmlns:a16="http://schemas.microsoft.com/office/drawing/2014/main" id="{7C90735A-B714-4F19-A290-A6FF078EF54E}"/>
              </a:ext>
            </a:extLst>
          </p:cNvPr>
          <p:cNvPicPr/>
          <p:nvPr/>
        </p:nvPicPr>
        <p:blipFill rotWithShape="1">
          <a:blip r:embed="rId5">
            <a:extLst>
              <a:ext uri="{28A0092B-C50C-407E-A947-70E740481C1C}">
                <a14:useLocalDpi xmlns:a14="http://schemas.microsoft.com/office/drawing/2010/main" val="0"/>
              </a:ext>
            </a:extLst>
          </a:blip>
          <a:srcRect r="6381" b="62753"/>
          <a:stretch/>
        </p:blipFill>
        <p:spPr bwMode="auto">
          <a:xfrm>
            <a:off x="1309959" y="261257"/>
            <a:ext cx="3998595" cy="22517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7849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2F3AF-D8E3-4ACD-9119-03D93031BEF8}"/>
              </a:ext>
            </a:extLst>
          </p:cNvPr>
          <p:cNvSpPr>
            <a:spLocks noGrp="1"/>
          </p:cNvSpPr>
          <p:nvPr>
            <p:ph type="title"/>
          </p:nvPr>
        </p:nvSpPr>
        <p:spPr>
          <a:xfrm>
            <a:off x="1447962" y="352937"/>
            <a:ext cx="7020000" cy="540000"/>
          </a:xfrm>
        </p:spPr>
        <p:txBody>
          <a:bodyPr/>
          <a:lstStyle/>
          <a:p>
            <a:r>
              <a:rPr lang="en-GB" sz="4400" dirty="0"/>
              <a:t>Be in someone’s corner</a:t>
            </a:r>
          </a:p>
        </p:txBody>
      </p:sp>
      <p:sp>
        <p:nvSpPr>
          <p:cNvPr id="3" name="Content Placeholder 2">
            <a:extLst>
              <a:ext uri="{FF2B5EF4-FFF2-40B4-BE49-F238E27FC236}">
                <a16:creationId xmlns:a16="http://schemas.microsoft.com/office/drawing/2014/main" id="{B2177591-A711-4136-A6F7-7F2F903C947E}"/>
              </a:ext>
            </a:extLst>
          </p:cNvPr>
          <p:cNvSpPr>
            <a:spLocks noGrp="1"/>
          </p:cNvSpPr>
          <p:nvPr>
            <p:ph idx="1"/>
          </p:nvPr>
        </p:nvSpPr>
        <p:spPr>
          <a:xfrm>
            <a:off x="1567544" y="1335314"/>
            <a:ext cx="7286170" cy="4702628"/>
          </a:xfrm>
        </p:spPr>
        <p:txBody>
          <a:bodyPr/>
          <a:lstStyle/>
          <a:p>
            <a:pPr marL="0" indent="0">
              <a:buNone/>
            </a:pPr>
            <a:r>
              <a:rPr lang="en-GB" sz="2400" dirty="0"/>
              <a:t>Small things make a big difference… do your bit</a:t>
            </a:r>
          </a:p>
          <a:p>
            <a:pPr marL="0" indent="0">
              <a:buNone/>
            </a:pPr>
            <a:endParaRPr lang="en-GB" dirty="0"/>
          </a:p>
          <a:p>
            <a:pPr marL="0" indent="0">
              <a:buNone/>
            </a:pPr>
            <a:r>
              <a:rPr lang="en-GB" sz="2200" dirty="0"/>
              <a:t>There are loads of small things we can do that make a huge difference to someone who might need it:</a:t>
            </a:r>
          </a:p>
          <a:p>
            <a:r>
              <a:rPr lang="en-GB" sz="2200" dirty="0"/>
              <a:t>Sending a text to say hello</a:t>
            </a:r>
          </a:p>
          <a:p>
            <a:r>
              <a:rPr lang="en-GB" sz="2200" dirty="0"/>
              <a:t>Keeping that person involved in what's going on</a:t>
            </a:r>
          </a:p>
          <a:p>
            <a:r>
              <a:rPr lang="en-GB" sz="2200" dirty="0"/>
              <a:t>Meeting up</a:t>
            </a:r>
          </a:p>
          <a:p>
            <a:r>
              <a:rPr lang="en-GB" sz="2200" dirty="0"/>
              <a:t>Asking how he or she is doing</a:t>
            </a:r>
          </a:p>
          <a:p>
            <a:r>
              <a:rPr lang="en-GB" sz="2200" dirty="0"/>
              <a:t>Often it's just about keeping on with what you usually do.</a:t>
            </a:r>
          </a:p>
          <a:p>
            <a:endParaRPr lang="en-GB" dirty="0"/>
          </a:p>
        </p:txBody>
      </p:sp>
    </p:spTree>
    <p:extLst>
      <p:ext uri="{BB962C8B-B14F-4D97-AF65-F5344CB8AC3E}">
        <p14:creationId xmlns:p14="http://schemas.microsoft.com/office/powerpoint/2010/main" val="1799220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F2B868-8FB6-4DF4-8543-82BE3515C1BE}"/>
              </a:ext>
            </a:extLst>
          </p:cNvPr>
          <p:cNvSpPr>
            <a:spLocks noGrp="1"/>
          </p:cNvSpPr>
          <p:nvPr>
            <p:ph idx="1"/>
          </p:nvPr>
        </p:nvSpPr>
        <p:spPr>
          <a:xfrm>
            <a:off x="1480457" y="1654629"/>
            <a:ext cx="7431313" cy="4194628"/>
          </a:xfrm>
        </p:spPr>
        <p:txBody>
          <a:bodyPr/>
          <a:lstStyle/>
          <a:p>
            <a:pPr marL="0" indent="0">
              <a:buNone/>
            </a:pPr>
            <a:r>
              <a:rPr lang="en-GB" sz="2800" dirty="0"/>
              <a:t>5 evidence-based steps to improve mental wellbeing:</a:t>
            </a:r>
          </a:p>
          <a:p>
            <a:pPr lvl="2"/>
            <a:r>
              <a:rPr lang="en-GB" sz="2800" dirty="0"/>
              <a:t>Get active</a:t>
            </a:r>
          </a:p>
          <a:p>
            <a:pPr lvl="2"/>
            <a:r>
              <a:rPr lang="en-GB" sz="2800" dirty="0"/>
              <a:t>Connect with others</a:t>
            </a:r>
          </a:p>
          <a:p>
            <a:pPr lvl="2"/>
            <a:r>
              <a:rPr lang="en-GB" sz="2800" dirty="0"/>
              <a:t>Keep learning</a:t>
            </a:r>
          </a:p>
          <a:p>
            <a:pPr lvl="2"/>
            <a:r>
              <a:rPr lang="en-GB" sz="2800" dirty="0"/>
              <a:t>Be aware of yourself and the world</a:t>
            </a:r>
          </a:p>
          <a:p>
            <a:pPr lvl="2"/>
            <a:r>
              <a:rPr lang="en-GB" sz="2800" dirty="0"/>
              <a:t>Give to others</a:t>
            </a:r>
          </a:p>
        </p:txBody>
      </p:sp>
      <p:sp>
        <p:nvSpPr>
          <p:cNvPr id="4" name="Title 1">
            <a:extLst>
              <a:ext uri="{FF2B5EF4-FFF2-40B4-BE49-F238E27FC236}">
                <a16:creationId xmlns:a16="http://schemas.microsoft.com/office/drawing/2014/main" id="{817BA883-2B1F-418C-868B-6580561A2984}"/>
              </a:ext>
            </a:extLst>
          </p:cNvPr>
          <p:cNvSpPr>
            <a:spLocks noGrp="1"/>
          </p:cNvSpPr>
          <p:nvPr>
            <p:ph type="title"/>
          </p:nvPr>
        </p:nvSpPr>
        <p:spPr>
          <a:xfrm>
            <a:off x="1480457" y="319314"/>
            <a:ext cx="7127089" cy="965509"/>
          </a:xfrm>
        </p:spPr>
        <p:txBody>
          <a:bodyPr/>
          <a:lstStyle/>
          <a:p>
            <a:r>
              <a:rPr lang="en-GB" sz="4400" dirty="0"/>
              <a:t>Improving Wellbeing</a:t>
            </a:r>
          </a:p>
        </p:txBody>
      </p:sp>
    </p:spTree>
    <p:extLst>
      <p:ext uri="{BB962C8B-B14F-4D97-AF65-F5344CB8AC3E}">
        <p14:creationId xmlns:p14="http://schemas.microsoft.com/office/powerpoint/2010/main" val="2302969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4B9BE8-177E-4969-92C3-3A478CC737A4}"/>
              </a:ext>
            </a:extLst>
          </p:cNvPr>
          <p:cNvSpPr>
            <a:spLocks noGrp="1"/>
          </p:cNvSpPr>
          <p:nvPr>
            <p:ph idx="1"/>
          </p:nvPr>
        </p:nvSpPr>
        <p:spPr>
          <a:xfrm>
            <a:off x="1603070" y="312904"/>
            <a:ext cx="7020000" cy="540000"/>
          </a:xfrm>
        </p:spPr>
        <p:txBody>
          <a:bodyPr/>
          <a:lstStyle/>
          <a:p>
            <a:pPr marL="0" indent="0" algn="ctr">
              <a:buNone/>
            </a:pPr>
            <a:r>
              <a:rPr lang="en-GB" sz="3600" dirty="0"/>
              <a:t>Derek Redmond at Barcelona 1992</a:t>
            </a:r>
          </a:p>
        </p:txBody>
      </p:sp>
      <p:pic>
        <p:nvPicPr>
          <p:cNvPr id="4" name="Picture 3">
            <a:extLst>
              <a:ext uri="{FF2B5EF4-FFF2-40B4-BE49-F238E27FC236}">
                <a16:creationId xmlns:a16="http://schemas.microsoft.com/office/drawing/2014/main" id="{FFC91085-268A-4F0E-8B35-9E3736A6062A}"/>
              </a:ext>
            </a:extLst>
          </p:cNvPr>
          <p:cNvPicPr>
            <a:picLocks noChangeAspect="1"/>
          </p:cNvPicPr>
          <p:nvPr/>
        </p:nvPicPr>
        <p:blipFill rotWithShape="1">
          <a:blip r:embed="rId3"/>
          <a:srcRect l="8396" t="20003" r="45873" b="17603"/>
          <a:stretch/>
        </p:blipFill>
        <p:spPr>
          <a:xfrm>
            <a:off x="4572000" y="2688771"/>
            <a:ext cx="4181631" cy="3207657"/>
          </a:xfrm>
          <a:prstGeom prst="rect">
            <a:avLst/>
          </a:prstGeom>
        </p:spPr>
      </p:pic>
      <p:pic>
        <p:nvPicPr>
          <p:cNvPr id="6" name="Picture 5">
            <a:extLst>
              <a:ext uri="{FF2B5EF4-FFF2-40B4-BE49-F238E27FC236}">
                <a16:creationId xmlns:a16="http://schemas.microsoft.com/office/drawing/2014/main" id="{BA0E311E-C682-48B8-A987-F778875C25AA}"/>
              </a:ext>
            </a:extLst>
          </p:cNvPr>
          <p:cNvPicPr>
            <a:picLocks noChangeAspect="1"/>
          </p:cNvPicPr>
          <p:nvPr/>
        </p:nvPicPr>
        <p:blipFill rotWithShape="1">
          <a:blip r:embed="rId4"/>
          <a:srcRect l="8634" t="18732" r="45635" b="16332"/>
          <a:stretch/>
        </p:blipFill>
        <p:spPr>
          <a:xfrm>
            <a:off x="1347807" y="1019628"/>
            <a:ext cx="4181631" cy="3338286"/>
          </a:xfrm>
          <a:prstGeom prst="rect">
            <a:avLst/>
          </a:prstGeom>
        </p:spPr>
      </p:pic>
    </p:spTree>
    <p:extLst>
      <p:ext uri="{BB962C8B-B14F-4D97-AF65-F5344CB8AC3E}">
        <p14:creationId xmlns:p14="http://schemas.microsoft.com/office/powerpoint/2010/main" val="2456957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E95D7-074F-4E32-AE2E-971D04C0E3EE}"/>
              </a:ext>
            </a:extLst>
          </p:cNvPr>
          <p:cNvSpPr>
            <a:spLocks noGrp="1"/>
          </p:cNvSpPr>
          <p:nvPr>
            <p:ph type="title"/>
          </p:nvPr>
        </p:nvSpPr>
        <p:spPr>
          <a:xfrm>
            <a:off x="1582058" y="2002972"/>
            <a:ext cx="6516914" cy="2206173"/>
          </a:xfrm>
        </p:spPr>
        <p:txBody>
          <a:bodyPr/>
          <a:lstStyle/>
          <a:p>
            <a:pPr algn="ctr"/>
            <a:r>
              <a:rPr lang="en-GB" sz="6600" dirty="0"/>
              <a:t>Who’s in your corner?</a:t>
            </a:r>
          </a:p>
        </p:txBody>
      </p:sp>
    </p:spTree>
    <p:extLst>
      <p:ext uri="{BB962C8B-B14F-4D97-AF65-F5344CB8AC3E}">
        <p14:creationId xmlns:p14="http://schemas.microsoft.com/office/powerpoint/2010/main" val="2676186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9D7F4-254D-454A-A036-5CEB0F5CD95D}"/>
              </a:ext>
            </a:extLst>
          </p:cNvPr>
          <p:cNvSpPr>
            <a:spLocks noGrp="1"/>
          </p:cNvSpPr>
          <p:nvPr>
            <p:ph type="title"/>
          </p:nvPr>
        </p:nvSpPr>
        <p:spPr>
          <a:xfrm>
            <a:off x="1326289" y="159654"/>
            <a:ext cx="7020000" cy="540000"/>
          </a:xfrm>
        </p:spPr>
        <p:txBody>
          <a:bodyPr/>
          <a:lstStyle/>
          <a:p>
            <a:r>
              <a:rPr lang="en-GB" sz="3200" dirty="0"/>
              <a:t>Need to talk? Need help?</a:t>
            </a:r>
          </a:p>
        </p:txBody>
      </p:sp>
      <p:sp>
        <p:nvSpPr>
          <p:cNvPr id="3" name="Content Placeholder 2">
            <a:extLst>
              <a:ext uri="{FF2B5EF4-FFF2-40B4-BE49-F238E27FC236}">
                <a16:creationId xmlns:a16="http://schemas.microsoft.com/office/drawing/2014/main" id="{93337424-A096-4A17-AE0A-605C24BAF3A2}"/>
              </a:ext>
            </a:extLst>
          </p:cNvPr>
          <p:cNvSpPr>
            <a:spLocks noGrp="1"/>
          </p:cNvSpPr>
          <p:nvPr>
            <p:ph idx="1"/>
          </p:nvPr>
        </p:nvSpPr>
        <p:spPr>
          <a:xfrm>
            <a:off x="1326289" y="798282"/>
            <a:ext cx="7512911" cy="5413829"/>
          </a:xfrm>
        </p:spPr>
        <p:txBody>
          <a:bodyPr/>
          <a:lstStyle/>
          <a:p>
            <a:pPr marL="0" indent="0">
              <a:lnSpc>
                <a:spcPct val="100000"/>
              </a:lnSpc>
              <a:spcBef>
                <a:spcPts val="0"/>
              </a:spcBef>
              <a:buNone/>
            </a:pPr>
            <a:r>
              <a:rPr lang="en-GB" sz="1900" b="1" dirty="0"/>
              <a:t>Samaritans</a:t>
            </a:r>
          </a:p>
          <a:p>
            <a:pPr>
              <a:lnSpc>
                <a:spcPct val="100000"/>
              </a:lnSpc>
              <a:spcBef>
                <a:spcPts val="0"/>
              </a:spcBef>
            </a:pPr>
            <a:r>
              <a:rPr lang="en-GB" sz="1900" dirty="0"/>
              <a:t>Telephone: 116 123 (24 hours a day, free to call)</a:t>
            </a:r>
          </a:p>
          <a:p>
            <a:pPr>
              <a:lnSpc>
                <a:spcPct val="100000"/>
              </a:lnSpc>
              <a:spcBef>
                <a:spcPts val="0"/>
              </a:spcBef>
            </a:pPr>
            <a:r>
              <a:rPr lang="en-GB" sz="1900" dirty="0"/>
              <a:t>Email: jo@samaritans.org</a:t>
            </a:r>
          </a:p>
          <a:p>
            <a:pPr>
              <a:lnSpc>
                <a:spcPct val="100000"/>
              </a:lnSpc>
              <a:spcBef>
                <a:spcPts val="0"/>
              </a:spcBef>
            </a:pPr>
            <a:r>
              <a:rPr lang="en-GB" sz="1900" dirty="0"/>
              <a:t>Website: https://www.samaritans.org</a:t>
            </a:r>
          </a:p>
          <a:p>
            <a:pPr>
              <a:lnSpc>
                <a:spcPct val="100000"/>
              </a:lnSpc>
              <a:spcBef>
                <a:spcPts val="0"/>
              </a:spcBef>
            </a:pPr>
            <a:endParaRPr lang="en-GB" sz="1100" dirty="0"/>
          </a:p>
          <a:p>
            <a:pPr>
              <a:lnSpc>
                <a:spcPct val="100000"/>
              </a:lnSpc>
              <a:spcBef>
                <a:spcPts val="0"/>
              </a:spcBef>
            </a:pPr>
            <a:r>
              <a:rPr lang="en-GB" sz="1900" dirty="0"/>
              <a:t>Provides confidential, non-judgemental emotional support for people experiencing feelings of distress or despair. You can phone, email, write a letter or in most cases talk to someone face to face.</a:t>
            </a:r>
          </a:p>
          <a:p>
            <a:pPr>
              <a:lnSpc>
                <a:spcPct val="100000"/>
              </a:lnSpc>
              <a:spcBef>
                <a:spcPts val="0"/>
              </a:spcBef>
            </a:pPr>
            <a:endParaRPr lang="en-GB" sz="1900" dirty="0"/>
          </a:p>
          <a:p>
            <a:pPr marL="0" indent="0">
              <a:lnSpc>
                <a:spcPct val="100000"/>
              </a:lnSpc>
              <a:spcBef>
                <a:spcPts val="0"/>
              </a:spcBef>
              <a:buNone/>
            </a:pPr>
            <a:r>
              <a:rPr lang="en-GB" sz="1900" b="1" dirty="0"/>
              <a:t>Mind Infoline</a:t>
            </a:r>
          </a:p>
          <a:p>
            <a:pPr>
              <a:lnSpc>
                <a:spcPct val="100000"/>
              </a:lnSpc>
              <a:spcBef>
                <a:spcPts val="0"/>
              </a:spcBef>
            </a:pPr>
            <a:r>
              <a:rPr lang="en-GB" sz="1900" dirty="0"/>
              <a:t>Telephone: 0300 123 3393 (9am-6pm Monday to Friday) or text 86463</a:t>
            </a:r>
          </a:p>
          <a:p>
            <a:pPr>
              <a:lnSpc>
                <a:spcPct val="100000"/>
              </a:lnSpc>
              <a:spcBef>
                <a:spcPts val="0"/>
              </a:spcBef>
            </a:pPr>
            <a:r>
              <a:rPr lang="en-GB" sz="1900" dirty="0"/>
              <a:t>Email: info@mind.org.uk</a:t>
            </a:r>
          </a:p>
          <a:p>
            <a:pPr>
              <a:lnSpc>
                <a:spcPct val="100000"/>
              </a:lnSpc>
              <a:spcBef>
                <a:spcPts val="0"/>
              </a:spcBef>
            </a:pPr>
            <a:r>
              <a:rPr lang="en-GB" sz="1900" dirty="0"/>
              <a:t>Website: www.mind.org.uk/information-support/helplines</a:t>
            </a:r>
          </a:p>
          <a:p>
            <a:pPr>
              <a:lnSpc>
                <a:spcPct val="100000"/>
              </a:lnSpc>
              <a:spcBef>
                <a:spcPts val="0"/>
              </a:spcBef>
            </a:pPr>
            <a:endParaRPr lang="en-GB" sz="1900" dirty="0"/>
          </a:p>
          <a:p>
            <a:pPr>
              <a:lnSpc>
                <a:spcPct val="100000"/>
              </a:lnSpc>
              <a:spcBef>
                <a:spcPts val="0"/>
              </a:spcBef>
            </a:pPr>
            <a:r>
              <a:rPr lang="en-GB" sz="1900" dirty="0"/>
              <a:t>Mind provides confidential mental health information services. The Infoline gives information on types of mental health problems, where to get help, drug treatments, alternative therapies and advocacy. </a:t>
            </a:r>
          </a:p>
          <a:p>
            <a:pPr>
              <a:lnSpc>
                <a:spcPct val="100000"/>
              </a:lnSpc>
              <a:spcBef>
                <a:spcPts val="0"/>
              </a:spcBef>
            </a:pPr>
            <a:endParaRPr lang="en-GB" sz="1900" dirty="0"/>
          </a:p>
        </p:txBody>
      </p:sp>
    </p:spTree>
    <p:extLst>
      <p:ext uri="{BB962C8B-B14F-4D97-AF65-F5344CB8AC3E}">
        <p14:creationId xmlns:p14="http://schemas.microsoft.com/office/powerpoint/2010/main" val="670573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578C9A-CE98-4F2E-ACD2-3BACB6DE21B4}"/>
              </a:ext>
            </a:extLst>
          </p:cNvPr>
          <p:cNvSpPr>
            <a:spLocks noGrp="1"/>
          </p:cNvSpPr>
          <p:nvPr>
            <p:ph idx="1"/>
          </p:nvPr>
        </p:nvSpPr>
        <p:spPr>
          <a:xfrm>
            <a:off x="1329760" y="827311"/>
            <a:ext cx="7611044" cy="4317436"/>
          </a:xfrm>
        </p:spPr>
        <p:txBody>
          <a:bodyPr/>
          <a:lstStyle/>
          <a:p>
            <a:pPr marL="0" indent="0">
              <a:lnSpc>
                <a:spcPct val="100000"/>
              </a:lnSpc>
              <a:spcBef>
                <a:spcPts val="0"/>
              </a:spcBef>
              <a:buNone/>
            </a:pPr>
            <a:r>
              <a:rPr lang="en-GB" sz="1800" b="1" dirty="0"/>
              <a:t>Rethink Mental Illness Advice Line</a:t>
            </a:r>
          </a:p>
          <a:p>
            <a:pPr>
              <a:lnSpc>
                <a:spcPct val="100000"/>
              </a:lnSpc>
              <a:spcBef>
                <a:spcPts val="0"/>
              </a:spcBef>
            </a:pPr>
            <a:r>
              <a:rPr lang="en-GB" sz="1800" dirty="0"/>
              <a:t>Telephone: 0300 5000 927 (9.30am - 4pm Monday to Friday)</a:t>
            </a:r>
          </a:p>
          <a:p>
            <a:pPr>
              <a:lnSpc>
                <a:spcPct val="100000"/>
              </a:lnSpc>
              <a:spcBef>
                <a:spcPts val="0"/>
              </a:spcBef>
            </a:pPr>
            <a:r>
              <a:rPr lang="en-GB" sz="1800" dirty="0"/>
              <a:t>Email: online contact form</a:t>
            </a:r>
          </a:p>
          <a:p>
            <a:pPr>
              <a:lnSpc>
                <a:spcPct val="100000"/>
              </a:lnSpc>
              <a:spcBef>
                <a:spcPts val="0"/>
              </a:spcBef>
            </a:pPr>
            <a:r>
              <a:rPr lang="en-GB" sz="1800" dirty="0"/>
              <a:t>Website: http://www.rethink.org/about-us/our-mental-health-advice</a:t>
            </a:r>
          </a:p>
          <a:p>
            <a:pPr>
              <a:lnSpc>
                <a:spcPct val="100000"/>
              </a:lnSpc>
              <a:spcBef>
                <a:spcPts val="0"/>
              </a:spcBef>
            </a:pPr>
            <a:endParaRPr lang="en-GB" sz="1100" dirty="0"/>
          </a:p>
          <a:p>
            <a:pPr>
              <a:lnSpc>
                <a:spcPct val="100000"/>
              </a:lnSpc>
              <a:spcBef>
                <a:spcPts val="0"/>
              </a:spcBef>
            </a:pPr>
            <a:r>
              <a:rPr lang="en-GB" sz="1800" dirty="0"/>
              <a:t>Provides expert advice and info to people with mental health problems and those who care for them, as well as giving help to health professionals, employers and staff. Rethink also runs Rethink services and groups across England.</a:t>
            </a:r>
          </a:p>
          <a:p>
            <a:pPr>
              <a:lnSpc>
                <a:spcPct val="100000"/>
              </a:lnSpc>
              <a:spcBef>
                <a:spcPts val="0"/>
              </a:spcBef>
            </a:pPr>
            <a:endParaRPr lang="en-GB" sz="1200" dirty="0"/>
          </a:p>
          <a:p>
            <a:pPr>
              <a:lnSpc>
                <a:spcPct val="100000"/>
              </a:lnSpc>
              <a:spcBef>
                <a:spcPts val="0"/>
              </a:spcBef>
            </a:pPr>
            <a:endParaRPr lang="en-GB" sz="1200" dirty="0"/>
          </a:p>
          <a:p>
            <a:pPr marL="0" indent="0">
              <a:lnSpc>
                <a:spcPct val="100000"/>
              </a:lnSpc>
              <a:spcBef>
                <a:spcPts val="0"/>
              </a:spcBef>
              <a:buNone/>
            </a:pPr>
            <a:r>
              <a:rPr lang="en-GB" sz="1800" b="1" dirty="0"/>
              <a:t>The Mix</a:t>
            </a:r>
          </a:p>
          <a:p>
            <a:pPr>
              <a:lnSpc>
                <a:spcPct val="100000"/>
              </a:lnSpc>
              <a:spcBef>
                <a:spcPts val="0"/>
              </a:spcBef>
            </a:pPr>
            <a:r>
              <a:rPr lang="en-GB" sz="1800" dirty="0"/>
              <a:t>Telephone: 0808 808 4994 (11am-11pm, free to call)</a:t>
            </a:r>
          </a:p>
          <a:p>
            <a:pPr>
              <a:lnSpc>
                <a:spcPct val="100000"/>
              </a:lnSpc>
              <a:spcBef>
                <a:spcPts val="0"/>
              </a:spcBef>
            </a:pPr>
            <a:r>
              <a:rPr lang="en-GB" sz="1800" dirty="0"/>
              <a:t>Email: Helpline email form</a:t>
            </a:r>
          </a:p>
          <a:p>
            <a:pPr>
              <a:lnSpc>
                <a:spcPct val="100000"/>
              </a:lnSpc>
              <a:spcBef>
                <a:spcPts val="0"/>
              </a:spcBef>
            </a:pPr>
            <a:r>
              <a:rPr lang="en-GB" sz="1800" dirty="0"/>
              <a:t>Crisis Support: Text 'THEMIX' to 85258.</a:t>
            </a:r>
          </a:p>
          <a:p>
            <a:pPr>
              <a:lnSpc>
                <a:spcPct val="100000"/>
              </a:lnSpc>
              <a:spcBef>
                <a:spcPts val="0"/>
              </a:spcBef>
            </a:pPr>
            <a:r>
              <a:rPr lang="en-GB" sz="1800" dirty="0"/>
              <a:t>Website: www.themix.org.uk/get-support</a:t>
            </a:r>
          </a:p>
          <a:p>
            <a:pPr>
              <a:lnSpc>
                <a:spcPct val="100000"/>
              </a:lnSpc>
              <a:spcBef>
                <a:spcPts val="0"/>
              </a:spcBef>
            </a:pPr>
            <a:endParaRPr lang="en-GB" sz="1100" dirty="0"/>
          </a:p>
          <a:p>
            <a:pPr>
              <a:lnSpc>
                <a:spcPct val="100000"/>
              </a:lnSpc>
              <a:spcBef>
                <a:spcPts val="0"/>
              </a:spcBef>
            </a:pPr>
            <a:r>
              <a:rPr lang="en-GB" sz="1800" dirty="0"/>
              <a:t>The Mix provides judgement-free information and support to young people aged 13-25 on a range of issues including mental health problems. Young people can access the </a:t>
            </a:r>
            <a:r>
              <a:rPr lang="en-GB" sz="1800" dirty="0" err="1"/>
              <a:t>The</a:t>
            </a:r>
            <a:r>
              <a:rPr lang="en-GB" sz="1800" dirty="0"/>
              <a:t> Mix's support via phone, email, webchat, peer to peer and counselling services.</a:t>
            </a:r>
          </a:p>
          <a:p>
            <a:pPr>
              <a:lnSpc>
                <a:spcPct val="100000"/>
              </a:lnSpc>
              <a:spcBef>
                <a:spcPts val="0"/>
              </a:spcBef>
            </a:pPr>
            <a:endParaRPr lang="en-GB" sz="1800" dirty="0"/>
          </a:p>
        </p:txBody>
      </p:sp>
      <p:sp>
        <p:nvSpPr>
          <p:cNvPr id="4" name="Title 1">
            <a:extLst>
              <a:ext uri="{FF2B5EF4-FFF2-40B4-BE49-F238E27FC236}">
                <a16:creationId xmlns:a16="http://schemas.microsoft.com/office/drawing/2014/main" id="{2BF74802-152C-40BD-9FC6-CF73EE137CC3}"/>
              </a:ext>
            </a:extLst>
          </p:cNvPr>
          <p:cNvSpPr>
            <a:spLocks noGrp="1"/>
          </p:cNvSpPr>
          <p:nvPr>
            <p:ph type="title"/>
          </p:nvPr>
        </p:nvSpPr>
        <p:spPr>
          <a:xfrm>
            <a:off x="1326289" y="188682"/>
            <a:ext cx="7020000" cy="540000"/>
          </a:xfrm>
        </p:spPr>
        <p:txBody>
          <a:bodyPr/>
          <a:lstStyle/>
          <a:p>
            <a:r>
              <a:rPr lang="en-GB" sz="3200" dirty="0"/>
              <a:t>Need to talk? Need help?</a:t>
            </a:r>
          </a:p>
        </p:txBody>
      </p:sp>
    </p:spTree>
    <p:extLst>
      <p:ext uri="{BB962C8B-B14F-4D97-AF65-F5344CB8AC3E}">
        <p14:creationId xmlns:p14="http://schemas.microsoft.com/office/powerpoint/2010/main" val="1607322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6B3897-5A2A-4EE8-B576-A28774771593}"/>
              </a:ext>
            </a:extLst>
          </p:cNvPr>
          <p:cNvSpPr>
            <a:spLocks noGrp="1"/>
          </p:cNvSpPr>
          <p:nvPr>
            <p:ph idx="1"/>
          </p:nvPr>
        </p:nvSpPr>
        <p:spPr>
          <a:xfrm>
            <a:off x="1355317" y="1059541"/>
            <a:ext cx="7614511" cy="4978400"/>
          </a:xfrm>
        </p:spPr>
        <p:txBody>
          <a:bodyPr/>
          <a:lstStyle/>
          <a:p>
            <a:pPr marL="0" indent="0">
              <a:lnSpc>
                <a:spcPct val="100000"/>
              </a:lnSpc>
              <a:spcBef>
                <a:spcPts val="0"/>
              </a:spcBef>
              <a:buNone/>
            </a:pPr>
            <a:r>
              <a:rPr lang="en-GB" sz="2000" b="1" dirty="0"/>
              <a:t>ChildLine</a:t>
            </a:r>
          </a:p>
          <a:p>
            <a:pPr>
              <a:lnSpc>
                <a:spcPct val="100000"/>
              </a:lnSpc>
              <a:spcBef>
                <a:spcPts val="0"/>
              </a:spcBef>
            </a:pPr>
            <a:r>
              <a:rPr lang="en-GB" sz="2000" dirty="0"/>
              <a:t>Telephone: 0800 1111</a:t>
            </a:r>
          </a:p>
          <a:p>
            <a:pPr>
              <a:lnSpc>
                <a:spcPct val="100000"/>
              </a:lnSpc>
              <a:spcBef>
                <a:spcPts val="0"/>
              </a:spcBef>
            </a:pPr>
            <a:r>
              <a:rPr lang="en-GB" sz="2000" dirty="0"/>
              <a:t>Website: www.childline.org.uk</a:t>
            </a:r>
          </a:p>
          <a:p>
            <a:pPr>
              <a:lnSpc>
                <a:spcPct val="100000"/>
              </a:lnSpc>
              <a:spcBef>
                <a:spcPts val="0"/>
              </a:spcBef>
            </a:pPr>
            <a:endParaRPr lang="en-GB" sz="2000" dirty="0"/>
          </a:p>
          <a:p>
            <a:pPr>
              <a:lnSpc>
                <a:spcPct val="100000"/>
              </a:lnSpc>
              <a:spcBef>
                <a:spcPts val="0"/>
              </a:spcBef>
            </a:pPr>
            <a:r>
              <a:rPr lang="en-GB" sz="2000" dirty="0"/>
              <a:t>ChildLine is a private and confidential service for children and young people up to the age of nineteen. You can contact a ChildLine counsellor for free about anything - no problem is too big or too small. </a:t>
            </a:r>
          </a:p>
          <a:p>
            <a:pPr>
              <a:lnSpc>
                <a:spcPct val="100000"/>
              </a:lnSpc>
              <a:spcBef>
                <a:spcPts val="0"/>
              </a:spcBef>
            </a:pPr>
            <a:endParaRPr lang="en-GB" sz="2000" dirty="0"/>
          </a:p>
          <a:p>
            <a:pPr marL="0" indent="0">
              <a:lnSpc>
                <a:spcPct val="100000"/>
              </a:lnSpc>
              <a:spcBef>
                <a:spcPts val="0"/>
              </a:spcBef>
              <a:buNone/>
            </a:pPr>
            <a:r>
              <a:rPr lang="en-GB" sz="2000" b="1" dirty="0" err="1"/>
              <a:t>Saneline</a:t>
            </a:r>
            <a:endParaRPr lang="en-GB" sz="2000" b="1" dirty="0"/>
          </a:p>
          <a:p>
            <a:pPr>
              <a:lnSpc>
                <a:spcPct val="100000"/>
              </a:lnSpc>
              <a:spcBef>
                <a:spcPts val="0"/>
              </a:spcBef>
            </a:pPr>
            <a:r>
              <a:rPr lang="en-GB" sz="2000" dirty="0"/>
              <a:t>Telephone: 0300 304 7000 (4:30pm-10:30pm)</a:t>
            </a:r>
          </a:p>
          <a:p>
            <a:pPr>
              <a:lnSpc>
                <a:spcPct val="100000"/>
              </a:lnSpc>
              <a:spcBef>
                <a:spcPts val="0"/>
              </a:spcBef>
            </a:pPr>
            <a:r>
              <a:rPr lang="en-GB" sz="2000" dirty="0"/>
              <a:t>Website: www.sane.org.uk/what_we_do/support/helpline</a:t>
            </a:r>
          </a:p>
          <a:p>
            <a:pPr>
              <a:lnSpc>
                <a:spcPct val="100000"/>
              </a:lnSpc>
              <a:spcBef>
                <a:spcPts val="0"/>
              </a:spcBef>
            </a:pPr>
            <a:endParaRPr lang="en-GB" sz="2000" dirty="0"/>
          </a:p>
          <a:p>
            <a:pPr>
              <a:lnSpc>
                <a:spcPct val="100000"/>
              </a:lnSpc>
              <a:spcBef>
                <a:spcPts val="0"/>
              </a:spcBef>
            </a:pPr>
            <a:r>
              <a:rPr lang="en-GB" sz="2000" dirty="0" err="1"/>
              <a:t>Saneline</a:t>
            </a:r>
            <a:r>
              <a:rPr lang="en-GB" sz="2000" dirty="0"/>
              <a:t> is a national mental health helpline providing information and support to people with mental health problems and those who support them.</a:t>
            </a:r>
          </a:p>
        </p:txBody>
      </p:sp>
      <p:sp>
        <p:nvSpPr>
          <p:cNvPr id="6" name="Title 1">
            <a:extLst>
              <a:ext uri="{FF2B5EF4-FFF2-40B4-BE49-F238E27FC236}">
                <a16:creationId xmlns:a16="http://schemas.microsoft.com/office/drawing/2014/main" id="{3E8BD2F8-DE59-4F8B-AD73-AA0B29C73A27}"/>
              </a:ext>
            </a:extLst>
          </p:cNvPr>
          <p:cNvSpPr>
            <a:spLocks noGrp="1"/>
          </p:cNvSpPr>
          <p:nvPr>
            <p:ph type="title"/>
          </p:nvPr>
        </p:nvSpPr>
        <p:spPr>
          <a:xfrm>
            <a:off x="1326289" y="188682"/>
            <a:ext cx="7020000" cy="540000"/>
          </a:xfrm>
        </p:spPr>
        <p:txBody>
          <a:bodyPr/>
          <a:lstStyle/>
          <a:p>
            <a:r>
              <a:rPr lang="en-GB" sz="3200" dirty="0"/>
              <a:t>Need to talk? Need help?</a:t>
            </a:r>
          </a:p>
        </p:txBody>
      </p:sp>
    </p:spTree>
    <p:extLst>
      <p:ext uri="{BB962C8B-B14F-4D97-AF65-F5344CB8AC3E}">
        <p14:creationId xmlns:p14="http://schemas.microsoft.com/office/powerpoint/2010/main" val="3676968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23F35-A156-46E8-96F0-683AF3CCD521}"/>
              </a:ext>
            </a:extLst>
          </p:cNvPr>
          <p:cNvSpPr>
            <a:spLocks noGrp="1"/>
          </p:cNvSpPr>
          <p:nvPr>
            <p:ph type="title"/>
          </p:nvPr>
        </p:nvSpPr>
        <p:spPr/>
        <p:txBody>
          <a:bodyPr/>
          <a:lstStyle/>
          <a:p>
            <a:r>
              <a:rPr lang="en-GB" sz="3600" dirty="0"/>
              <a:t>Mental health quiz</a:t>
            </a:r>
            <a:br>
              <a:rPr lang="en-GB" sz="3600" dirty="0"/>
            </a:br>
            <a:endParaRPr lang="en-GB" dirty="0"/>
          </a:p>
        </p:txBody>
      </p:sp>
      <p:sp>
        <p:nvSpPr>
          <p:cNvPr id="3" name="Content Placeholder 2">
            <a:extLst>
              <a:ext uri="{FF2B5EF4-FFF2-40B4-BE49-F238E27FC236}">
                <a16:creationId xmlns:a16="http://schemas.microsoft.com/office/drawing/2014/main" id="{5969C140-B0CA-44F2-8AB2-38895DBFEBF0}"/>
              </a:ext>
            </a:extLst>
          </p:cNvPr>
          <p:cNvSpPr>
            <a:spLocks noGrp="1"/>
          </p:cNvSpPr>
          <p:nvPr>
            <p:ph idx="1"/>
          </p:nvPr>
        </p:nvSpPr>
        <p:spPr>
          <a:xfrm>
            <a:off x="1315246" y="2378579"/>
            <a:ext cx="7509444" cy="2592000"/>
          </a:xfrm>
        </p:spPr>
        <p:txBody>
          <a:bodyPr/>
          <a:lstStyle/>
          <a:p>
            <a:pPr marL="0" indent="0">
              <a:buNone/>
            </a:pPr>
            <a:endParaRPr lang="en-GB" sz="2400" dirty="0"/>
          </a:p>
          <a:p>
            <a:pPr marL="0" indent="0" algn="ctr">
              <a:buNone/>
            </a:pPr>
            <a:r>
              <a:rPr lang="en-GB" sz="2400" dirty="0">
                <a:hlinkClick r:id="rId3"/>
              </a:rPr>
              <a:t>https://www.time-to-change.org.uk/mental-health-quiz</a:t>
            </a:r>
            <a:r>
              <a:rPr lang="en-GB" sz="2400" dirty="0"/>
              <a:t> </a:t>
            </a:r>
          </a:p>
        </p:txBody>
      </p:sp>
    </p:spTree>
    <p:extLst>
      <p:ext uri="{BB962C8B-B14F-4D97-AF65-F5344CB8AC3E}">
        <p14:creationId xmlns:p14="http://schemas.microsoft.com/office/powerpoint/2010/main" val="3125585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9D1D3D8-6A52-4388-A3D4-96E34AA100CB}"/>
              </a:ext>
            </a:extLst>
          </p:cNvPr>
          <p:cNvSpPr>
            <a:spLocks noGrp="1"/>
          </p:cNvSpPr>
          <p:nvPr>
            <p:ph idx="1"/>
          </p:nvPr>
        </p:nvSpPr>
        <p:spPr>
          <a:xfrm>
            <a:off x="1340803" y="1175651"/>
            <a:ext cx="7614511" cy="4128750"/>
          </a:xfrm>
        </p:spPr>
        <p:txBody>
          <a:bodyPr/>
          <a:lstStyle/>
          <a:p>
            <a:pPr marL="0" indent="0">
              <a:lnSpc>
                <a:spcPct val="100000"/>
              </a:lnSpc>
              <a:spcBef>
                <a:spcPts val="0"/>
              </a:spcBef>
              <a:buNone/>
            </a:pPr>
            <a:r>
              <a:rPr lang="en-GB" sz="2000" b="1" dirty="0" err="1"/>
              <a:t>Elefriends</a:t>
            </a:r>
            <a:endParaRPr lang="en-GB" sz="2000" b="1" dirty="0"/>
          </a:p>
          <a:p>
            <a:pPr>
              <a:lnSpc>
                <a:spcPct val="100000"/>
              </a:lnSpc>
              <a:spcBef>
                <a:spcPts val="0"/>
              </a:spcBef>
            </a:pPr>
            <a:r>
              <a:rPr lang="en-GB" sz="2000" dirty="0"/>
              <a:t>Website: http://elefriends.org.uk/</a:t>
            </a:r>
          </a:p>
          <a:p>
            <a:pPr>
              <a:lnSpc>
                <a:spcPct val="100000"/>
              </a:lnSpc>
              <a:spcBef>
                <a:spcPts val="0"/>
              </a:spcBef>
            </a:pPr>
            <a:r>
              <a:rPr lang="en-GB" sz="2000" dirty="0" err="1"/>
              <a:t>Elefriends</a:t>
            </a:r>
            <a:r>
              <a:rPr lang="en-GB" sz="2000" dirty="0"/>
              <a:t> is a supportive online community where you can be yourself. </a:t>
            </a:r>
            <a:r>
              <a:rPr lang="en-GB" sz="2000" dirty="0" err="1"/>
              <a:t>Elefriends</a:t>
            </a:r>
            <a:r>
              <a:rPr lang="en-GB" sz="2000" dirty="0"/>
              <a:t> is run by Mind. </a:t>
            </a:r>
          </a:p>
          <a:p>
            <a:pPr>
              <a:lnSpc>
                <a:spcPct val="100000"/>
              </a:lnSpc>
              <a:spcBef>
                <a:spcPts val="0"/>
              </a:spcBef>
            </a:pPr>
            <a:endParaRPr lang="en-GB" sz="2000" dirty="0"/>
          </a:p>
          <a:p>
            <a:pPr>
              <a:lnSpc>
                <a:spcPct val="100000"/>
              </a:lnSpc>
              <a:spcBef>
                <a:spcPts val="0"/>
              </a:spcBef>
            </a:pPr>
            <a:r>
              <a:rPr lang="en-GB" sz="2000" dirty="0"/>
              <a:t>If you're a carer needing support you can contact all of the above as well as Carers Direct and the Carers Trust, both of whom are able to provide support and advice on any issues affecting you.</a:t>
            </a:r>
          </a:p>
          <a:p>
            <a:pPr>
              <a:lnSpc>
                <a:spcPct val="100000"/>
              </a:lnSpc>
              <a:spcBef>
                <a:spcPts val="0"/>
              </a:spcBef>
            </a:pPr>
            <a:endParaRPr lang="en-GB" sz="2000" dirty="0"/>
          </a:p>
          <a:p>
            <a:pPr marL="0" indent="0">
              <a:lnSpc>
                <a:spcPct val="100000"/>
              </a:lnSpc>
              <a:spcBef>
                <a:spcPts val="0"/>
              </a:spcBef>
              <a:buNone/>
            </a:pPr>
            <a:r>
              <a:rPr lang="en-GB" sz="2000" b="1" dirty="0"/>
              <a:t>SHOUT</a:t>
            </a:r>
          </a:p>
          <a:p>
            <a:pPr>
              <a:lnSpc>
                <a:spcPct val="100000"/>
              </a:lnSpc>
              <a:spcBef>
                <a:spcPts val="0"/>
              </a:spcBef>
            </a:pPr>
            <a:r>
              <a:rPr lang="en-GB" sz="2000" dirty="0"/>
              <a:t>Shout is the UK’s first 24/7 text service, free on all major mobile networks, for anyone in crisis anytime, anywhere. It’s a place to go if you’re struggling to cope and you need immediate help.</a:t>
            </a:r>
          </a:p>
          <a:p>
            <a:pPr>
              <a:lnSpc>
                <a:spcPct val="100000"/>
              </a:lnSpc>
              <a:spcBef>
                <a:spcPts val="0"/>
              </a:spcBef>
            </a:pPr>
            <a:endParaRPr lang="en-GB" sz="2000" dirty="0"/>
          </a:p>
          <a:p>
            <a:pPr>
              <a:lnSpc>
                <a:spcPct val="100000"/>
              </a:lnSpc>
              <a:spcBef>
                <a:spcPts val="0"/>
              </a:spcBef>
            </a:pPr>
            <a:r>
              <a:rPr lang="en-GB" sz="2000" dirty="0"/>
              <a:t>Text: 85258</a:t>
            </a:r>
          </a:p>
          <a:p>
            <a:pPr>
              <a:lnSpc>
                <a:spcPct val="100000"/>
              </a:lnSpc>
              <a:spcBef>
                <a:spcPts val="0"/>
              </a:spcBef>
            </a:pPr>
            <a:r>
              <a:rPr lang="en-GB" sz="2000" dirty="0"/>
              <a:t>Website: https://www.giveusashout.org/</a:t>
            </a:r>
          </a:p>
        </p:txBody>
      </p:sp>
      <p:sp>
        <p:nvSpPr>
          <p:cNvPr id="5" name="Title 1">
            <a:extLst>
              <a:ext uri="{FF2B5EF4-FFF2-40B4-BE49-F238E27FC236}">
                <a16:creationId xmlns:a16="http://schemas.microsoft.com/office/drawing/2014/main" id="{BC57CD09-D5FA-4B68-85B4-848A4CB5B75C}"/>
              </a:ext>
            </a:extLst>
          </p:cNvPr>
          <p:cNvSpPr>
            <a:spLocks noGrp="1"/>
          </p:cNvSpPr>
          <p:nvPr>
            <p:ph type="title"/>
          </p:nvPr>
        </p:nvSpPr>
        <p:spPr>
          <a:xfrm>
            <a:off x="1465943" y="188681"/>
            <a:ext cx="6880346" cy="667661"/>
          </a:xfrm>
        </p:spPr>
        <p:txBody>
          <a:bodyPr/>
          <a:lstStyle/>
          <a:p>
            <a:r>
              <a:rPr lang="en-GB" sz="3600" dirty="0"/>
              <a:t>Need to talk? Need help?</a:t>
            </a:r>
          </a:p>
        </p:txBody>
      </p:sp>
    </p:spTree>
    <p:extLst>
      <p:ext uri="{BB962C8B-B14F-4D97-AF65-F5344CB8AC3E}">
        <p14:creationId xmlns:p14="http://schemas.microsoft.com/office/powerpoint/2010/main" val="2608854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EE24B-90D0-416F-B079-05A7024EDA4F}"/>
              </a:ext>
            </a:extLst>
          </p:cNvPr>
          <p:cNvSpPr>
            <a:spLocks noGrp="1"/>
          </p:cNvSpPr>
          <p:nvPr>
            <p:ph type="title"/>
          </p:nvPr>
        </p:nvSpPr>
        <p:spPr>
          <a:xfrm>
            <a:off x="1500971" y="144784"/>
            <a:ext cx="7020000" cy="926133"/>
          </a:xfrm>
        </p:spPr>
        <p:txBody>
          <a:bodyPr/>
          <a:lstStyle/>
          <a:p>
            <a:r>
              <a:rPr lang="en-GB" sz="4800" dirty="0"/>
              <a:t>Need help?</a:t>
            </a:r>
          </a:p>
        </p:txBody>
      </p:sp>
      <p:sp>
        <p:nvSpPr>
          <p:cNvPr id="4" name="Rectangle 3">
            <a:extLst>
              <a:ext uri="{FF2B5EF4-FFF2-40B4-BE49-F238E27FC236}">
                <a16:creationId xmlns:a16="http://schemas.microsoft.com/office/drawing/2014/main" id="{F8FD70D2-4987-4D2B-A73E-C3584B14B49C}"/>
              </a:ext>
            </a:extLst>
          </p:cNvPr>
          <p:cNvSpPr/>
          <p:nvPr/>
        </p:nvSpPr>
        <p:spPr>
          <a:xfrm>
            <a:off x="4644567" y="1353230"/>
            <a:ext cx="4365673" cy="1938992"/>
          </a:xfrm>
          <a:prstGeom prst="rect">
            <a:avLst/>
          </a:prstGeom>
        </p:spPr>
        <p:txBody>
          <a:bodyPr wrap="square">
            <a:spAutoFit/>
          </a:bodyPr>
          <a:lstStyle/>
          <a:p>
            <a:pPr marL="457200"/>
            <a:r>
              <a:rPr lang="en-GB" sz="2400" dirty="0">
                <a:solidFill>
                  <a:srgbClr val="1F497D"/>
                </a:solidFill>
                <a:latin typeface="Arial" panose="020B0604020202020204" pitchFamily="34" charset="0"/>
                <a:ea typeface="Calibri" panose="020F0502020204030204" pitchFamily="34" charset="0"/>
              </a:rPr>
              <a:t>Mental health direct - dedicated crisis line: </a:t>
            </a:r>
            <a:endParaRPr lang="en-GB" sz="2400" dirty="0">
              <a:latin typeface="Calibri" panose="020F0502020204030204" pitchFamily="34" charset="0"/>
              <a:ea typeface="Calibri" panose="020F0502020204030204" pitchFamily="34" charset="0"/>
            </a:endParaRPr>
          </a:p>
          <a:p>
            <a:pPr marL="457200">
              <a:spcAft>
                <a:spcPts val="0"/>
              </a:spcAft>
            </a:pPr>
            <a:r>
              <a:rPr lang="en-GB" sz="2400" dirty="0">
                <a:solidFill>
                  <a:srgbClr val="1F497D"/>
                </a:solidFill>
                <a:latin typeface="Arial" panose="020B0604020202020204" pitchFamily="34" charset="0"/>
                <a:ea typeface="Calibri" panose="020F0502020204030204" pitchFamily="34" charset="0"/>
              </a:rPr>
              <a:t> Waltham Forest, Redbridge, B&amp;D, Havering</a:t>
            </a:r>
            <a:endParaRPr lang="en-GB" sz="2400" dirty="0">
              <a:latin typeface="Calibri" panose="020F0502020204030204" pitchFamily="34" charset="0"/>
              <a:ea typeface="Calibri" panose="020F0502020204030204" pitchFamily="34" charset="0"/>
            </a:endParaRPr>
          </a:p>
          <a:p>
            <a:r>
              <a:rPr lang="en-GB" sz="2400" dirty="0">
                <a:solidFill>
                  <a:srgbClr val="666666"/>
                </a:solidFill>
                <a:latin typeface="Helvetica" panose="020B0604020202020204" pitchFamily="34" charset="0"/>
                <a:ea typeface="Calibri" panose="020F0502020204030204" pitchFamily="34" charset="0"/>
              </a:rPr>
              <a:t>  </a:t>
            </a:r>
            <a:endParaRPr lang="en-GB" sz="2400" dirty="0"/>
          </a:p>
        </p:txBody>
      </p:sp>
      <p:pic>
        <p:nvPicPr>
          <p:cNvPr id="1026" name="Picture 1" descr="Mental Health Direct logo">
            <a:extLst>
              <a:ext uri="{FF2B5EF4-FFF2-40B4-BE49-F238E27FC236}">
                <a16:creationId xmlns:a16="http://schemas.microsoft.com/office/drawing/2014/main" id="{6D0D9D3E-EDF0-4ABB-B717-B79B836D5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650" y="1019014"/>
            <a:ext cx="3655882" cy="216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D48500D-D0C7-425B-AC06-AA9CDCA0438B}"/>
              </a:ext>
            </a:extLst>
          </p:cNvPr>
          <p:cNvSpPr/>
          <p:nvPr/>
        </p:nvSpPr>
        <p:spPr>
          <a:xfrm>
            <a:off x="1419579" y="3383981"/>
            <a:ext cx="7416493" cy="2862322"/>
          </a:xfrm>
          <a:prstGeom prst="rect">
            <a:avLst/>
          </a:prstGeom>
        </p:spPr>
        <p:txBody>
          <a:bodyPr wrap="square">
            <a:spAutoFit/>
          </a:bodyPr>
          <a:lstStyle/>
          <a:p>
            <a:pPr lvl="0"/>
            <a:r>
              <a:rPr lang="en-GB" sz="2600" b="1" dirty="0"/>
              <a:t>Talking Therapies / IAPT</a:t>
            </a:r>
            <a:r>
              <a:rPr lang="en-GB" sz="2600" dirty="0"/>
              <a:t>: </a:t>
            </a:r>
          </a:p>
          <a:p>
            <a:pPr marL="360000" indent="-457200">
              <a:buFont typeface="Wingdings" panose="05000000000000000000" pitchFamily="2" charset="2"/>
              <a:buChar char="q"/>
            </a:pPr>
            <a:r>
              <a:rPr lang="en-GB" sz="2200" dirty="0"/>
              <a:t>(Improving Access to Psychological Therapies, IAPT);</a:t>
            </a:r>
          </a:p>
          <a:p>
            <a:pPr marL="360000" indent="-457200">
              <a:buFont typeface="Wingdings" panose="05000000000000000000" pitchFamily="2" charset="2"/>
              <a:buChar char="q"/>
            </a:pPr>
            <a:r>
              <a:rPr lang="en-GB" sz="2200" dirty="0"/>
              <a:t>provides counselling to residents with low to moderate mental health concerns;</a:t>
            </a:r>
          </a:p>
          <a:p>
            <a:pPr marL="360000" indent="-457200">
              <a:buFont typeface="Wingdings" panose="05000000000000000000" pitchFamily="2" charset="2"/>
              <a:buChar char="q"/>
            </a:pPr>
            <a:r>
              <a:rPr lang="en-GB" sz="2200" dirty="0"/>
              <a:t>can help with a range of problems such as depression, anxiety, stress, bereavement and relationship problems;</a:t>
            </a:r>
          </a:p>
          <a:p>
            <a:pPr marL="360000" indent="-457200">
              <a:buFont typeface="Wingdings" panose="05000000000000000000" pitchFamily="2" charset="2"/>
              <a:buChar char="q"/>
            </a:pPr>
            <a:r>
              <a:rPr lang="en-GB" sz="2200" dirty="0"/>
              <a:t>Access: self-referral or GP and other health professionals;</a:t>
            </a:r>
          </a:p>
        </p:txBody>
      </p:sp>
    </p:spTree>
    <p:extLst>
      <p:ext uri="{BB962C8B-B14F-4D97-AF65-F5344CB8AC3E}">
        <p14:creationId xmlns:p14="http://schemas.microsoft.com/office/powerpoint/2010/main" val="4189137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174171"/>
            <a:ext cx="5825698" cy="778984"/>
          </a:xfrm>
        </p:spPr>
        <p:txBody>
          <a:bodyPr/>
          <a:lstStyle/>
          <a:p>
            <a:r>
              <a:rPr lang="en-GB" sz="4400" dirty="0"/>
              <a:t>Need help? </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586" r="20602" b="8619"/>
          <a:stretch/>
        </p:blipFill>
        <p:spPr bwMode="auto">
          <a:xfrm>
            <a:off x="1959430" y="776686"/>
            <a:ext cx="6390784" cy="5466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9934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792AC-FF95-4DD2-94E3-7AA3AAEE6B6C}"/>
              </a:ext>
            </a:extLst>
          </p:cNvPr>
          <p:cNvSpPr>
            <a:spLocks noGrp="1"/>
          </p:cNvSpPr>
          <p:nvPr>
            <p:ph type="title"/>
          </p:nvPr>
        </p:nvSpPr>
        <p:spPr>
          <a:xfrm>
            <a:off x="1529490" y="2326878"/>
            <a:ext cx="7020000" cy="735635"/>
          </a:xfrm>
        </p:spPr>
        <p:txBody>
          <a:bodyPr/>
          <a:lstStyle/>
          <a:p>
            <a:pPr algn="ctr"/>
            <a:r>
              <a:rPr lang="en-GB" sz="4000" dirty="0"/>
              <a:t>This is my message to you…</a:t>
            </a:r>
          </a:p>
        </p:txBody>
      </p:sp>
    </p:spTree>
    <p:extLst>
      <p:ext uri="{BB962C8B-B14F-4D97-AF65-F5344CB8AC3E}">
        <p14:creationId xmlns:p14="http://schemas.microsoft.com/office/powerpoint/2010/main" val="2397260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07886" y="1576159"/>
            <a:ext cx="7489373" cy="281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lnSpc>
                <a:spcPct val="150000"/>
              </a:lnSpc>
              <a:spcBef>
                <a:spcPct val="0"/>
              </a:spcBef>
              <a:spcAft>
                <a:spcPct val="0"/>
              </a:spcAft>
            </a:pPr>
            <a:r>
              <a:rPr kumimoji="0" lang="en-GB" altLang="en-US" sz="2600" i="0" u="none" strike="noStrike" cap="none" normalizeH="0" baseline="0" dirty="0">
                <a:ln>
                  <a:noFill/>
                </a:ln>
                <a:solidFill>
                  <a:srgbClr val="0070C0"/>
                </a:solidFill>
                <a:effectLst/>
                <a:ea typeface="Times New Roman" pitchFamily="18" charset="0"/>
                <a:cs typeface="Arial" pitchFamily="34" charset="0"/>
              </a:rPr>
              <a:t>E-mail:  	</a:t>
            </a:r>
            <a:r>
              <a:rPr lang="en-GB" sz="2600" dirty="0">
                <a:solidFill>
                  <a:srgbClr val="0070C0"/>
                </a:solidFill>
                <a:ea typeface="Calibri" panose="020F0502020204030204" pitchFamily="34" charset="0"/>
                <a:cs typeface="Times New Roman" panose="02020603050405020304" pitchFamily="18" charset="0"/>
              </a:rPr>
              <a:t>pamela.nkyi@gmail.com </a:t>
            </a: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2600" i="0" u="none" strike="noStrike" cap="none" normalizeH="0" baseline="0" dirty="0">
                <a:ln>
                  <a:noFill/>
                </a:ln>
                <a:solidFill>
                  <a:srgbClr val="0070C0"/>
                </a:solidFill>
                <a:effectLst/>
                <a:ea typeface="Times New Roman" pitchFamily="18" charset="0"/>
                <a:cs typeface="Arial" pitchFamily="34" charset="0"/>
              </a:rPr>
              <a:t>Twitter:        @</a:t>
            </a:r>
            <a:r>
              <a:rPr kumimoji="0" lang="en-GB" altLang="en-US" sz="2600" i="0" u="none" strike="noStrike" cap="none" normalizeH="0" baseline="0" dirty="0" err="1">
                <a:ln>
                  <a:noFill/>
                </a:ln>
                <a:solidFill>
                  <a:srgbClr val="0070C0"/>
                </a:solidFill>
                <a:effectLst/>
                <a:ea typeface="Times New Roman" pitchFamily="18" charset="0"/>
                <a:cs typeface="Arial" pitchFamily="34" charset="0"/>
              </a:rPr>
              <a:t>edifyingsol</a:t>
            </a:r>
            <a:endParaRPr kumimoji="0" lang="en-GB" altLang="en-US" sz="2600" i="0" u="none" strike="noStrike" cap="none" normalizeH="0" baseline="0" dirty="0">
              <a:ln>
                <a:noFill/>
              </a:ln>
              <a:solidFill>
                <a:srgbClr val="0070C0"/>
              </a:solidFill>
              <a:effectLst/>
              <a:cs typeface="Arial" pitchFamily="34" charset="0"/>
            </a:endParaRPr>
          </a:p>
          <a:p>
            <a:pPr lvl="0" defTabSz="914400" eaLnBrk="0" fontAlgn="base" hangingPunct="0">
              <a:lnSpc>
                <a:spcPct val="150000"/>
              </a:lnSpc>
              <a:spcBef>
                <a:spcPct val="0"/>
              </a:spcBef>
              <a:spcAft>
                <a:spcPct val="0"/>
              </a:spcAft>
            </a:pPr>
            <a:r>
              <a:rPr kumimoji="0" lang="en-GB" altLang="en-US" sz="2600" i="0" u="none" strike="noStrike" cap="none" normalizeH="0" baseline="0" dirty="0">
                <a:ln>
                  <a:noFill/>
                </a:ln>
                <a:solidFill>
                  <a:srgbClr val="0070C0"/>
                </a:solidFill>
                <a:effectLst/>
                <a:ea typeface="Times New Roman" pitchFamily="18" charset="0"/>
                <a:cs typeface="Arial" pitchFamily="34" charset="0"/>
              </a:rPr>
              <a:t>Facebook:   </a:t>
            </a:r>
            <a:r>
              <a:rPr kumimoji="0" lang="en-GB" altLang="en-US" sz="2600" i="0" strike="noStrike" cap="none" normalizeH="0" baseline="0" dirty="0">
                <a:ln>
                  <a:noFill/>
                </a:ln>
                <a:solidFill>
                  <a:srgbClr val="0070C0"/>
                </a:solidFill>
                <a:effectLst/>
                <a:ea typeface="Times New Roman" pitchFamily="18" charset="0"/>
                <a:cs typeface="Arial" pitchFamily="34" charset="0"/>
              </a:rPr>
              <a:t> </a:t>
            </a:r>
            <a:r>
              <a:rPr lang="en-GB" sz="2600" dirty="0">
                <a:solidFill>
                  <a:srgbClr val="0070C0"/>
                </a:solidFill>
                <a:hlinkClick r:id="rId3">
                  <a:extLst>
                    <a:ext uri="{A12FA001-AC4F-418D-AE19-62706E023703}">
                      <ahyp:hlinkClr xmlns:ahyp="http://schemas.microsoft.com/office/drawing/2018/hyperlinkcolor" val="tx"/>
                    </a:ext>
                  </a:extLst>
                </a:hlinkClick>
              </a:rPr>
              <a:t>https://www.facebook.com/DrPamN/</a:t>
            </a:r>
            <a:endParaRPr lang="en-GB" altLang="en-US" sz="2600" dirty="0">
              <a:solidFill>
                <a:srgbClr val="0070C0"/>
              </a:solidFill>
              <a:ea typeface="Times New Roman" pitchFamily="18" charset="0"/>
              <a:cs typeface="Arial" pitchFamily="34" charset="0"/>
            </a:endParaRPr>
          </a:p>
          <a:p>
            <a:pPr algn="ctr"/>
            <a:endParaRPr lang="en-GB" sz="2600" dirty="0">
              <a:solidFill>
                <a:srgbClr val="0070C0"/>
              </a:solidFill>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endParaRPr>
          </a:p>
          <a:p>
            <a:pPr algn="ctr">
              <a:lnSpc>
                <a:spcPct val="150000"/>
              </a:lnSpc>
            </a:pPr>
            <a:r>
              <a:rPr lang="en-GB" sz="2600" dirty="0">
                <a:solidFill>
                  <a:srgbClr val="0070C0"/>
                </a:solidFill>
                <a:ea typeface="Calibri" panose="020F0502020204030204" pitchFamily="34" charset="0"/>
                <a:cs typeface="Times New Roman" panose="02020603050405020304" pitchFamily="18" charset="0"/>
              </a:rPr>
              <a:t>https://about.me/drpamelankyi </a:t>
            </a:r>
            <a:r>
              <a:rPr kumimoji="0" lang="en-GB" altLang="en-US" sz="2600" i="0" u="none" strike="noStrike" cap="none" normalizeH="0" baseline="0" dirty="0">
                <a:ln>
                  <a:noFill/>
                </a:ln>
                <a:solidFill>
                  <a:srgbClr val="0070C0"/>
                </a:solidFill>
                <a:effectLst/>
                <a:ea typeface="Times New Roman" pitchFamily="18" charset="0"/>
                <a:cs typeface="Arial" pitchFamily="34" charset="0"/>
              </a:rPr>
              <a:t> </a:t>
            </a:r>
            <a:endParaRPr kumimoji="0" lang="en-GB" altLang="en-US" sz="2600" i="0" u="none" strike="noStrike" cap="none" normalizeH="0" baseline="0" dirty="0">
              <a:ln>
                <a:noFill/>
              </a:ln>
              <a:solidFill>
                <a:srgbClr val="0070C0"/>
              </a:solidFill>
              <a:effectLst/>
              <a:cs typeface="Arial" pitchFamily="34" charset="0"/>
            </a:endParaRPr>
          </a:p>
        </p:txBody>
      </p:sp>
    </p:spTree>
    <p:extLst>
      <p:ext uri="{BB962C8B-B14F-4D97-AF65-F5344CB8AC3E}">
        <p14:creationId xmlns:p14="http://schemas.microsoft.com/office/powerpoint/2010/main" val="1274310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2E357-A9AD-44CD-842A-D5E37E0796F7}"/>
              </a:ext>
            </a:extLst>
          </p:cNvPr>
          <p:cNvSpPr>
            <a:spLocks noGrp="1"/>
          </p:cNvSpPr>
          <p:nvPr>
            <p:ph type="title"/>
          </p:nvPr>
        </p:nvSpPr>
        <p:spPr>
          <a:xfrm>
            <a:off x="1457078" y="449942"/>
            <a:ext cx="7311261" cy="933600"/>
          </a:xfrm>
        </p:spPr>
        <p:txBody>
          <a:bodyPr/>
          <a:lstStyle/>
          <a:p>
            <a:r>
              <a:rPr lang="en-GB" sz="5400" dirty="0"/>
              <a:t>Setting the scene…</a:t>
            </a:r>
          </a:p>
        </p:txBody>
      </p:sp>
      <p:pic>
        <p:nvPicPr>
          <p:cNvPr id="4" name="Picture 2" descr="https://pbs.twimg.com/media/C_D9MWxWsAEsEGc.jpg:large">
            <a:extLst>
              <a:ext uri="{FF2B5EF4-FFF2-40B4-BE49-F238E27FC236}">
                <a16:creationId xmlns:a16="http://schemas.microsoft.com/office/drawing/2014/main" id="{80E21FE3-18B6-415F-924A-CD6EBC08D2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2564" y="1727200"/>
            <a:ext cx="7322014" cy="3936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44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
            <a:extLst>
              <a:ext uri="{FF2B5EF4-FFF2-40B4-BE49-F238E27FC236}">
                <a16:creationId xmlns:a16="http://schemas.microsoft.com/office/drawing/2014/main" id="{924C5437-DF80-49ED-83A4-16CD3DB0372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414" t="15767" r="2765" b="3973"/>
          <a:stretch/>
        </p:blipFill>
        <p:spPr>
          <a:xfrm>
            <a:off x="1350261" y="629103"/>
            <a:ext cx="7615451" cy="5408842"/>
          </a:xfrm>
        </p:spPr>
      </p:pic>
    </p:spTree>
    <p:extLst>
      <p:ext uri="{BB962C8B-B14F-4D97-AF65-F5344CB8AC3E}">
        <p14:creationId xmlns:p14="http://schemas.microsoft.com/office/powerpoint/2010/main" val="404238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young people mental health infographics uk">
            <a:extLst>
              <a:ext uri="{FF2B5EF4-FFF2-40B4-BE49-F238E27FC236}">
                <a16:creationId xmlns:a16="http://schemas.microsoft.com/office/drawing/2014/main" id="{8716023A-5504-4A8B-97FF-4462E2EF36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79"/>
          <a:stretch/>
        </p:blipFill>
        <p:spPr bwMode="auto">
          <a:xfrm>
            <a:off x="1581111" y="116114"/>
            <a:ext cx="7189240" cy="6241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84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young people mental health infographics uk">
            <a:extLst>
              <a:ext uri="{FF2B5EF4-FFF2-40B4-BE49-F238E27FC236}">
                <a16:creationId xmlns:a16="http://schemas.microsoft.com/office/drawing/2014/main" id="{44775C1E-BD49-434A-8E13-8418382DBA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40" b="4339"/>
          <a:stretch/>
        </p:blipFill>
        <p:spPr bwMode="auto">
          <a:xfrm>
            <a:off x="1840820" y="0"/>
            <a:ext cx="6797675" cy="6386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914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icture">
            <a:extLst>
              <a:ext uri="{FF2B5EF4-FFF2-40B4-BE49-F238E27FC236}">
                <a16:creationId xmlns:a16="http://schemas.microsoft.com/office/drawing/2014/main" id="{EEF9D008-F991-497F-BB4F-0B6C181055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98" r="3069"/>
          <a:stretch/>
        </p:blipFill>
        <p:spPr bwMode="auto">
          <a:xfrm>
            <a:off x="1349828" y="521337"/>
            <a:ext cx="7620004" cy="5560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609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ental health statistics uk">
            <a:extLst>
              <a:ext uri="{FF2B5EF4-FFF2-40B4-BE49-F238E27FC236}">
                <a16:creationId xmlns:a16="http://schemas.microsoft.com/office/drawing/2014/main" id="{AC87B8A8-7AD9-483B-B1AD-6758529E48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9231" y="156711"/>
            <a:ext cx="6208486" cy="613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173098"/>
      </p:ext>
    </p:extLst>
  </p:cSld>
  <p:clrMapOvr>
    <a:masterClrMapping/>
  </p:clrMapOvr>
</p:sld>
</file>

<file path=ppt/theme/theme1.xml><?xml version="1.0" encoding="utf-8"?>
<a:theme xmlns:a="http://schemas.openxmlformats.org/drawingml/2006/main" name="Ambitious for Redbridge templat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yriad Pro">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marL="288000" marR="0" indent="-288000" algn="l" defTabSz="457200" rtl="0" eaLnBrk="1" fontAlgn="auto" latinLnBrk="0" hangingPunct="1">
          <a:lnSpc>
            <a:spcPct val="120000"/>
          </a:lnSpc>
          <a:spcBef>
            <a:spcPts val="250"/>
          </a:spcBef>
          <a:spcAft>
            <a:spcPts val="0"/>
          </a:spcAft>
          <a:buClr>
            <a:srgbClr val="BE0071"/>
          </a:buClr>
          <a:buSzPct val="110000"/>
          <a:buFont typeface="Verdana" pitchFamily="34" charset="0"/>
          <a:buChar char="●"/>
          <a:tabLst/>
          <a:defRPr kumimoji="0" sz="1600" b="0" i="0" u="none" strike="noStrike" kern="1200" cap="none" spc="0" normalizeH="0" baseline="0" noProof="0" dirty="0" smtClean="0">
            <a:ln>
              <a:noFill/>
            </a:ln>
            <a:solidFill>
              <a:prstClr val="black"/>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Ambitious for Redbridge template</Template>
  <TotalTime>5207</TotalTime>
  <Words>2597</Words>
  <Application>Microsoft Office PowerPoint</Application>
  <PresentationFormat>On-screen Show (4:3)</PresentationFormat>
  <Paragraphs>268</Paragraphs>
  <Slides>34</Slides>
  <Notes>22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Ambitious for Redbridge template</vt:lpstr>
      <vt:lpstr>Mental health and wellbeing</vt:lpstr>
      <vt:lpstr>To be discussed: </vt:lpstr>
      <vt:lpstr>Mental health quiz </vt:lpstr>
      <vt:lpstr>Setting the scene…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Mental wellbeing in London</vt:lpstr>
      <vt:lpstr>What is mental health?</vt:lpstr>
      <vt:lpstr>Mental health</vt:lpstr>
      <vt:lpstr>Common mental health problems</vt:lpstr>
      <vt:lpstr>PowerPoint Presentation</vt:lpstr>
      <vt:lpstr>Common mental health problems</vt:lpstr>
      <vt:lpstr>PowerPoint Presentation</vt:lpstr>
      <vt:lpstr>BAME communities</vt:lpstr>
      <vt:lpstr>Why the difference in experience of mental health problems by BAME communities</vt:lpstr>
      <vt:lpstr>Pause…</vt:lpstr>
      <vt:lpstr>PowerPoint Presentation</vt:lpstr>
      <vt:lpstr>Be in someone’s corner</vt:lpstr>
      <vt:lpstr>Improving Wellbeing</vt:lpstr>
      <vt:lpstr>PowerPoint Presentation</vt:lpstr>
      <vt:lpstr>Who’s in your corner?</vt:lpstr>
      <vt:lpstr>Need to talk? Need help?</vt:lpstr>
      <vt:lpstr>Need to talk? Need help?</vt:lpstr>
      <vt:lpstr>Need to talk? Need help?</vt:lpstr>
      <vt:lpstr>Need to talk? Need help?</vt:lpstr>
      <vt:lpstr>Need help?</vt:lpstr>
      <vt:lpstr>Need help? </vt:lpstr>
      <vt:lpstr>This is my message to you…</vt:lpstr>
      <vt:lpstr>PowerPoint Presentation</vt:lpstr>
    </vt:vector>
  </TitlesOfParts>
  <Company>London Borough of Redbridge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Header</dc:title>
  <dc:creator>Areeba Choudhary</dc:creator>
  <cp:lastModifiedBy>S Piggin</cp:lastModifiedBy>
  <cp:revision>168</cp:revision>
  <cp:lastPrinted>2018-09-25T11:15:43Z</cp:lastPrinted>
  <dcterms:created xsi:type="dcterms:W3CDTF">2015-05-14T12:53:41Z</dcterms:created>
  <dcterms:modified xsi:type="dcterms:W3CDTF">2020-02-14T00:15:50Z</dcterms:modified>
</cp:coreProperties>
</file>