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theme/theme5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6.xml" ContentType="application/vnd.openxmlformats-officedocument.theme+xml"/>
  <Override PartName="/ppt/slideLayouts/slideLayout51.xml" ContentType="application/vnd.openxmlformats-officedocument.presentationml.slideLayout+xml"/>
  <Override PartName="/ppt/theme/theme7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activeX/activeX1.xml" ContentType="application/vnd.ms-office.activeX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activeX/activeX2.xml" ContentType="application/vnd.ms-office.activeX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63" r:id="rId3"/>
    <p:sldMasterId id="2147483676" r:id="rId4"/>
    <p:sldMasterId id="2147483689" r:id="rId5"/>
    <p:sldMasterId id="2147483691" r:id="rId6"/>
    <p:sldMasterId id="2147483704" r:id="rId7"/>
    <p:sldMasterId id="2147483706" r:id="rId8"/>
  </p:sldMasterIdLst>
  <p:notesMasterIdLst>
    <p:notesMasterId r:id="rId44"/>
  </p:notesMasterIdLst>
  <p:sldIdLst>
    <p:sldId id="258" r:id="rId9"/>
    <p:sldId id="357" r:id="rId10"/>
    <p:sldId id="351" r:id="rId11"/>
    <p:sldId id="352" r:id="rId12"/>
    <p:sldId id="353" r:id="rId13"/>
    <p:sldId id="354" r:id="rId14"/>
    <p:sldId id="355" r:id="rId15"/>
    <p:sldId id="356" r:id="rId16"/>
    <p:sldId id="363" r:id="rId17"/>
    <p:sldId id="331" r:id="rId18"/>
    <p:sldId id="333" r:id="rId19"/>
    <p:sldId id="330" r:id="rId20"/>
    <p:sldId id="335" r:id="rId21"/>
    <p:sldId id="334" r:id="rId22"/>
    <p:sldId id="358" r:id="rId23"/>
    <p:sldId id="362" r:id="rId24"/>
    <p:sldId id="337" r:id="rId25"/>
    <p:sldId id="338" r:id="rId26"/>
    <p:sldId id="347" r:id="rId27"/>
    <p:sldId id="339" r:id="rId28"/>
    <p:sldId id="348" r:id="rId29"/>
    <p:sldId id="340" r:id="rId30"/>
    <p:sldId id="342" r:id="rId31"/>
    <p:sldId id="361" r:id="rId32"/>
    <p:sldId id="360" r:id="rId33"/>
    <p:sldId id="344" r:id="rId34"/>
    <p:sldId id="345" r:id="rId35"/>
    <p:sldId id="346" r:id="rId36"/>
    <p:sldId id="364" r:id="rId37"/>
    <p:sldId id="365" r:id="rId38"/>
    <p:sldId id="366" r:id="rId39"/>
    <p:sldId id="367" r:id="rId40"/>
    <p:sldId id="368" r:id="rId41"/>
    <p:sldId id="369" r:id="rId42"/>
    <p:sldId id="370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FF"/>
    <a:srgbClr val="9966FF"/>
    <a:srgbClr val="33CCFF"/>
    <a:srgbClr val="CC0099"/>
    <a:srgbClr val="D60093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0" autoAdjust="0"/>
    <p:restoredTop sz="76000" autoAdjust="0"/>
  </p:normalViewPr>
  <p:slideViewPr>
    <p:cSldViewPr snapToGrid="0">
      <p:cViewPr varScale="1">
        <p:scale>
          <a:sx n="56" d="100"/>
          <a:sy n="56" d="100"/>
        </p:scale>
        <p:origin x="1272" y="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slide" Target="slides/slide3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tableStyles" Target="tableStyle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D29468-98E1-4B31-9D50-24CD724E1F0D}" type="datetimeFigureOut">
              <a:rPr lang="en-GB" smtClean="0"/>
              <a:t>23/01/2019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A08783-B442-4D6C-B3BC-0C5E26593F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0784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08783-B442-4D6C-B3BC-0C5E26593F5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10014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Answer:</a:t>
            </a:r>
            <a:r>
              <a:rPr lang="en-GB" baseline="0" dirty="0" smtClean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08783-B442-4D6C-B3BC-0C5E26593F5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32964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08783-B442-4D6C-B3BC-0C5E26593F5D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63273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08783-B442-4D6C-B3BC-0C5E26593F5D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79818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08783-B442-4D6C-B3BC-0C5E26593F5D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91474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08783-B442-4D6C-B3BC-0C5E26593F5D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67925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See firefly for worksheet </a:t>
            </a:r>
          </a:p>
          <a:p>
            <a:r>
              <a:rPr lang="en-GB" dirty="0" smtClean="0"/>
              <a:t>Answers</a:t>
            </a:r>
            <a:r>
              <a:rPr lang="en-GB" baseline="0" dirty="0" smtClean="0"/>
              <a:t> to challenge questions: </a:t>
            </a:r>
          </a:p>
          <a:p>
            <a:pPr marL="228600" indent="-228600">
              <a:buAutoNum type="arabicParenR"/>
            </a:pPr>
            <a:r>
              <a:rPr lang="en-GB" baseline="0" dirty="0" smtClean="0"/>
              <a:t>Testis</a:t>
            </a:r>
          </a:p>
          <a:p>
            <a:pPr marL="228600" indent="-228600">
              <a:buAutoNum type="arabicParenR"/>
            </a:pPr>
            <a:r>
              <a:rPr lang="en-GB" baseline="0" dirty="0" smtClean="0"/>
              <a:t>Colder so the sperm can develop properly</a:t>
            </a:r>
          </a:p>
          <a:p>
            <a:pPr marL="228600" indent="-228600">
              <a:buAutoNum type="arabicParenR"/>
            </a:pPr>
            <a:r>
              <a:rPr lang="en-GB" baseline="0" dirty="0" smtClean="0"/>
              <a:t>A mixture of fluid and sperm</a:t>
            </a:r>
          </a:p>
          <a:p>
            <a:pPr marL="228600" indent="-228600">
              <a:buAutoNum type="arabicParenR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08783-B442-4D6C-B3BC-0C5E26593F5D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0606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08783-B442-4D6C-B3BC-0C5E26593F5D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93220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See firefly for worksheet</a:t>
            </a:r>
          </a:p>
          <a:p>
            <a:r>
              <a:rPr lang="en-GB" dirty="0" smtClean="0"/>
              <a:t>Answer</a:t>
            </a:r>
            <a:r>
              <a:rPr lang="en-GB" baseline="0" dirty="0" smtClean="0"/>
              <a:t> to challenge questions:</a:t>
            </a:r>
          </a:p>
          <a:p>
            <a:pPr marL="228600" indent="-228600">
              <a:buAutoNum type="arabicParenR"/>
            </a:pPr>
            <a:r>
              <a:rPr lang="en-GB" baseline="0" dirty="0" smtClean="0"/>
              <a:t>Egg cells/ ovum</a:t>
            </a:r>
          </a:p>
          <a:p>
            <a:pPr marL="228600" indent="-228600">
              <a:buAutoNum type="arabicParenR"/>
            </a:pPr>
            <a:r>
              <a:rPr lang="en-GB" baseline="0" dirty="0" smtClean="0"/>
              <a:t>Cilia in the oviducts sweep it to the uterus</a:t>
            </a:r>
          </a:p>
          <a:p>
            <a:pPr marL="228600" indent="-228600">
              <a:buAutoNum type="arabicParenR"/>
            </a:pPr>
            <a:r>
              <a:rPr lang="en-GB" baseline="0" dirty="0" smtClean="0"/>
              <a:t>365/ 28 = 13 eggs released each year</a:t>
            </a:r>
          </a:p>
          <a:p>
            <a:pPr marL="0" indent="0">
              <a:buNone/>
            </a:pPr>
            <a:r>
              <a:rPr lang="en-GB" baseline="0" dirty="0" smtClean="0"/>
              <a:t>     13 x 35 = 456 eggs released in 35 years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08783-B442-4D6C-B3BC-0C5E26593F5D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3626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Relationship Id="rId4" Type="http://schemas.openxmlformats.org/officeDocument/2006/relationships/image" Target="../media/image2.jpe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Relationship Id="rId4" Type="http://schemas.openxmlformats.org/officeDocument/2006/relationships/image" Target="../media/image2.jpe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Relationship Id="rId4" Type="http://schemas.openxmlformats.org/officeDocument/2006/relationships/image" Target="../media/image2.jpe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Relationship Id="rId4" Type="http://schemas.openxmlformats.org/officeDocument/2006/relationships/image" Target="../media/image2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Relationship Id="rId4" Type="http://schemas.openxmlformats.org/officeDocument/2006/relationships/image" Target="../media/image2.jpe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Relationship Id="rId4" Type="http://schemas.openxmlformats.org/officeDocument/2006/relationships/image" Target="../media/image2.jpe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Relationship Id="rId4" Type="http://schemas.openxmlformats.org/officeDocument/2006/relationships/image" Target="../media/image2.jpe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Relationship Id="rId4" Type="http://schemas.openxmlformats.org/officeDocument/2006/relationships/image" Target="../media/image2.jpe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Relationship Id="rId4" Type="http://schemas.openxmlformats.org/officeDocument/2006/relationships/image" Target="../media/image2.jpe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Relationship Id="rId4" Type="http://schemas.openxmlformats.org/officeDocument/2006/relationships/image" Target="../media/image2.jpe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Relationship Id="rId4" Type="http://schemas.openxmlformats.org/officeDocument/2006/relationships/image" Target="../media/image2.jpe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Relationship Id="rId4" Type="http://schemas.openxmlformats.org/officeDocument/2006/relationships/image" Target="../media/image2.jpe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Relationship Id="rId4" Type="http://schemas.openxmlformats.org/officeDocument/2006/relationships/image" Target="../media/image2.jpe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Relationship Id="rId4" Type="http://schemas.openxmlformats.org/officeDocument/2006/relationships/image" Target="../media/image2.jpeg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52636-7B2B-4996-9BCC-63F1E8742322}" type="datetimeFigureOut">
              <a:rPr lang="en-GB" smtClean="0"/>
              <a:t>23/01/2019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907C3-4639-4865-97C1-FE511C6840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0065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52636-7B2B-4996-9BCC-63F1E8742322}" type="datetimeFigureOut">
              <a:rPr lang="en-GB" smtClean="0"/>
              <a:t>23/01/2019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907C3-4639-4865-97C1-FE511C6840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7498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52636-7B2B-4996-9BCC-63F1E8742322}" type="datetimeFigureOut">
              <a:rPr lang="en-GB" smtClean="0"/>
              <a:t>23/01/2019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907C3-4639-4865-97C1-FE511C6840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38883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12BD9-119F-4329-886E-D9C33FC2898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23/01/2019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61F37-037E-4E1F-8699-5C27E7FBF57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ubtitle 2"/>
          <p:cNvSpPr txBox="1">
            <a:spLocks/>
          </p:cNvSpPr>
          <p:nvPr userDrawn="1"/>
        </p:nvSpPr>
        <p:spPr>
          <a:xfrm>
            <a:off x="3203304" y="988219"/>
            <a:ext cx="5280025" cy="720080"/>
          </a:xfrm>
          <a:prstGeom prst="rect">
            <a:avLst/>
          </a:prstGeom>
          <a:noFill/>
          <a:ln w="25400" cap="flat" cmpd="sng" algn="ctr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none"/>
        </p:style>
        <p:txBody>
          <a:bodyPr lIns="91432" tIns="45719" rIns="91432" bIns="45719"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b="1" kern="1200" cap="all" spc="0" baseline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267" cap="none" dirty="0" smtClean="0">
                <a:ln w="11430"/>
                <a:solidFill>
                  <a:srgbClr val="1F497D"/>
                </a:solidFill>
                <a:effectLst/>
              </a:rPr>
              <a:t>Learning Objective</a:t>
            </a:r>
          </a:p>
          <a:p>
            <a:endParaRPr lang="en-GB" sz="4267" cap="none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Subtitle 2"/>
          <p:cNvSpPr txBox="1">
            <a:spLocks/>
          </p:cNvSpPr>
          <p:nvPr userDrawn="1"/>
        </p:nvSpPr>
        <p:spPr>
          <a:xfrm>
            <a:off x="2831637" y="3212976"/>
            <a:ext cx="5942112" cy="576064"/>
          </a:xfrm>
          <a:prstGeom prst="rect">
            <a:avLst/>
          </a:prstGeom>
          <a:noFill/>
          <a:ln w="25400" cap="flat" cmpd="sng" algn="ctr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none"/>
        </p:style>
        <p:txBody>
          <a:bodyPr vert="horz" lIns="91432" tIns="45719" rIns="91432" bIns="45719" rtlCol="0">
            <a:normAutofit fontScale="8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b="1" kern="1200" cap="all" spc="0" baseline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267" cap="none" dirty="0" smtClean="0">
                <a:ln w="11430"/>
                <a:solidFill>
                  <a:srgbClr val="1F497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Starter – Do Now</a:t>
            </a:r>
          </a:p>
          <a:p>
            <a:endParaRPr lang="en-GB" sz="4267" cap="none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782937" y="1700808"/>
            <a:ext cx="10899243" cy="14394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/>
          <a:lstStyle>
            <a:lvl1pPr marL="0" indent="0" algn="ctr">
              <a:buNone/>
              <a:defRPr baseline="0"/>
            </a:lvl1pPr>
            <a:lvl3pPr>
              <a:defRPr/>
            </a:lvl3pPr>
          </a:lstStyle>
          <a:p>
            <a:pPr lvl="0"/>
            <a:r>
              <a:rPr lang="en-GB" dirty="0" smtClean="0"/>
              <a:t>To know</a:t>
            </a:r>
            <a:endParaRPr lang="en-GB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815975" y="3861048"/>
            <a:ext cx="10945216" cy="165618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none"/>
        </p:style>
        <p:txBody>
          <a:bodyPr/>
          <a:lstStyle/>
          <a:p>
            <a:pPr lvl="0"/>
            <a:endParaRPr lang="en-GB" dirty="0"/>
          </a:p>
        </p:txBody>
      </p:sp>
      <p:sp>
        <p:nvSpPr>
          <p:cNvPr id="10" name="Text Box 3"/>
          <p:cNvSpPr txBox="1">
            <a:spLocks noChangeArrowheads="1"/>
          </p:cNvSpPr>
          <p:nvPr userDrawn="1"/>
        </p:nvSpPr>
        <p:spPr bwMode="auto">
          <a:xfrm>
            <a:off x="96" y="18"/>
            <a:ext cx="1631951" cy="666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2" tIns="45719" rIns="91432" b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3733" b="1" u="sng" dirty="0">
                <a:solidFill>
                  <a:prstClr val="black"/>
                </a:solidFill>
                <a:latin typeface="Calibri"/>
              </a:rPr>
              <a:t>C/W</a:t>
            </a:r>
            <a:endParaRPr lang="en-US" altLang="en-US" sz="3733" b="1" u="sng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 userDrawn="1"/>
        </p:nvSpPr>
        <p:spPr bwMode="auto">
          <a:xfrm>
            <a:off x="8401052" y="18"/>
            <a:ext cx="3790949" cy="666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2" tIns="45719" rIns="91432" b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fld id="{677E633D-E132-4B6F-9594-19CA31BC42BA}" type="datetime1">
              <a:rPr lang="en-GB" altLang="en-US" sz="3733" b="1" u="sng">
                <a:solidFill>
                  <a:prstClr val="black"/>
                </a:solidFill>
                <a:latin typeface="Calibri"/>
              </a:rPr>
              <a:pPr algn="r" eaLnBrk="1" hangingPunct="1">
                <a:spcBef>
                  <a:spcPct val="50000"/>
                </a:spcBef>
              </a:pPr>
              <a:t>23/01/2019</a:t>
            </a:fld>
            <a:endParaRPr lang="en-US" altLang="en-US" sz="3733" b="1" u="sng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720043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624418" y="6524626"/>
            <a:ext cx="10943167" cy="288925"/>
          </a:xfrm>
        </p:spPr>
        <p:txBody>
          <a:bodyPr/>
          <a:lstStyle>
            <a:lvl1pPr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318672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383556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39" y="836614"/>
            <a:ext cx="10972800" cy="7207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418" y="1844676"/>
            <a:ext cx="10943167" cy="4238625"/>
          </a:xfrm>
          <a:prstGeom prst="rect">
            <a:avLst/>
          </a:prstGeom>
        </p:spPr>
        <p:txBody>
          <a:bodyPr/>
          <a:lstStyle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541320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462537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39" y="836614"/>
            <a:ext cx="10972800" cy="7207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4418" y="1844676"/>
            <a:ext cx="5369983" cy="4238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buNone/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44676"/>
            <a:ext cx="5369984" cy="4238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buNone/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051192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28670"/>
            <a:ext cx="10972800" cy="107157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074858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714620"/>
            <a:ext cx="5386917" cy="35544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buNone/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2074858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714620"/>
            <a:ext cx="5389033" cy="35544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buNone/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294137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39" y="836614"/>
            <a:ext cx="10972800" cy="7207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34427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52636-7B2B-4996-9BCC-63F1E8742322}" type="datetimeFigureOut">
              <a:rPr lang="en-GB" smtClean="0"/>
              <a:t>23/01/2019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907C3-4639-4865-97C1-FE511C6840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9129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417440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857232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857233"/>
            <a:ext cx="6815667" cy="5268931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buNone/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071678"/>
            <a:ext cx="4011084" cy="40544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182057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785794"/>
            <a:ext cx="7315200" cy="3941781"/>
          </a:xfrm>
          <a:prstGeom prst="rect">
            <a:avLst/>
          </a:prstGeom>
        </p:spPr>
        <p:txBody>
          <a:bodyPr lIns="9144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429264"/>
            <a:ext cx="7315200" cy="74293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276314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39" y="836614"/>
            <a:ext cx="10972800" cy="7207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4418" y="1844676"/>
            <a:ext cx="10943167" cy="4238625"/>
          </a:xfrm>
          <a:prstGeom prst="rect">
            <a:avLst/>
          </a:prstGeom>
        </p:spPr>
        <p:txBody>
          <a:bodyPr vert="eaVert"/>
          <a:lstStyle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93405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07451" y="836614"/>
            <a:ext cx="2760133" cy="5246687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27051" y="836614"/>
            <a:ext cx="8077200" cy="5246687"/>
          </a:xfrm>
          <a:prstGeom prst="rect">
            <a:avLst/>
          </a:prstGeom>
        </p:spPr>
        <p:txBody>
          <a:bodyPr vert="eaVert"/>
          <a:lstStyle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765851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051" y="836614"/>
            <a:ext cx="10972800" cy="7207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24418" y="1844676"/>
            <a:ext cx="10943167" cy="4238625"/>
          </a:xfrm>
          <a:prstGeom prst="rect">
            <a:avLst/>
          </a:prstGeom>
        </p:spPr>
        <p:txBody>
          <a:bodyPr lIns="91440" rtlCol="0">
            <a:normAutofit/>
          </a:bodyPr>
          <a:lstStyle/>
          <a:p>
            <a:pPr lvl="0"/>
            <a:endParaRPr lang="en-GB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889099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BiologyPPTBottom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99214"/>
            <a:ext cx="121920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BiologyPPTTop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/>
          <p:cNvSpPr txBox="1">
            <a:spLocks noChangeArrowheads="1"/>
          </p:cNvSpPr>
          <p:nvPr userDrawn="1"/>
        </p:nvSpPr>
        <p:spPr bwMode="auto">
          <a:xfrm>
            <a:off x="239184" y="188913"/>
            <a:ext cx="1056216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6000" rIns="0" bIns="36000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anose="020B0604020202020204" pitchFamily="34" charset="0"/>
              </a:rPr>
              <a:t>xXx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 userDrawn="1"/>
        </p:nvSpPr>
        <p:spPr bwMode="auto">
          <a:xfrm>
            <a:off x="1473201" y="220663"/>
            <a:ext cx="8447617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tIns="36000" rIns="36000" bIns="3600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Unit 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295632"/>
      </p:ext>
    </p:extLst>
  </p:cSld>
  <p:clrMapOvr>
    <a:masterClrMapping/>
  </p:clrMapOvr>
  <p:transition>
    <p:sndAc>
      <p:stSnd>
        <p:snd r:embed="rId1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BiologyPPTBottom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99214"/>
            <a:ext cx="121920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BiologyPPTTop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/>
          <p:cNvSpPr txBox="1">
            <a:spLocks noChangeArrowheads="1"/>
          </p:cNvSpPr>
          <p:nvPr userDrawn="1"/>
        </p:nvSpPr>
        <p:spPr bwMode="auto">
          <a:xfrm>
            <a:off x="239184" y="188913"/>
            <a:ext cx="1056216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6000" rIns="0" bIns="360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7Ba</a:t>
            </a:r>
            <a:endParaRPr kumimoji="0" lang="en-GB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 userDrawn="1"/>
        </p:nvSpPr>
        <p:spPr bwMode="auto">
          <a:xfrm>
            <a:off x="1473201" y="220663"/>
            <a:ext cx="8447617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tIns="36000" rIns="36000" bIns="36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Animal sexual reproduction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413459"/>
      </p:ext>
    </p:extLst>
  </p:cSld>
  <p:clrMapOvr>
    <a:masterClrMapping/>
  </p:clrMapOvr>
  <p:transition>
    <p:sndAc>
      <p:stSnd>
        <p:snd r:embed="rId1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BiologyPPTBottom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99214"/>
            <a:ext cx="121920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BiologyPPTTop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/>
          <p:cNvSpPr txBox="1">
            <a:spLocks noChangeArrowheads="1"/>
          </p:cNvSpPr>
          <p:nvPr userDrawn="1"/>
        </p:nvSpPr>
        <p:spPr bwMode="auto">
          <a:xfrm>
            <a:off x="239184" y="188913"/>
            <a:ext cx="1056216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6000" rIns="0" bIns="36000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anose="020B0604020202020204" pitchFamily="34" charset="0"/>
              </a:rPr>
              <a:t>xXx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 userDrawn="1"/>
        </p:nvSpPr>
        <p:spPr bwMode="auto">
          <a:xfrm>
            <a:off x="1473201" y="220663"/>
            <a:ext cx="8447617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tIns="36000" rIns="36000" bIns="3600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Unit 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4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391436"/>
      </p:ext>
    </p:extLst>
  </p:cSld>
  <p:clrMapOvr>
    <a:masterClrMapping/>
  </p:clrMapOvr>
  <p:transition>
    <p:sndAc>
      <p:stSnd>
        <p:snd r:embed="rId1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BiologyPPTBottom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99214"/>
            <a:ext cx="121920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BiologyPPTTop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3"/>
          <p:cNvSpPr txBox="1">
            <a:spLocks noChangeArrowheads="1"/>
          </p:cNvSpPr>
          <p:nvPr userDrawn="1"/>
        </p:nvSpPr>
        <p:spPr bwMode="auto">
          <a:xfrm>
            <a:off x="239184" y="188913"/>
            <a:ext cx="1056216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6000" rIns="0" bIns="36000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anose="020B0604020202020204" pitchFamily="34" charset="0"/>
              </a:rPr>
              <a:t>xXx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 Box 14"/>
          <p:cNvSpPr txBox="1">
            <a:spLocks noChangeArrowheads="1"/>
          </p:cNvSpPr>
          <p:nvPr userDrawn="1"/>
        </p:nvSpPr>
        <p:spPr bwMode="auto">
          <a:xfrm>
            <a:off x="1473201" y="220663"/>
            <a:ext cx="8447617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tIns="36000" rIns="36000" bIns="3600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Unit 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4418" y="1844676"/>
            <a:ext cx="5369983" cy="4238625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buNone/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44676"/>
            <a:ext cx="5369984" cy="4238625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buNone/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117927"/>
      </p:ext>
    </p:extLst>
  </p:cSld>
  <p:clrMapOvr>
    <a:masterClrMapping/>
  </p:clrMapOvr>
  <p:transition>
    <p:sndAc>
      <p:stSnd>
        <p:snd r:embed="rId1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  <p:bldP spid="4" grpId="0" build="p" autoUpdateAnimBg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52636-7B2B-4996-9BCC-63F1E8742322}" type="datetimeFigureOut">
              <a:rPr lang="en-GB" smtClean="0"/>
              <a:t>23/01/2019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907C3-4639-4865-97C1-FE511C6840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90393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 descr="BiologyPPTBottom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99214"/>
            <a:ext cx="121920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 descr="BiologyPPTTop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3"/>
          <p:cNvSpPr txBox="1">
            <a:spLocks noChangeArrowheads="1"/>
          </p:cNvSpPr>
          <p:nvPr userDrawn="1"/>
        </p:nvSpPr>
        <p:spPr bwMode="auto">
          <a:xfrm>
            <a:off x="239184" y="188913"/>
            <a:ext cx="1056216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6000" rIns="0" bIns="36000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anose="020B0604020202020204" pitchFamily="34" charset="0"/>
              </a:rPr>
              <a:t>xXx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 userDrawn="1"/>
        </p:nvSpPr>
        <p:spPr bwMode="auto">
          <a:xfrm>
            <a:off x="1473201" y="220663"/>
            <a:ext cx="8447617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tIns="36000" rIns="36000" bIns="3600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Unit 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28670"/>
            <a:ext cx="10972800" cy="107157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074858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714620"/>
            <a:ext cx="5386917" cy="3554419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buNone/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2074858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714620"/>
            <a:ext cx="5389033" cy="3554419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buNone/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54366"/>
      </p:ext>
    </p:extLst>
  </p:cSld>
  <p:clrMapOvr>
    <a:masterClrMapping/>
  </p:clrMapOvr>
  <p:transition>
    <p:sndAc>
      <p:stSnd>
        <p:snd r:embed="rId1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  <p:bldP spid="4" grpId="0" build="p" autoUpdateAnimBg="0"/>
      <p:bldP spid="5" grpId="0" build="p" autoUpdateAnimBg="0"/>
      <p:bldP spid="6" grpId="0" build="p" autoUpdateAnimBg="0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BiologyPPTBottom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99214"/>
            <a:ext cx="121920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1" descr="BiologyPPTTop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3"/>
          <p:cNvSpPr txBox="1">
            <a:spLocks noChangeArrowheads="1"/>
          </p:cNvSpPr>
          <p:nvPr userDrawn="1"/>
        </p:nvSpPr>
        <p:spPr bwMode="auto">
          <a:xfrm>
            <a:off x="239184" y="188913"/>
            <a:ext cx="1056216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6000" rIns="0" bIns="36000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anose="020B0604020202020204" pitchFamily="34" charset="0"/>
              </a:rPr>
              <a:t>xXx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 Box 14"/>
          <p:cNvSpPr txBox="1">
            <a:spLocks noChangeArrowheads="1"/>
          </p:cNvSpPr>
          <p:nvPr userDrawn="1"/>
        </p:nvSpPr>
        <p:spPr bwMode="auto">
          <a:xfrm>
            <a:off x="1473201" y="220663"/>
            <a:ext cx="8447617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tIns="36000" rIns="36000" bIns="3600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Unit 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453581"/>
      </p:ext>
    </p:extLst>
  </p:cSld>
  <p:clrMapOvr>
    <a:masterClrMapping/>
  </p:clrMapOvr>
  <p:transition>
    <p:sndAc>
      <p:stSnd>
        <p:snd r:embed="rId1" name="click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BiologyPPTBottom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99214"/>
            <a:ext cx="121920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1" descr="BiologyPPTTop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13"/>
          <p:cNvSpPr txBox="1">
            <a:spLocks noChangeArrowheads="1"/>
          </p:cNvSpPr>
          <p:nvPr userDrawn="1"/>
        </p:nvSpPr>
        <p:spPr bwMode="auto">
          <a:xfrm>
            <a:off x="239184" y="188913"/>
            <a:ext cx="1056216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6000" rIns="0" bIns="36000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anose="020B0604020202020204" pitchFamily="34" charset="0"/>
              </a:rPr>
              <a:t>xXx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 Box 14"/>
          <p:cNvSpPr txBox="1">
            <a:spLocks noChangeArrowheads="1"/>
          </p:cNvSpPr>
          <p:nvPr userDrawn="1"/>
        </p:nvSpPr>
        <p:spPr bwMode="auto">
          <a:xfrm>
            <a:off x="1473201" y="220663"/>
            <a:ext cx="8447617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tIns="36000" rIns="36000" bIns="3600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Unit title</a:t>
            </a: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326997"/>
      </p:ext>
    </p:extLst>
  </p:cSld>
  <p:clrMapOvr>
    <a:masterClrMapping/>
  </p:clrMapOvr>
  <p:transition>
    <p:sndAc>
      <p:stSnd>
        <p:snd r:embed="rId1" name="click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BiologyPPTBottom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99214"/>
            <a:ext cx="121920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BiologyPPTTop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3"/>
          <p:cNvSpPr txBox="1">
            <a:spLocks noChangeArrowheads="1"/>
          </p:cNvSpPr>
          <p:nvPr userDrawn="1"/>
        </p:nvSpPr>
        <p:spPr bwMode="auto">
          <a:xfrm>
            <a:off x="239184" y="188913"/>
            <a:ext cx="1056216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6000" rIns="0" bIns="36000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anose="020B0604020202020204" pitchFamily="34" charset="0"/>
              </a:rPr>
              <a:t>xXx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 Box 14"/>
          <p:cNvSpPr txBox="1">
            <a:spLocks noChangeArrowheads="1"/>
          </p:cNvSpPr>
          <p:nvPr userDrawn="1"/>
        </p:nvSpPr>
        <p:spPr bwMode="auto">
          <a:xfrm>
            <a:off x="1473201" y="220663"/>
            <a:ext cx="8447617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tIns="36000" rIns="36000" bIns="3600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Unit 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857232"/>
            <a:ext cx="4011084" cy="1162050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857233"/>
            <a:ext cx="6815667" cy="5268931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buNone/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071678"/>
            <a:ext cx="4011084" cy="4054485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825411"/>
      </p:ext>
    </p:extLst>
  </p:cSld>
  <p:clrMapOvr>
    <a:masterClrMapping/>
  </p:clrMapOvr>
  <p:transition>
    <p:sndAc>
      <p:stSnd>
        <p:snd r:embed="rId1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  <p:bldP spid="4" grpId="0" build="p" autoUpdateAnimBg="0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BiologyPPTBottom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99214"/>
            <a:ext cx="121920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BiologyPPTTop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3"/>
          <p:cNvSpPr txBox="1">
            <a:spLocks noChangeArrowheads="1"/>
          </p:cNvSpPr>
          <p:nvPr userDrawn="1"/>
        </p:nvSpPr>
        <p:spPr bwMode="auto">
          <a:xfrm>
            <a:off x="239184" y="188913"/>
            <a:ext cx="1056216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6000" rIns="0" bIns="36000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anose="020B0604020202020204" pitchFamily="34" charset="0"/>
              </a:rPr>
              <a:t>xXx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 Box 14"/>
          <p:cNvSpPr txBox="1">
            <a:spLocks noChangeArrowheads="1"/>
          </p:cNvSpPr>
          <p:nvPr userDrawn="1"/>
        </p:nvSpPr>
        <p:spPr bwMode="auto">
          <a:xfrm>
            <a:off x="1473201" y="220663"/>
            <a:ext cx="8447617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tIns="36000" rIns="36000" bIns="3600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Unit 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785794"/>
            <a:ext cx="7315200" cy="394178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429264"/>
            <a:ext cx="7315200" cy="742936"/>
          </a:xfrm>
        </p:spPr>
        <p:txBody>
          <a:bodyPr anchor="b"/>
          <a:lstStyle>
            <a:lvl1pPr marL="0" indent="0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041227"/>
      </p:ext>
    </p:extLst>
  </p:cSld>
  <p:clrMapOvr>
    <a:masterClrMapping/>
  </p:clrMapOvr>
  <p:transition>
    <p:sndAc>
      <p:stSnd>
        <p:snd r:embed="rId1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  <p:bldP spid="4" grpId="0" build="p" autoUpdateAnimBg="0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BiologyPPTBottom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99214"/>
            <a:ext cx="121920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BiologyPPTTop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/>
          <p:cNvSpPr txBox="1">
            <a:spLocks noChangeArrowheads="1"/>
          </p:cNvSpPr>
          <p:nvPr userDrawn="1"/>
        </p:nvSpPr>
        <p:spPr bwMode="auto">
          <a:xfrm>
            <a:off x="239184" y="188913"/>
            <a:ext cx="1056216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6000" rIns="0" bIns="36000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anose="020B0604020202020204" pitchFamily="34" charset="0"/>
              </a:rPr>
              <a:t>xXx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 userDrawn="1"/>
        </p:nvSpPr>
        <p:spPr bwMode="auto">
          <a:xfrm>
            <a:off x="1473201" y="220663"/>
            <a:ext cx="8447617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tIns="36000" rIns="36000" bIns="3600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Unit 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839162"/>
      </p:ext>
    </p:extLst>
  </p:cSld>
  <p:clrMapOvr>
    <a:masterClrMapping/>
  </p:clrMapOvr>
  <p:transition>
    <p:sndAc>
      <p:stSnd>
        <p:snd r:embed="rId1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BiologyPPTBottom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99214"/>
            <a:ext cx="121920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BiologyPPTTop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/>
          <p:cNvSpPr txBox="1">
            <a:spLocks noChangeArrowheads="1"/>
          </p:cNvSpPr>
          <p:nvPr userDrawn="1"/>
        </p:nvSpPr>
        <p:spPr bwMode="auto">
          <a:xfrm>
            <a:off x="239184" y="188913"/>
            <a:ext cx="1056216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6000" rIns="0" bIns="36000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anose="020B0604020202020204" pitchFamily="34" charset="0"/>
              </a:rPr>
              <a:t>xXx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 userDrawn="1"/>
        </p:nvSpPr>
        <p:spPr bwMode="auto">
          <a:xfrm>
            <a:off x="1473201" y="220663"/>
            <a:ext cx="8447617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tIns="36000" rIns="36000" bIns="3600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Unit title</a:t>
            </a: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07451" y="836614"/>
            <a:ext cx="2760133" cy="5246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27051" y="836614"/>
            <a:ext cx="8077200" cy="5246687"/>
          </a:xfrm>
        </p:spPr>
        <p:txBody>
          <a:bodyPr vert="eaVert"/>
          <a:lstStyle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988112"/>
      </p:ext>
    </p:extLst>
  </p:cSld>
  <p:clrMapOvr>
    <a:masterClrMapping/>
  </p:clrMapOvr>
  <p:transition>
    <p:sndAc>
      <p:stSnd>
        <p:snd r:embed="rId1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BiologyPPTBottom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99214"/>
            <a:ext cx="121920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BiologyPPTTop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/>
          <p:cNvSpPr txBox="1">
            <a:spLocks noChangeArrowheads="1"/>
          </p:cNvSpPr>
          <p:nvPr userDrawn="1"/>
        </p:nvSpPr>
        <p:spPr bwMode="auto">
          <a:xfrm>
            <a:off x="239184" y="188913"/>
            <a:ext cx="1056216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6000" rIns="0" bIns="36000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anose="020B0604020202020204" pitchFamily="34" charset="0"/>
              </a:rPr>
              <a:t>xXx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 userDrawn="1"/>
        </p:nvSpPr>
        <p:spPr bwMode="auto">
          <a:xfrm>
            <a:off x="1473201" y="220663"/>
            <a:ext cx="8447617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tIns="36000" rIns="36000" bIns="3600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Unit 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051" y="836614"/>
            <a:ext cx="10972800" cy="720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24418" y="1844676"/>
            <a:ext cx="10943167" cy="4238625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582575"/>
      </p:ext>
    </p:extLst>
  </p:cSld>
  <p:clrMapOvr>
    <a:masterClrMapping/>
  </p:clrMapOvr>
  <p:transition>
    <p:sndAc>
      <p:stSnd>
        <p:snd r:embed="rId1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BiologyPPTBottom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99214"/>
            <a:ext cx="121920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BiologyPPTTop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/>
          <p:cNvSpPr txBox="1">
            <a:spLocks noChangeArrowheads="1"/>
          </p:cNvSpPr>
          <p:nvPr userDrawn="1"/>
        </p:nvSpPr>
        <p:spPr bwMode="auto">
          <a:xfrm>
            <a:off x="239184" y="188913"/>
            <a:ext cx="1056216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6000" rIns="0" bIns="360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7Ba</a:t>
            </a:r>
            <a:endParaRPr kumimoji="0" lang="en-GB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856942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2784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52636-7B2B-4996-9BCC-63F1E8742322}" type="datetimeFigureOut">
              <a:rPr lang="en-GB" smtClean="0"/>
              <a:t>23/01/2019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907C3-4639-4865-97C1-FE511C6840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946771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39" y="836614"/>
            <a:ext cx="10972800" cy="7207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418" y="1844676"/>
            <a:ext cx="10943167" cy="4238625"/>
          </a:xfrm>
          <a:prstGeom prst="rect">
            <a:avLst/>
          </a:prstGeom>
        </p:spPr>
        <p:txBody>
          <a:bodyPr/>
          <a:lstStyle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264843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047086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39" y="836614"/>
            <a:ext cx="10972800" cy="7207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4418" y="1844676"/>
            <a:ext cx="5369983" cy="4238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buNone/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44676"/>
            <a:ext cx="5369984" cy="4238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buNone/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520103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28670"/>
            <a:ext cx="10972800" cy="107157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074858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714620"/>
            <a:ext cx="5386917" cy="35544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buNone/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2074858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714620"/>
            <a:ext cx="5389033" cy="35544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buNone/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562523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39" y="836614"/>
            <a:ext cx="10972800" cy="7207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565686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409787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857232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857233"/>
            <a:ext cx="6815667" cy="5268931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buNone/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071678"/>
            <a:ext cx="4011084" cy="40544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89121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785794"/>
            <a:ext cx="7315200" cy="3941781"/>
          </a:xfrm>
          <a:prstGeom prst="rect">
            <a:avLst/>
          </a:prstGeom>
        </p:spPr>
        <p:txBody>
          <a:bodyPr lIns="9144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429264"/>
            <a:ext cx="7315200" cy="74293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952219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39" y="836614"/>
            <a:ext cx="10972800" cy="7207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4418" y="1844676"/>
            <a:ext cx="10943167" cy="4238625"/>
          </a:xfrm>
          <a:prstGeom prst="rect">
            <a:avLst/>
          </a:prstGeom>
        </p:spPr>
        <p:txBody>
          <a:bodyPr vert="eaVert"/>
          <a:lstStyle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028233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07451" y="836614"/>
            <a:ext cx="2760133" cy="5246687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27051" y="836614"/>
            <a:ext cx="8077200" cy="5246687"/>
          </a:xfrm>
          <a:prstGeom prst="rect">
            <a:avLst/>
          </a:prstGeom>
        </p:spPr>
        <p:txBody>
          <a:bodyPr vert="eaVert"/>
          <a:lstStyle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52722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52636-7B2B-4996-9BCC-63F1E8742322}" type="datetimeFigureOut">
              <a:rPr lang="en-GB" smtClean="0"/>
              <a:t>23/01/2019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907C3-4639-4865-97C1-FE511C6840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652752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051" y="836614"/>
            <a:ext cx="10972800" cy="7207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24418" y="1844676"/>
            <a:ext cx="10943167" cy="4238625"/>
          </a:xfrm>
          <a:prstGeom prst="rect">
            <a:avLst/>
          </a:prstGeom>
        </p:spPr>
        <p:txBody>
          <a:bodyPr lIns="91440" rtlCol="0">
            <a:normAutofit/>
          </a:bodyPr>
          <a:lstStyle/>
          <a:p>
            <a:pPr lvl="0"/>
            <a:endParaRPr lang="en-GB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049508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BiologyPPTBottom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99214"/>
            <a:ext cx="121920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BiologyPPTTop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/>
          <p:cNvSpPr txBox="1">
            <a:spLocks noChangeArrowheads="1"/>
          </p:cNvSpPr>
          <p:nvPr userDrawn="1"/>
        </p:nvSpPr>
        <p:spPr bwMode="auto">
          <a:xfrm>
            <a:off x="239184" y="188913"/>
            <a:ext cx="1056216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6000" rIns="0" bIns="360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7Bb</a:t>
            </a:r>
            <a:endParaRPr kumimoji="0" lang="en-GB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596744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573916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39" y="836614"/>
            <a:ext cx="10972800" cy="7207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418" y="1844676"/>
            <a:ext cx="10943167" cy="4238625"/>
          </a:xfrm>
          <a:prstGeom prst="rect">
            <a:avLst/>
          </a:prstGeom>
        </p:spPr>
        <p:txBody>
          <a:bodyPr/>
          <a:lstStyle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903315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731569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39" y="836614"/>
            <a:ext cx="10972800" cy="7207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4418" y="1844676"/>
            <a:ext cx="5369983" cy="4238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buNone/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44676"/>
            <a:ext cx="5369984" cy="4238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buNone/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985916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28670"/>
            <a:ext cx="10972800" cy="107157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074858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714620"/>
            <a:ext cx="5386917" cy="35544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buNone/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2074858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714620"/>
            <a:ext cx="5389033" cy="35544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buNone/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157978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39" y="836614"/>
            <a:ext cx="10972800" cy="7207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363538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105459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857232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857233"/>
            <a:ext cx="6815667" cy="5268931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buNone/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071678"/>
            <a:ext cx="4011084" cy="40544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9617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52636-7B2B-4996-9BCC-63F1E8742322}" type="datetimeFigureOut">
              <a:rPr lang="en-GB" smtClean="0"/>
              <a:t>23/01/2019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907C3-4639-4865-97C1-FE511C6840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987928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785794"/>
            <a:ext cx="7315200" cy="3941781"/>
          </a:xfrm>
          <a:prstGeom prst="rect">
            <a:avLst/>
          </a:prstGeom>
        </p:spPr>
        <p:txBody>
          <a:bodyPr lIns="9144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429264"/>
            <a:ext cx="7315200" cy="74293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355906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39" y="836614"/>
            <a:ext cx="10972800" cy="7207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4418" y="1844676"/>
            <a:ext cx="10943167" cy="4238625"/>
          </a:xfrm>
          <a:prstGeom prst="rect">
            <a:avLst/>
          </a:prstGeom>
        </p:spPr>
        <p:txBody>
          <a:bodyPr vert="eaVert"/>
          <a:lstStyle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070894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07451" y="836614"/>
            <a:ext cx="2760133" cy="5246687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27051" y="836614"/>
            <a:ext cx="8077200" cy="5246687"/>
          </a:xfrm>
          <a:prstGeom prst="rect">
            <a:avLst/>
          </a:prstGeom>
        </p:spPr>
        <p:txBody>
          <a:bodyPr vert="eaVert"/>
          <a:lstStyle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678352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051" y="836614"/>
            <a:ext cx="10972800" cy="7207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24418" y="1844676"/>
            <a:ext cx="10943167" cy="4238625"/>
          </a:xfrm>
          <a:prstGeom prst="rect">
            <a:avLst/>
          </a:prstGeom>
        </p:spPr>
        <p:txBody>
          <a:bodyPr lIns="91440" rtlCol="0">
            <a:normAutofit/>
          </a:bodyPr>
          <a:lstStyle/>
          <a:p>
            <a:pPr lvl="0"/>
            <a:endParaRPr lang="en-GB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34904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52636-7B2B-4996-9BCC-63F1E8742322}" type="datetimeFigureOut">
              <a:rPr lang="en-GB" smtClean="0"/>
              <a:t>23/01/2019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907C3-4639-4865-97C1-FE511C6840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9793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52636-7B2B-4996-9BCC-63F1E8742322}" type="datetimeFigureOut">
              <a:rPr lang="en-GB" smtClean="0"/>
              <a:t>23/01/2019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907C3-4639-4865-97C1-FE511C6840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3443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52636-7B2B-4996-9BCC-63F1E8742322}" type="datetimeFigureOut">
              <a:rPr lang="en-GB" smtClean="0"/>
              <a:t>23/01/2019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907C3-4639-4865-97C1-FE511C6840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64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audio" Target="../media/audio1.wav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3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image" Target="../media/image1.jpe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5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652636-7B2B-4996-9BCC-63F1E8742322}" type="datetimeFigureOut">
              <a:rPr lang="en-GB" smtClean="0"/>
              <a:t>23/01/2019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2907C3-4639-4865-97C1-FE511C6840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4847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0" descr="BiologyPPTBottom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99214"/>
            <a:ext cx="121920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11" descr="BiologyPPTTop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27051" y="836614"/>
            <a:ext cx="109728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Title or banner area</a:t>
            </a:r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4418" y="1844676"/>
            <a:ext cx="10943167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Use simple bullet points and lines, with no more than two lines per bullet point if possible.</a:t>
            </a:r>
          </a:p>
          <a:p>
            <a:pPr lvl="0"/>
            <a:r>
              <a:rPr lang="en-GB" altLang="en-US" smtClean="0"/>
              <a:t>Try to use a maximum of ten words per line. </a:t>
            </a:r>
          </a:p>
          <a:p>
            <a:pPr lvl="0"/>
            <a:r>
              <a:rPr lang="en-GB" altLang="en-US" smtClean="0"/>
              <a:t>Set up generic formatting on this master. </a:t>
            </a:r>
          </a:p>
          <a:p>
            <a:pPr lvl="0"/>
            <a:r>
              <a:rPr lang="en-GB" altLang="en-US" smtClean="0"/>
              <a:t>By applying this master to your slides, you’ll maintain consistent font and bullet style.</a:t>
            </a:r>
          </a:p>
          <a:p>
            <a:pPr lvl="0"/>
            <a:r>
              <a:rPr lang="en-GB" altLang="en-US" smtClean="0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 smtClean="0"/>
              <a:t>Read the PowerPoint guidelines before creating a slide show.</a:t>
            </a:r>
          </a:p>
          <a:p>
            <a:pPr lvl="0"/>
            <a:endParaRPr lang="en-GB" altLang="en-US" smtClean="0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624418" y="6524626"/>
            <a:ext cx="1094316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  <p:sp>
        <p:nvSpPr>
          <p:cNvPr id="54285" name="Text Box 13"/>
          <p:cNvSpPr txBox="1">
            <a:spLocks noChangeArrowheads="1"/>
          </p:cNvSpPr>
          <p:nvPr userDrawn="1"/>
        </p:nvSpPr>
        <p:spPr bwMode="auto">
          <a:xfrm>
            <a:off x="239184" y="188913"/>
            <a:ext cx="1056216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6000" rIns="0" bIns="360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7Aa</a:t>
            </a:r>
            <a:endParaRPr kumimoji="0" lang="en-GB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2769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ransition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6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36825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36825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36825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36825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36825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9pPr>
    </p:titleStyle>
    <p:bodyStyle>
      <a:lvl1pPr marL="3175" indent="-3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817563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</a:defRPr>
      </a:lvl2pPr>
      <a:lvl3pPr marL="122555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33538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12" descr="BiologyPPTBottom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99214"/>
            <a:ext cx="121920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Picture 13" descr="BiologyPPTTop.jp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7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624418" y="6524626"/>
            <a:ext cx="1094316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  <p:sp>
        <p:nvSpPr>
          <p:cNvPr id="54285" name="Text Box 13"/>
          <p:cNvSpPr txBox="1">
            <a:spLocks noChangeArrowheads="1"/>
          </p:cNvSpPr>
          <p:nvPr userDrawn="1"/>
        </p:nvSpPr>
        <p:spPr bwMode="auto">
          <a:xfrm>
            <a:off x="239184" y="188913"/>
            <a:ext cx="1056216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6000" rIns="0" bIns="36000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charset="0"/>
              </a:rPr>
              <a:t>7Aa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n-ea"/>
              <a:cs typeface="Arial" charset="0"/>
            </a:endParaRPr>
          </a:p>
        </p:txBody>
      </p:sp>
      <p:sp>
        <p:nvSpPr>
          <p:cNvPr id="54286" name="Text Box 14"/>
          <p:cNvSpPr txBox="1">
            <a:spLocks noChangeArrowheads="1"/>
          </p:cNvSpPr>
          <p:nvPr userDrawn="1"/>
        </p:nvSpPr>
        <p:spPr bwMode="auto">
          <a:xfrm>
            <a:off x="1473201" y="220663"/>
            <a:ext cx="8447617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tIns="36000" rIns="36000" bIns="3600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Life processes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626533" y="1600201"/>
            <a:ext cx="1095586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0968" name="Title Placeholder 9"/>
          <p:cNvSpPr>
            <a:spLocks noGrp="1"/>
          </p:cNvSpPr>
          <p:nvPr>
            <p:ph type="title"/>
          </p:nvPr>
        </p:nvSpPr>
        <p:spPr bwMode="auto">
          <a:xfrm>
            <a:off x="609600" y="714375"/>
            <a:ext cx="109728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	Click to edit Master title style</a:t>
            </a:r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980814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marL="444500" indent="-4445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marL="444500" indent="-4445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marL="444500" indent="-4445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marL="444500" indent="-4445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marL="444500" indent="-4445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9pPr>
    </p:titleStyle>
    <p:bodyStyle>
      <a:lvl1pPr marL="447675" indent="-3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defRPr sz="2400">
          <a:solidFill>
            <a:srgbClr val="636825"/>
          </a:solidFill>
          <a:latin typeface="+mn-lt"/>
          <a:ea typeface="+mn-ea"/>
          <a:cs typeface="+mn-cs"/>
        </a:defRPr>
      </a:lvl1pPr>
      <a:lvl2pPr marL="1079500" indent="-35242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rgbClr val="636825"/>
          </a:solidFill>
          <a:latin typeface="+mn-lt"/>
        </a:defRPr>
      </a:lvl2pPr>
      <a:lvl3pPr marL="1487488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rgbClr val="636825"/>
          </a:solidFill>
          <a:latin typeface="+mn-lt"/>
        </a:defRPr>
      </a:lvl3pPr>
      <a:lvl4pPr marL="1895475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rgbClr val="636825"/>
          </a:solidFill>
          <a:latin typeface="+mn-lt"/>
        </a:defRPr>
      </a:lvl4pPr>
      <a:lvl5pPr marL="2303463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400">
          <a:solidFill>
            <a:srgbClr val="636825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0" descr="BiologyPPTBottom.jp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99214"/>
            <a:ext cx="121920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11" descr="BiologyPPTTop.jpg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27051" y="836614"/>
            <a:ext cx="109728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Title or banner area</a:t>
            </a:r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4418" y="1844676"/>
            <a:ext cx="10943167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Use simple bullet points and lines, with no more than two lines per bullet point if possible.</a:t>
            </a:r>
          </a:p>
          <a:p>
            <a:pPr lvl="0"/>
            <a:r>
              <a:rPr lang="en-GB" altLang="en-US" smtClean="0"/>
              <a:t>Try to use a maximum of ten words per line. </a:t>
            </a:r>
          </a:p>
          <a:p>
            <a:pPr lvl="0"/>
            <a:r>
              <a:rPr lang="en-GB" altLang="en-US" smtClean="0"/>
              <a:t>Set up generic formatting on this master. </a:t>
            </a:r>
          </a:p>
          <a:p>
            <a:pPr lvl="0"/>
            <a:r>
              <a:rPr lang="en-GB" altLang="en-US" smtClean="0"/>
              <a:t>By applying this master to your slides, you’ll maintain consistent font and bullet style.</a:t>
            </a:r>
          </a:p>
          <a:p>
            <a:pPr lvl="0"/>
            <a:r>
              <a:rPr lang="en-GB" altLang="en-US" smtClean="0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 smtClean="0"/>
              <a:t>Read the PowerPoint guidelines before creating a slide show.</a:t>
            </a:r>
          </a:p>
          <a:p>
            <a:pPr lvl="0"/>
            <a:endParaRPr lang="en-GB" altLang="en-US" smtClean="0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624418" y="6524626"/>
            <a:ext cx="1094316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  <p:sp>
        <p:nvSpPr>
          <p:cNvPr id="54285" name="Text Box 13"/>
          <p:cNvSpPr txBox="1">
            <a:spLocks noChangeArrowheads="1"/>
          </p:cNvSpPr>
          <p:nvPr userDrawn="1"/>
        </p:nvSpPr>
        <p:spPr bwMode="auto">
          <a:xfrm>
            <a:off x="239184" y="188913"/>
            <a:ext cx="1056216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6000" rIns="0" bIns="36000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anose="020B0604020202020204" pitchFamily="34" charset="0"/>
              </a:rPr>
              <a:t>xXx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4286" name="Text Box 14"/>
          <p:cNvSpPr txBox="1">
            <a:spLocks noChangeArrowheads="1"/>
          </p:cNvSpPr>
          <p:nvPr userDrawn="1"/>
        </p:nvSpPr>
        <p:spPr bwMode="auto">
          <a:xfrm>
            <a:off x="1473201" y="220663"/>
            <a:ext cx="8447617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tIns="36000" rIns="36000" bIns="3600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Unit title</a:t>
            </a:r>
          </a:p>
        </p:txBody>
      </p:sp>
    </p:spTree>
    <p:extLst>
      <p:ext uri="{BB962C8B-B14F-4D97-AF65-F5344CB8AC3E}">
        <p14:creationId xmlns:p14="http://schemas.microsoft.com/office/powerpoint/2010/main" val="3343982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transition>
    <p:sndAc>
      <p:stSnd>
        <p:snd r:embed="rId14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6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36825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36825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36825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36825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36825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27051" y="836614"/>
            <a:ext cx="109728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Title or banner area</a:t>
            </a:r>
          </a:p>
        </p:txBody>
      </p:sp>
      <p:sp>
        <p:nvSpPr>
          <p:cNvPr id="5939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4418" y="1844676"/>
            <a:ext cx="10943167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Use simple bullet points and lines, with no more than two lines per bullet point if possible.</a:t>
            </a:r>
          </a:p>
          <a:p>
            <a:pPr lvl="0"/>
            <a:r>
              <a:rPr lang="en-GB" altLang="en-US" smtClean="0"/>
              <a:t>Try to use a maximum of ten words per line. </a:t>
            </a:r>
          </a:p>
          <a:p>
            <a:pPr lvl="0"/>
            <a:r>
              <a:rPr lang="en-GB" altLang="en-US" smtClean="0"/>
              <a:t>Set up generic formatting on this master. </a:t>
            </a:r>
          </a:p>
          <a:p>
            <a:pPr lvl="0"/>
            <a:r>
              <a:rPr lang="en-GB" altLang="en-US" smtClean="0"/>
              <a:t>By applying this master to your slides, you’ll maintain consistent font and bullet style.</a:t>
            </a:r>
          </a:p>
          <a:p>
            <a:pPr lvl="0"/>
            <a:r>
              <a:rPr lang="en-GB" altLang="en-US" smtClean="0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 smtClean="0"/>
              <a:t>Read the PowerPoint guidelines before creating a slide show.</a:t>
            </a:r>
          </a:p>
          <a:p>
            <a:pPr lvl="0"/>
            <a:endParaRPr lang="en-GB" altLang="en-US" smtClean="0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624418" y="6524626"/>
            <a:ext cx="10943167" cy="2889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554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</p:sldLayoutIdLst>
  <p:transition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8" grpId="0" build="p" autoUpdateAnimBg="0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5939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36825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36825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36825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36825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36825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12" descr="BiologyPPTBottom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99214"/>
            <a:ext cx="121920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Picture 13" descr="BiologyPPTTop.jp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7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624418" y="6524626"/>
            <a:ext cx="1094316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  <p:sp>
        <p:nvSpPr>
          <p:cNvPr id="54285" name="Text Box 13"/>
          <p:cNvSpPr txBox="1">
            <a:spLocks noChangeArrowheads="1"/>
          </p:cNvSpPr>
          <p:nvPr userDrawn="1"/>
        </p:nvSpPr>
        <p:spPr bwMode="auto">
          <a:xfrm>
            <a:off x="239184" y="188913"/>
            <a:ext cx="1056216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6000" rIns="0" bIns="360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7Ba</a:t>
            </a:r>
            <a:endParaRPr kumimoji="0" lang="en-GB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4286" name="Text Box 14"/>
          <p:cNvSpPr txBox="1">
            <a:spLocks noChangeArrowheads="1"/>
          </p:cNvSpPr>
          <p:nvPr userDrawn="1"/>
        </p:nvSpPr>
        <p:spPr bwMode="auto">
          <a:xfrm>
            <a:off x="1473201" y="220663"/>
            <a:ext cx="8447617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tIns="36000" rIns="36000" bIns="36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Animal sexual reproduction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626533" y="1600201"/>
            <a:ext cx="1095586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0968" name="Title Placeholder 9"/>
          <p:cNvSpPr>
            <a:spLocks noGrp="1"/>
          </p:cNvSpPr>
          <p:nvPr>
            <p:ph type="title"/>
          </p:nvPr>
        </p:nvSpPr>
        <p:spPr bwMode="auto">
          <a:xfrm>
            <a:off x="609600" y="714375"/>
            <a:ext cx="109728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	Click to edit Master title style</a:t>
            </a:r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1407108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marL="444500" indent="-4445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marL="444500" indent="-4445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marL="444500" indent="-4445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marL="444500" indent="-4445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marL="444500" indent="-4445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9pPr>
    </p:titleStyle>
    <p:bodyStyle>
      <a:lvl1pPr marL="447675" indent="-3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defRPr sz="2400">
          <a:solidFill>
            <a:srgbClr val="636825"/>
          </a:solidFill>
          <a:latin typeface="+mn-lt"/>
          <a:ea typeface="+mn-ea"/>
          <a:cs typeface="+mn-cs"/>
        </a:defRPr>
      </a:lvl1pPr>
      <a:lvl2pPr marL="1079500" indent="-35242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rgbClr val="636825"/>
          </a:solidFill>
          <a:latin typeface="+mn-lt"/>
        </a:defRPr>
      </a:lvl2pPr>
      <a:lvl3pPr marL="1487488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rgbClr val="636825"/>
          </a:solidFill>
          <a:latin typeface="+mn-lt"/>
        </a:defRPr>
      </a:lvl3pPr>
      <a:lvl4pPr marL="1895475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rgbClr val="636825"/>
          </a:solidFill>
          <a:latin typeface="+mn-lt"/>
        </a:defRPr>
      </a:lvl4pPr>
      <a:lvl5pPr marL="2303463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400">
          <a:solidFill>
            <a:srgbClr val="636825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27051" y="836614"/>
            <a:ext cx="109728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Title or banner area</a:t>
            </a:r>
          </a:p>
        </p:txBody>
      </p:sp>
      <p:sp>
        <p:nvSpPr>
          <p:cNvPr id="5939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4418" y="1844676"/>
            <a:ext cx="10943167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Use simple bullet points and lines, with no more than two lines per bullet point if possible.</a:t>
            </a:r>
          </a:p>
          <a:p>
            <a:pPr lvl="0"/>
            <a:r>
              <a:rPr lang="en-GB" altLang="en-US" smtClean="0"/>
              <a:t>Try to use a maximum of ten words per line. </a:t>
            </a:r>
          </a:p>
          <a:p>
            <a:pPr lvl="0"/>
            <a:r>
              <a:rPr lang="en-GB" altLang="en-US" smtClean="0"/>
              <a:t>Set up generic formatting on this master. </a:t>
            </a:r>
          </a:p>
          <a:p>
            <a:pPr lvl="0"/>
            <a:r>
              <a:rPr lang="en-GB" altLang="en-US" smtClean="0"/>
              <a:t>By applying this master to your slides, you’ll maintain consistent font and bullet style.</a:t>
            </a:r>
          </a:p>
          <a:p>
            <a:pPr lvl="0"/>
            <a:r>
              <a:rPr lang="en-GB" altLang="en-US" smtClean="0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 smtClean="0"/>
              <a:t>Read the PowerPoint guidelines before creating a slide show.</a:t>
            </a:r>
          </a:p>
          <a:p>
            <a:pPr lvl="0"/>
            <a:endParaRPr lang="en-GB" altLang="en-US" smtClean="0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624418" y="6524626"/>
            <a:ext cx="10943167" cy="2889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529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</p:sldLayoutIdLst>
  <p:transition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8" grpId="0" build="p" autoUpdateAnimBg="0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5939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36825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36825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36825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36825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36825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12" descr="BiologyPPTBottom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99214"/>
            <a:ext cx="121920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Picture 13" descr="BiologyPPTTop.jp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7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624418" y="6524626"/>
            <a:ext cx="1094316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  <p:sp>
        <p:nvSpPr>
          <p:cNvPr id="54285" name="Text Box 13"/>
          <p:cNvSpPr txBox="1">
            <a:spLocks noChangeArrowheads="1"/>
          </p:cNvSpPr>
          <p:nvPr userDrawn="1"/>
        </p:nvSpPr>
        <p:spPr bwMode="auto">
          <a:xfrm>
            <a:off x="239184" y="188913"/>
            <a:ext cx="1056216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6000" rIns="0" bIns="360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7Bb</a:t>
            </a:r>
            <a:endParaRPr kumimoji="0" lang="en-GB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4286" name="Text Box 14"/>
          <p:cNvSpPr txBox="1">
            <a:spLocks noChangeArrowheads="1"/>
          </p:cNvSpPr>
          <p:nvPr userDrawn="1"/>
        </p:nvSpPr>
        <p:spPr bwMode="auto">
          <a:xfrm>
            <a:off x="1473201" y="220663"/>
            <a:ext cx="8447617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tIns="36000" rIns="36000" bIns="36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Reproductive organs</a:t>
            </a:r>
            <a:r>
              <a:rPr kumimoji="0" lang="en-GB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626533" y="1600201"/>
            <a:ext cx="1095586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0968" name="Title Placeholder 9"/>
          <p:cNvSpPr>
            <a:spLocks noGrp="1"/>
          </p:cNvSpPr>
          <p:nvPr>
            <p:ph type="title"/>
          </p:nvPr>
        </p:nvSpPr>
        <p:spPr bwMode="auto">
          <a:xfrm>
            <a:off x="609600" y="714375"/>
            <a:ext cx="109728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	Click to edit Master title style</a:t>
            </a:r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137354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marL="444500" indent="-4445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marL="444500" indent="-4445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marL="444500" indent="-4445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marL="444500" indent="-4445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marL="444500" indent="-4445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9pPr>
    </p:titleStyle>
    <p:bodyStyle>
      <a:lvl1pPr marL="447675" indent="-3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defRPr sz="2400">
          <a:solidFill>
            <a:srgbClr val="636825"/>
          </a:solidFill>
          <a:latin typeface="+mn-lt"/>
          <a:ea typeface="+mn-ea"/>
          <a:cs typeface="+mn-cs"/>
        </a:defRPr>
      </a:lvl1pPr>
      <a:lvl2pPr marL="1079500" indent="-35242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rgbClr val="636825"/>
          </a:solidFill>
          <a:latin typeface="+mn-lt"/>
        </a:defRPr>
      </a:lvl2pPr>
      <a:lvl3pPr marL="1487488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rgbClr val="636825"/>
          </a:solidFill>
          <a:latin typeface="+mn-lt"/>
        </a:defRPr>
      </a:lvl3pPr>
      <a:lvl4pPr marL="1895475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rgbClr val="636825"/>
          </a:solidFill>
          <a:latin typeface="+mn-lt"/>
        </a:defRPr>
      </a:lvl4pPr>
      <a:lvl5pPr marL="2303463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400">
          <a:solidFill>
            <a:srgbClr val="636825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s://highamspark.fireflycloud.net/" TargetMode="External"/><Relationship Id="rId7" Type="http://schemas.openxmlformats.org/officeDocument/2006/relationships/hyperlink" Target="https://www.youtube.com/channel/UCuvnztKGXBYUuEm6LUmFLGg" TargetMode="External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openxmlformats.org/officeDocument/2006/relationships/hyperlink" Target="https://www.pearsonactivelearn.com/" TargetMode="External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hyperlink" Target="https://twitter.com/hpscience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tiveteachonline.com/product/view/id/295/page/28/mode/dps?modal=/player/video/id/270269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tiveteachonline.com/product/view/id/295/page/28/mode/dps?modal=/player/video/id/270270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5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5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0" y="1886643"/>
            <a:ext cx="12053873" cy="1295400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 smtClean="0">
                <a:latin typeface="Arial" panose="020B0604020202020204" pitchFamily="34" charset="0"/>
              </a:rPr>
              <a:t>Name the parts of the male and female reproductive systems and their jobs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 smtClean="0">
                <a:latin typeface="Arial" panose="020B0604020202020204" pitchFamily="34" charset="0"/>
              </a:rPr>
              <a:t>Explain how the sperm and egg cells are adapted to their functions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 smtClean="0">
                <a:latin typeface="Arial" panose="020B0604020202020204" pitchFamily="34" charset="0"/>
              </a:rPr>
              <a:t>State what happens at the menopause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8" y="3726079"/>
            <a:ext cx="12191933" cy="3131921"/>
          </a:xfrm>
          <a:solidFill>
            <a:srgbClr val="EAEAEA"/>
          </a:solidFill>
        </p:spPr>
        <p:txBody>
          <a:bodyPr/>
          <a:lstStyle/>
          <a:p>
            <a:pPr marL="0" indent="0">
              <a:buNone/>
            </a:pPr>
            <a:r>
              <a:rPr lang="en-GB" dirty="0" smtClean="0">
                <a:latin typeface="Arial" panose="020B0604020202020204" pitchFamily="34" charset="0"/>
              </a:rPr>
              <a:t>Starter: In the back of your books, write down everything you remember about gametes from last lesson. </a:t>
            </a:r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10" name="Text Box 17"/>
          <p:cNvSpPr txBox="1">
            <a:spLocks noChangeArrowheads="1"/>
          </p:cNvSpPr>
          <p:nvPr/>
        </p:nvSpPr>
        <p:spPr bwMode="auto">
          <a:xfrm>
            <a:off x="68" y="-19877"/>
            <a:ext cx="10724672" cy="666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1" tIns="45719" rIns="91431" b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91426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3733" u="sng" kern="0" dirty="0" smtClean="0">
                <a:solidFill>
                  <a:srgbClr val="000000"/>
                </a:solidFill>
              </a:rPr>
              <a:t>7Bb </a:t>
            </a:r>
            <a:r>
              <a:rPr lang="en-GB" sz="3733" u="sng" kern="0" smtClean="0">
                <a:solidFill>
                  <a:srgbClr val="000000"/>
                </a:solidFill>
              </a:rPr>
              <a:t>Reproductive organs</a:t>
            </a:r>
            <a:endParaRPr lang="en-GB" sz="3733" u="sng" kern="0" dirty="0">
              <a:solidFill>
                <a:srgbClr val="000000"/>
              </a:solidFill>
            </a:endParaRPr>
          </a:p>
        </p:txBody>
      </p:sp>
      <p:pic>
        <p:nvPicPr>
          <p:cNvPr id="11" name="Picture 2" descr="https://firefly.archbishoptemple.lancs.sch.uk/Templates/lib/core/login/images/school-logo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9202" y="6180489"/>
            <a:ext cx="2114671" cy="587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hlinkClick r:id="rId5"/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89984" y="6298463"/>
            <a:ext cx="3794637" cy="436039"/>
          </a:xfrm>
          <a:prstGeom prst="rect">
            <a:avLst/>
          </a:prstGeom>
        </p:spPr>
      </p:pic>
      <p:pic>
        <p:nvPicPr>
          <p:cNvPr id="14" name="Picture 13" descr="yt-brand-standard-logo-95x40.png">
            <a:hlinkClick r:id="rId7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996937" y="6265245"/>
            <a:ext cx="1143855" cy="481623"/>
          </a:xfrm>
          <a:prstGeom prst="rect">
            <a:avLst/>
          </a:prstGeom>
        </p:spPr>
      </p:pic>
      <p:pic>
        <p:nvPicPr>
          <p:cNvPr id="16" name="Picture 2">
            <a:hlinkClick r:id="rId9"/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8147" y="6291943"/>
            <a:ext cx="2504016" cy="478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utoShape 10" descr="Image result for plant reproduction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2400"/>
          </a:p>
        </p:txBody>
      </p:sp>
      <p:sp>
        <p:nvSpPr>
          <p:cNvPr id="5" name="AutoShape 12" descr="Image result for plant reproduction"/>
          <p:cNvSpPr>
            <a:spLocks noChangeAspect="1" noChangeArrowheads="1"/>
          </p:cNvSpPr>
          <p:nvPr/>
        </p:nvSpPr>
        <p:spPr bwMode="auto">
          <a:xfrm>
            <a:off x="410633" y="10589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240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1"/>
          <a:srcRect l="25139" t="11333" r="25417" b="23334"/>
          <a:stretch/>
        </p:blipFill>
        <p:spPr>
          <a:xfrm>
            <a:off x="5659032" y="4303096"/>
            <a:ext cx="2375936" cy="196214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2"/>
          <a:srcRect l="5973" t="13111" r="8194" b="36888"/>
          <a:stretch/>
        </p:blipFill>
        <p:spPr>
          <a:xfrm>
            <a:off x="8460572" y="4141032"/>
            <a:ext cx="3312327" cy="217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839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Reproductive system </a:t>
            </a:r>
            <a:endParaRPr lang="en-GB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The r___________ organs produce gametes and are part of the organ system called the r_____________ system.</a:t>
            </a: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The t_____ are the male reproductive organ and produce s____ cells.</a:t>
            </a:r>
          </a:p>
          <a:p>
            <a:pPr marL="0" indent="0">
              <a:buNone/>
            </a:pP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o______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are the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female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reproductive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organ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and produce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the o___ (egg cells) 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21"/>
          <p:cNvSpPr>
            <a:spLocks noChangeArrowheads="1"/>
          </p:cNvSpPr>
          <p:nvPr/>
        </p:nvSpPr>
        <p:spPr bwMode="auto">
          <a:xfrm>
            <a:off x="7745355" y="230188"/>
            <a:ext cx="3608445" cy="967991"/>
          </a:xfrm>
          <a:prstGeom prst="roundRect">
            <a:avLst>
              <a:gd name="adj" fmla="val 6856"/>
            </a:avLst>
          </a:prstGeom>
          <a:gradFill rotWithShape="1">
            <a:gsLst>
              <a:gs pos="0">
                <a:srgbClr val="3399FF"/>
              </a:gs>
              <a:gs pos="100000">
                <a:schemeClr val="accent1"/>
              </a:gs>
            </a:gsLst>
            <a:lin ang="5400000" scaled="1"/>
          </a:gradFill>
          <a:ln w="25400">
            <a:solidFill>
              <a:srgbClr val="000080"/>
            </a:solidFill>
            <a:round/>
            <a:headEnd/>
            <a:tailEnd/>
          </a:ln>
        </p:spPr>
        <p:txBody>
          <a:bodyPr/>
          <a:lstStyle>
            <a:lvl1pPr marL="354013" indent="-3540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defTabSz="121917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2200" dirty="0" smtClean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Copy and complete the text below</a:t>
            </a:r>
            <a:endParaRPr lang="en-GB" altLang="en-US" sz="2200" dirty="0">
              <a:solidFill>
                <a:srgbClr val="000000"/>
              </a:solidFill>
              <a:cs typeface="Arial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293533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Reproductive system </a:t>
            </a:r>
            <a:endParaRPr lang="en-GB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The r___________ organs produce gametes and are part of the organ system called the r__________  system.</a:t>
            </a: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The t_____ are the male reproductive organ and produce s____ cells.</a:t>
            </a:r>
          </a:p>
          <a:p>
            <a:pPr marL="0" indent="0">
              <a:buNone/>
            </a:pP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o______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are the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female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reproductive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organ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and produce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the o___ (egg cells) 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utoShape 21"/>
          <p:cNvSpPr>
            <a:spLocks noChangeArrowheads="1"/>
          </p:cNvSpPr>
          <p:nvPr/>
        </p:nvSpPr>
        <p:spPr bwMode="auto">
          <a:xfrm>
            <a:off x="7745355" y="230188"/>
            <a:ext cx="3608445" cy="967991"/>
          </a:xfrm>
          <a:prstGeom prst="roundRect">
            <a:avLst>
              <a:gd name="adj" fmla="val 6856"/>
            </a:avLst>
          </a:prstGeom>
          <a:solidFill>
            <a:schemeClr val="accent6">
              <a:lumMod val="40000"/>
              <a:lumOff val="60000"/>
            </a:schemeClr>
          </a:solidFill>
          <a:ln w="25400">
            <a:solidFill>
              <a:srgbClr val="000080"/>
            </a:solidFill>
            <a:round/>
            <a:headEnd/>
            <a:tailEnd/>
          </a:ln>
        </p:spPr>
        <p:txBody>
          <a:bodyPr/>
          <a:lstStyle>
            <a:lvl1pPr marL="354013" indent="-3540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buFont typeface="Wingdings 2" pitchFamily="18" charset="2"/>
              <a:buChar char="!"/>
            </a:pPr>
            <a:r>
              <a:rPr lang="en-GB" altLang="en-US" b="1" dirty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 </a:t>
            </a:r>
            <a:r>
              <a:rPr lang="en-GB" altLang="en-US" sz="2200" dirty="0" smtClean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Correct your work using green pens</a:t>
            </a:r>
            <a:endParaRPr lang="en-GB" altLang="en-US" sz="2200" dirty="0">
              <a:solidFill>
                <a:srgbClr val="000000"/>
              </a:solidFill>
              <a:cs typeface="Arial" charset="0"/>
              <a:sym typeface="Wingdings" pitchFamily="2" charset="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01702" y="1690688"/>
            <a:ext cx="236069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800" u="sng" dirty="0">
                <a:solidFill>
                  <a:srgbClr val="FF0000"/>
                </a:solidFill>
              </a:rPr>
              <a:t>r</a:t>
            </a:r>
            <a:r>
              <a:rPr lang="en-GB" sz="2800" u="sng" dirty="0" smtClean="0">
                <a:solidFill>
                  <a:srgbClr val="FF0000"/>
                </a:solidFill>
              </a:rPr>
              <a:t>eproductive</a:t>
            </a:r>
            <a:r>
              <a:rPr lang="en-GB" sz="3600" u="sng" dirty="0" smtClean="0">
                <a:solidFill>
                  <a:srgbClr val="FF0000"/>
                </a:solidFill>
              </a:rPr>
              <a:t> </a:t>
            </a:r>
            <a:endParaRPr lang="en-GB" sz="3600" u="sng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25902" y="2206171"/>
            <a:ext cx="232804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800" u="sng" dirty="0">
                <a:solidFill>
                  <a:srgbClr val="FF0000"/>
                </a:solidFill>
              </a:rPr>
              <a:t>r</a:t>
            </a:r>
            <a:r>
              <a:rPr lang="en-GB" sz="2800" u="sng" dirty="0" smtClean="0">
                <a:solidFill>
                  <a:srgbClr val="FF0000"/>
                </a:solidFill>
              </a:rPr>
              <a:t>eproductive</a:t>
            </a:r>
            <a:r>
              <a:rPr lang="en-GB" sz="3600" u="sng" dirty="0" smtClean="0">
                <a:solidFill>
                  <a:srgbClr val="FF0000"/>
                </a:solidFill>
              </a:rPr>
              <a:t> </a:t>
            </a:r>
            <a:endParaRPr lang="en-GB" sz="3600" u="sng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01702" y="3016251"/>
            <a:ext cx="106892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800" u="sng" dirty="0" smtClean="0">
                <a:solidFill>
                  <a:srgbClr val="FF0000"/>
                </a:solidFill>
              </a:rPr>
              <a:t>testis</a:t>
            </a:r>
            <a:r>
              <a:rPr lang="en-GB" sz="3600" u="sng" dirty="0" smtClean="0">
                <a:solidFill>
                  <a:srgbClr val="FF0000"/>
                </a:solidFill>
              </a:rPr>
              <a:t> </a:t>
            </a:r>
            <a:endParaRPr lang="en-GB" sz="3600" u="sng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69188" y="3139362"/>
            <a:ext cx="117778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800" u="sng" dirty="0" smtClean="0">
                <a:solidFill>
                  <a:srgbClr val="FF0000"/>
                </a:solidFill>
              </a:rPr>
              <a:t>sperm</a:t>
            </a:r>
            <a:endParaRPr lang="en-GB" sz="3600" u="sng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30730" y="4549541"/>
            <a:ext cx="151886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800" u="sng" dirty="0" smtClean="0">
                <a:solidFill>
                  <a:srgbClr val="FF0000"/>
                </a:solidFill>
              </a:rPr>
              <a:t>ovaries</a:t>
            </a:r>
            <a:endParaRPr lang="en-GB" sz="3600" u="sng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2170" y="5065522"/>
            <a:ext cx="104459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800" u="sng" dirty="0" smtClean="0">
                <a:solidFill>
                  <a:srgbClr val="FF0000"/>
                </a:solidFill>
              </a:rPr>
              <a:t>ovum</a:t>
            </a:r>
            <a:endParaRPr lang="en-GB" sz="3600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61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>Male reproductive system</a:t>
            </a:r>
            <a:endParaRPr lang="en-GB" b="1" u="sng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" t="20701" r="885" b="11075"/>
          <a:stretch/>
        </p:blipFill>
        <p:spPr bwMode="auto">
          <a:xfrm>
            <a:off x="1043189" y="1493949"/>
            <a:ext cx="9144000" cy="5080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658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>Male reproductive system</a:t>
            </a:r>
            <a:endParaRPr lang="en-GB" b="1" u="sng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222" t="17111" r="1946" b="17555"/>
          <a:stretch/>
        </p:blipFill>
        <p:spPr>
          <a:xfrm>
            <a:off x="419100" y="1690689"/>
            <a:ext cx="8134350" cy="346594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90550" y="548708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hlinkClick r:id="rId3"/>
              </a:rPr>
              <a:t>https://www.activeteachonline.com/product/view/id/295/page/28/mode/dps?modal=/</a:t>
            </a:r>
            <a:r>
              <a:rPr lang="en-GB" dirty="0" smtClean="0">
                <a:hlinkClick r:id="rId3"/>
              </a:rPr>
              <a:t>player/video/id/270269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6" name="AutoShape 21"/>
          <p:cNvSpPr>
            <a:spLocks noChangeArrowheads="1"/>
          </p:cNvSpPr>
          <p:nvPr/>
        </p:nvSpPr>
        <p:spPr bwMode="auto">
          <a:xfrm>
            <a:off x="7745355" y="230188"/>
            <a:ext cx="3608445" cy="967991"/>
          </a:xfrm>
          <a:prstGeom prst="roundRect">
            <a:avLst>
              <a:gd name="adj" fmla="val 6856"/>
            </a:avLst>
          </a:prstGeom>
          <a:gradFill rotWithShape="1">
            <a:gsLst>
              <a:gs pos="0">
                <a:srgbClr val="3399FF"/>
              </a:gs>
              <a:gs pos="100000">
                <a:schemeClr val="accent1"/>
              </a:gs>
            </a:gsLst>
            <a:lin ang="5400000" scaled="1"/>
          </a:gradFill>
          <a:ln w="25400">
            <a:solidFill>
              <a:srgbClr val="000080"/>
            </a:solidFill>
            <a:round/>
            <a:headEnd/>
            <a:tailEnd/>
          </a:ln>
        </p:spPr>
        <p:txBody>
          <a:bodyPr/>
          <a:lstStyle>
            <a:lvl1pPr marL="354013" indent="-3540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defTabSz="121917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2200" dirty="0" smtClean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Watch the video</a:t>
            </a:r>
            <a:endParaRPr lang="en-GB" altLang="en-US" sz="2200" dirty="0">
              <a:solidFill>
                <a:srgbClr val="000000"/>
              </a:solidFill>
              <a:cs typeface="Arial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430454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/>
              <a:t>Male reproductive system</a:t>
            </a:r>
            <a:endParaRPr lang="en-GB" dirty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2075" r:id="rId2" imgW="7956720" imgH="5057640"/>
        </mc:Choice>
        <mc:Fallback>
          <p:control r:id="rId2" imgW="7956720" imgH="5057640">
            <p:pic>
              <p:nvPicPr>
                <p:cNvPr id="3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23963" y="1522413"/>
                  <a:ext cx="7956550" cy="5057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552709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502" y="-317455"/>
            <a:ext cx="10515600" cy="1325563"/>
          </a:xfrm>
        </p:spPr>
        <p:txBody>
          <a:bodyPr/>
          <a:lstStyle/>
          <a:p>
            <a:r>
              <a:rPr lang="en-GB" b="1" u="sng" dirty="0" smtClean="0"/>
              <a:t>Male reproductive system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117" y="537971"/>
            <a:ext cx="11468369" cy="4351338"/>
          </a:xfrm>
        </p:spPr>
        <p:txBody>
          <a:bodyPr/>
          <a:lstStyle/>
          <a:p>
            <a:r>
              <a:rPr lang="en-GB" sz="3000" b="1" u="sng" dirty="0" smtClean="0">
                <a:solidFill>
                  <a:srgbClr val="CC0099"/>
                </a:solidFill>
              </a:rPr>
              <a:t>Testis</a:t>
            </a:r>
            <a:r>
              <a:rPr lang="en-GB" sz="3000" dirty="0" smtClean="0">
                <a:solidFill>
                  <a:srgbClr val="CC0099"/>
                </a:solidFill>
              </a:rPr>
              <a:t> release sperm cells</a:t>
            </a:r>
            <a:r>
              <a:rPr lang="en-GB" sz="3000" b="1" u="sng" dirty="0" smtClean="0">
                <a:solidFill>
                  <a:srgbClr val="CC0099"/>
                </a:solidFill>
              </a:rPr>
              <a:t>.</a:t>
            </a:r>
          </a:p>
          <a:p>
            <a:r>
              <a:rPr lang="en-GB" sz="3000" dirty="0" smtClean="0">
                <a:solidFill>
                  <a:srgbClr val="7030A0"/>
                </a:solidFill>
              </a:rPr>
              <a:t>Sperm cells  travel through the </a:t>
            </a:r>
            <a:r>
              <a:rPr lang="en-GB" sz="3000" b="1" u="sng" dirty="0" smtClean="0">
                <a:solidFill>
                  <a:srgbClr val="7030A0"/>
                </a:solidFill>
              </a:rPr>
              <a:t>sperm ducts</a:t>
            </a:r>
            <a:r>
              <a:rPr lang="en-GB" sz="3000" dirty="0" smtClean="0">
                <a:solidFill>
                  <a:srgbClr val="7030A0"/>
                </a:solidFill>
              </a:rPr>
              <a:t>, where fluids are added from </a:t>
            </a:r>
            <a:r>
              <a:rPr lang="en-GB" sz="3000" b="1" u="sng" dirty="0" smtClean="0">
                <a:solidFill>
                  <a:srgbClr val="7030A0"/>
                </a:solidFill>
              </a:rPr>
              <a:t>glands. </a:t>
            </a:r>
          </a:p>
          <a:p>
            <a:r>
              <a:rPr lang="en-GB" sz="3000" dirty="0" smtClean="0">
                <a:solidFill>
                  <a:srgbClr val="FF0000"/>
                </a:solidFill>
              </a:rPr>
              <a:t>The fluids give the sperm cells </a:t>
            </a:r>
            <a:r>
              <a:rPr lang="en-GB" sz="3000" b="1" u="sng" dirty="0" smtClean="0">
                <a:solidFill>
                  <a:srgbClr val="FF0000"/>
                </a:solidFill>
              </a:rPr>
              <a:t>energy.</a:t>
            </a:r>
          </a:p>
          <a:p>
            <a:r>
              <a:rPr lang="en-GB" sz="3000" dirty="0" smtClean="0">
                <a:solidFill>
                  <a:srgbClr val="FFC000"/>
                </a:solidFill>
              </a:rPr>
              <a:t>Together the sperm cells and fluids are called </a:t>
            </a:r>
            <a:r>
              <a:rPr lang="en-GB" sz="3000" b="1" u="sng" dirty="0" smtClean="0">
                <a:solidFill>
                  <a:srgbClr val="FFC000"/>
                </a:solidFill>
              </a:rPr>
              <a:t>semen.</a:t>
            </a:r>
          </a:p>
          <a:p>
            <a:r>
              <a:rPr lang="en-GB" sz="3000" dirty="0" smtClean="0">
                <a:solidFill>
                  <a:srgbClr val="00B050"/>
                </a:solidFill>
              </a:rPr>
              <a:t>The semen leaves the body through the </a:t>
            </a:r>
            <a:r>
              <a:rPr lang="en-GB" sz="3000" b="1" u="sng" dirty="0" smtClean="0">
                <a:solidFill>
                  <a:srgbClr val="00B050"/>
                </a:solidFill>
              </a:rPr>
              <a:t>urethra.</a:t>
            </a:r>
          </a:p>
          <a:p>
            <a:r>
              <a:rPr lang="en-GB" sz="3000" dirty="0" smtClean="0">
                <a:solidFill>
                  <a:srgbClr val="0070C0"/>
                </a:solidFill>
              </a:rPr>
              <a:t>The urethra also carries urine from the bladder  but never at the same time as semen. </a:t>
            </a:r>
          </a:p>
          <a:p>
            <a:endParaRPr lang="en-GB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2698" y="4229100"/>
            <a:ext cx="8060833" cy="2914650"/>
          </a:xfrm>
          <a:prstGeom prst="rect">
            <a:avLst/>
          </a:prstGeom>
        </p:spPr>
      </p:pic>
      <p:sp>
        <p:nvSpPr>
          <p:cNvPr id="5" name="AutoShape 21"/>
          <p:cNvSpPr>
            <a:spLocks noChangeArrowheads="1"/>
          </p:cNvSpPr>
          <p:nvPr/>
        </p:nvSpPr>
        <p:spPr bwMode="auto">
          <a:xfrm>
            <a:off x="7745355" y="230188"/>
            <a:ext cx="3608445" cy="967991"/>
          </a:xfrm>
          <a:prstGeom prst="roundRect">
            <a:avLst>
              <a:gd name="adj" fmla="val 6856"/>
            </a:avLst>
          </a:prstGeom>
          <a:gradFill rotWithShape="1">
            <a:gsLst>
              <a:gs pos="0">
                <a:srgbClr val="3399FF"/>
              </a:gs>
              <a:gs pos="100000">
                <a:schemeClr val="accent1"/>
              </a:gs>
            </a:gsLst>
            <a:lin ang="5400000" scaled="1"/>
          </a:gradFill>
          <a:ln w="25400">
            <a:solidFill>
              <a:srgbClr val="000080"/>
            </a:solidFill>
            <a:round/>
            <a:headEnd/>
            <a:tailEnd/>
          </a:ln>
        </p:spPr>
        <p:txBody>
          <a:bodyPr/>
          <a:lstStyle>
            <a:lvl1pPr marL="354013" indent="-3540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defTabSz="121917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2200" dirty="0" smtClean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Copy the text below</a:t>
            </a:r>
            <a:endParaRPr lang="en-GB" altLang="en-US" sz="2200" dirty="0">
              <a:solidFill>
                <a:srgbClr val="000000"/>
              </a:solidFill>
              <a:cs typeface="Arial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247989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502" y="-317455"/>
            <a:ext cx="10515600" cy="1325563"/>
          </a:xfrm>
        </p:spPr>
        <p:txBody>
          <a:bodyPr/>
          <a:lstStyle/>
          <a:p>
            <a:r>
              <a:rPr lang="en-GB" b="1" u="sng" dirty="0" smtClean="0"/>
              <a:t>Male reproductive system</a:t>
            </a:r>
            <a:endParaRPr lang="en-GB" b="1" u="sng" dirty="0"/>
          </a:p>
        </p:txBody>
      </p:sp>
      <p:sp>
        <p:nvSpPr>
          <p:cNvPr id="5" name="AutoShape 21"/>
          <p:cNvSpPr>
            <a:spLocks noChangeArrowheads="1"/>
          </p:cNvSpPr>
          <p:nvPr/>
        </p:nvSpPr>
        <p:spPr bwMode="auto">
          <a:xfrm>
            <a:off x="7745355" y="230188"/>
            <a:ext cx="3608445" cy="967991"/>
          </a:xfrm>
          <a:prstGeom prst="roundRect">
            <a:avLst>
              <a:gd name="adj" fmla="val 6856"/>
            </a:avLst>
          </a:prstGeom>
          <a:gradFill rotWithShape="1">
            <a:gsLst>
              <a:gs pos="0">
                <a:srgbClr val="3399FF"/>
              </a:gs>
              <a:gs pos="100000">
                <a:schemeClr val="accent1"/>
              </a:gs>
            </a:gsLst>
            <a:lin ang="5400000" scaled="1"/>
          </a:gradFill>
          <a:ln w="25400">
            <a:solidFill>
              <a:srgbClr val="000080"/>
            </a:solidFill>
            <a:round/>
            <a:headEnd/>
            <a:tailEnd/>
          </a:ln>
        </p:spPr>
        <p:txBody>
          <a:bodyPr/>
          <a:lstStyle>
            <a:lvl1pPr marL="354013" indent="-3540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defTabSz="121917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2200" dirty="0" smtClean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Copy the text below</a:t>
            </a:r>
            <a:endParaRPr lang="en-GB" altLang="en-US" sz="2200" dirty="0">
              <a:solidFill>
                <a:srgbClr val="000000"/>
              </a:solidFill>
              <a:cs typeface="Arial" charset="0"/>
              <a:sym typeface="Wingdings" pitchFamily="2" charset="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2000" y="1555751"/>
            <a:ext cx="9962881" cy="1754326"/>
          </a:xfrm>
          <a:prstGeom prst="rect">
            <a:avLst/>
          </a:prstGeom>
          <a:solidFill>
            <a:srgbClr val="D6009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Testis are held outside the body in a sack called the </a:t>
            </a:r>
            <a:r>
              <a:rPr lang="en-GB" sz="3600" b="1" u="sng" dirty="0" smtClean="0"/>
              <a:t>scrotum</a:t>
            </a:r>
            <a:r>
              <a:rPr lang="en-GB" sz="3600" dirty="0" smtClean="0"/>
              <a:t>. This keeps the sperm cells at the correct temperature so that they </a:t>
            </a:r>
            <a:r>
              <a:rPr lang="en-GB" sz="3600" b="1" u="sng" dirty="0" smtClean="0"/>
              <a:t>develop properly. </a:t>
            </a:r>
            <a:endParaRPr lang="en-GB" sz="3600" b="1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1992200" y="3994151"/>
            <a:ext cx="9962881" cy="1200329"/>
          </a:xfrm>
          <a:prstGeom prst="rect">
            <a:avLst/>
          </a:prstGeom>
          <a:solidFill>
            <a:srgbClr val="00CC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After males go through puberty, they produce sperm for the rest of their lives. </a:t>
            </a:r>
            <a:endParaRPr lang="en-GB" sz="3600" b="1" u="sng" dirty="0"/>
          </a:p>
        </p:txBody>
      </p:sp>
    </p:spTree>
    <p:extLst>
      <p:ext uri="{BB962C8B-B14F-4D97-AF65-F5344CB8AC3E}">
        <p14:creationId xmlns:p14="http://schemas.microsoft.com/office/powerpoint/2010/main" val="1214182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986" y="405616"/>
            <a:ext cx="10515600" cy="4351338"/>
          </a:xfrm>
          <a:solidFill>
            <a:srgbClr val="FFFF00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Task: Complete the worksheet on the  male reproductive system. 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7639" t="8667" r="28472" b="4444"/>
          <a:stretch/>
        </p:blipFill>
        <p:spPr>
          <a:xfrm>
            <a:off x="287565" y="783771"/>
            <a:ext cx="6019800" cy="5657850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6556786" y="1625600"/>
            <a:ext cx="4939360" cy="38607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/>
              <a:t>Challenge: Answer the questions below in full sentences.</a:t>
            </a:r>
          </a:p>
          <a:p>
            <a:pPr marL="514350" indent="-514350">
              <a:buFont typeface="Arial" panose="020B0604020202020204" pitchFamily="34" charset="0"/>
              <a:buAutoNum type="arabicParenR"/>
            </a:pPr>
            <a:r>
              <a:rPr lang="en-GB" dirty="0" smtClean="0"/>
              <a:t>Where are sperm cells made? </a:t>
            </a:r>
          </a:p>
          <a:p>
            <a:pPr marL="514350" indent="-514350">
              <a:buFont typeface="Arial" panose="020B0604020202020204" pitchFamily="34" charset="0"/>
              <a:buAutoNum type="arabicParenR"/>
            </a:pPr>
            <a:r>
              <a:rPr lang="en-GB" dirty="0" smtClean="0"/>
              <a:t>Explain whether sperm cells need to be warmer or colder than the body to develop? </a:t>
            </a:r>
          </a:p>
          <a:p>
            <a:pPr marL="514350" indent="-514350">
              <a:buFont typeface="Arial" panose="020B0604020202020204" pitchFamily="34" charset="0"/>
              <a:buAutoNum type="arabicParenR"/>
            </a:pPr>
            <a:r>
              <a:rPr lang="en-GB" dirty="0" smtClean="0"/>
              <a:t>What is semen?</a:t>
            </a:r>
          </a:p>
          <a:p>
            <a:pPr marL="514350" indent="-514350">
              <a:buFont typeface="Arial" panose="020B0604020202020204" pitchFamily="34" charset="0"/>
              <a:buAutoNum type="arabicParenR"/>
            </a:pPr>
            <a:endParaRPr lang="en-GB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940695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6111" t="31706" r="30555" b="20315"/>
          <a:stretch/>
        </p:blipFill>
        <p:spPr>
          <a:xfrm>
            <a:off x="-596900" y="-215900"/>
            <a:ext cx="10909606" cy="74549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64129" y="648929"/>
            <a:ext cx="3389671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Mark your work using a green 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5348202" y="371930"/>
            <a:ext cx="261592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u="sng" dirty="0" smtClean="0">
                <a:solidFill>
                  <a:srgbClr val="FF0000"/>
                </a:solidFill>
              </a:rPr>
              <a:t>Bladder </a:t>
            </a:r>
            <a:endParaRPr lang="en-GB" sz="2000" u="sng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48201" y="685620"/>
            <a:ext cx="2615927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u="sng" dirty="0" smtClean="0">
                <a:solidFill>
                  <a:srgbClr val="FF0000"/>
                </a:solidFill>
              </a:rPr>
              <a:t>Glands</a:t>
            </a:r>
            <a:endParaRPr lang="en-GB" sz="2000" u="sng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48201" y="1016583"/>
            <a:ext cx="2615927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u="sng" dirty="0" smtClean="0">
                <a:solidFill>
                  <a:srgbClr val="FF0000"/>
                </a:solidFill>
              </a:rPr>
              <a:t>Sperm duct</a:t>
            </a:r>
            <a:endParaRPr lang="en-GB" sz="2000" u="sng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48200" y="1369312"/>
            <a:ext cx="2615927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u="sng" dirty="0" smtClean="0">
                <a:solidFill>
                  <a:srgbClr val="FF0000"/>
                </a:solidFill>
              </a:rPr>
              <a:t>Penis</a:t>
            </a:r>
            <a:endParaRPr lang="en-GB" sz="2000" u="sng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48200" y="1718028"/>
            <a:ext cx="2615927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u="sng" dirty="0" smtClean="0">
                <a:solidFill>
                  <a:srgbClr val="FF0000"/>
                </a:solidFill>
              </a:rPr>
              <a:t>Urethra</a:t>
            </a:r>
            <a:endParaRPr lang="en-GB" sz="2000" u="sng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48200" y="2087905"/>
            <a:ext cx="2615927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u="sng" dirty="0" smtClean="0">
                <a:solidFill>
                  <a:srgbClr val="FF0000"/>
                </a:solidFill>
              </a:rPr>
              <a:t>Testis</a:t>
            </a:r>
            <a:endParaRPr lang="en-GB" sz="2000" u="sng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48200" y="2488015"/>
            <a:ext cx="2615927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u="sng" dirty="0" smtClean="0">
                <a:solidFill>
                  <a:srgbClr val="FF0000"/>
                </a:solidFill>
              </a:rPr>
              <a:t>Foreskin</a:t>
            </a:r>
            <a:endParaRPr lang="en-GB" sz="2000" u="sng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48200" y="2888125"/>
            <a:ext cx="2615927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u="sng" dirty="0" smtClean="0">
                <a:solidFill>
                  <a:srgbClr val="FF0000"/>
                </a:solidFill>
              </a:rPr>
              <a:t>Scrotum</a:t>
            </a:r>
            <a:endParaRPr lang="en-GB" sz="2000" u="sng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48200" y="3783707"/>
            <a:ext cx="261592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u="sng" dirty="0" smtClean="0">
                <a:solidFill>
                  <a:srgbClr val="FF0000"/>
                </a:solidFill>
              </a:rPr>
              <a:t>Bladder </a:t>
            </a:r>
            <a:endParaRPr lang="en-GB" sz="2000" u="sng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48200" y="4240020"/>
            <a:ext cx="2615927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u="sng" dirty="0" smtClean="0">
                <a:solidFill>
                  <a:srgbClr val="FF0000"/>
                </a:solidFill>
              </a:rPr>
              <a:t>Glands</a:t>
            </a:r>
            <a:endParaRPr lang="en-GB" sz="2000" u="sng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48200" y="4575012"/>
            <a:ext cx="2615927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u="sng" dirty="0" smtClean="0">
                <a:solidFill>
                  <a:srgbClr val="FF0000"/>
                </a:solidFill>
              </a:rPr>
              <a:t>Sperm duct</a:t>
            </a:r>
            <a:endParaRPr lang="en-GB" sz="2000" u="sng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48200" y="4935547"/>
            <a:ext cx="2615927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u="sng" dirty="0" smtClean="0">
                <a:solidFill>
                  <a:srgbClr val="FF0000"/>
                </a:solidFill>
              </a:rPr>
              <a:t>Penis</a:t>
            </a:r>
            <a:endParaRPr lang="en-GB" sz="2000" u="sng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48199" y="5295345"/>
            <a:ext cx="2615927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u="sng" dirty="0" smtClean="0">
                <a:solidFill>
                  <a:srgbClr val="FF0000"/>
                </a:solidFill>
              </a:rPr>
              <a:t>Urethra</a:t>
            </a:r>
            <a:endParaRPr lang="en-GB" sz="2000" u="sng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48198" y="5695455"/>
            <a:ext cx="2615927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u="sng" dirty="0" smtClean="0">
                <a:solidFill>
                  <a:srgbClr val="FF0000"/>
                </a:solidFill>
              </a:rPr>
              <a:t>Testis</a:t>
            </a:r>
            <a:endParaRPr lang="en-GB" sz="2000" u="sng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48197" y="6055253"/>
            <a:ext cx="2615927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u="sng" dirty="0" smtClean="0">
                <a:solidFill>
                  <a:srgbClr val="FF0000"/>
                </a:solidFill>
              </a:rPr>
              <a:t>Foreskin</a:t>
            </a:r>
            <a:endParaRPr lang="en-GB" sz="2000" u="sng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48197" y="6472380"/>
            <a:ext cx="2615927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u="sng" dirty="0" smtClean="0">
                <a:solidFill>
                  <a:srgbClr val="FF0000"/>
                </a:solidFill>
              </a:rPr>
              <a:t>Scrotum</a:t>
            </a:r>
            <a:endParaRPr lang="en-GB" sz="2000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74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2007" t="10000" r="11219" b="78989"/>
          <a:stretch/>
        </p:blipFill>
        <p:spPr>
          <a:xfrm>
            <a:off x="796412" y="1032387"/>
            <a:ext cx="10382865" cy="29791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964129" y="648929"/>
            <a:ext cx="3389671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Mark your work using a green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996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Recap from last lesson: Gametes </a:t>
            </a:r>
            <a:endParaRPr lang="en-GB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Gametes 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sex cells) are specialised cells. </a:t>
            </a:r>
          </a:p>
          <a:p>
            <a:pPr marL="0" indent="0">
              <a:buNone/>
            </a:pP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They carry genetic information 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Egg cells (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ovum) are female 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gametes. </a:t>
            </a:r>
          </a:p>
          <a:p>
            <a:pPr marL="0" indent="0">
              <a:buNone/>
            </a:pPr>
            <a:endParaRPr lang="en-GB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Sperm cells are 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male 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gamete.</a:t>
            </a:r>
          </a:p>
          <a:p>
            <a:pPr marL="0" indent="0">
              <a:buNone/>
            </a:pP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Sperm and ovum fuse together during fertilisation to form a specialised egg (zygote), which develops into a foetus. </a:t>
            </a:r>
          </a:p>
          <a:p>
            <a:pPr marL="0" indent="0">
              <a:buNone/>
            </a:pP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195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>Female reproductive system 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" t="32388" r="2066" b="11075"/>
          <a:stretch/>
        </p:blipFill>
        <p:spPr bwMode="auto">
          <a:xfrm>
            <a:off x="175173" y="1844824"/>
            <a:ext cx="8991600" cy="420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>Female reproductive system 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222" t="24222" r="555" b="20667"/>
          <a:stretch/>
        </p:blipFill>
        <p:spPr>
          <a:xfrm>
            <a:off x="542925" y="1690688"/>
            <a:ext cx="11106150" cy="39347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04850" y="585023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hlinkClick r:id="rId3"/>
              </a:rPr>
              <a:t>https://www.activeteachonline.com/product/view/id/295/page/28/mode/dps?modal=/</a:t>
            </a:r>
            <a:r>
              <a:rPr lang="en-GB" dirty="0" smtClean="0">
                <a:hlinkClick r:id="rId3"/>
              </a:rPr>
              <a:t>player/video/id/270270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7" name="AutoShape 21"/>
          <p:cNvSpPr>
            <a:spLocks noChangeArrowheads="1"/>
          </p:cNvSpPr>
          <p:nvPr/>
        </p:nvSpPr>
        <p:spPr bwMode="auto">
          <a:xfrm>
            <a:off x="7745355" y="230188"/>
            <a:ext cx="3608445" cy="967991"/>
          </a:xfrm>
          <a:prstGeom prst="roundRect">
            <a:avLst>
              <a:gd name="adj" fmla="val 6856"/>
            </a:avLst>
          </a:prstGeom>
          <a:gradFill rotWithShape="1">
            <a:gsLst>
              <a:gs pos="0">
                <a:srgbClr val="3399FF"/>
              </a:gs>
              <a:gs pos="100000">
                <a:schemeClr val="accent1"/>
              </a:gs>
            </a:gsLst>
            <a:lin ang="5400000" scaled="1"/>
          </a:gradFill>
          <a:ln w="25400">
            <a:solidFill>
              <a:srgbClr val="000080"/>
            </a:solidFill>
            <a:round/>
            <a:headEnd/>
            <a:tailEnd/>
          </a:ln>
        </p:spPr>
        <p:txBody>
          <a:bodyPr/>
          <a:lstStyle>
            <a:lvl1pPr marL="354013" indent="-3540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defTabSz="121917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2200" dirty="0" smtClean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Watch the video</a:t>
            </a:r>
            <a:endParaRPr lang="en-GB" altLang="en-US" sz="2200" dirty="0">
              <a:solidFill>
                <a:srgbClr val="000000"/>
              </a:solidFill>
              <a:cs typeface="Arial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951109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/>
              <a:t>Female reproductive system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3098" r:id="rId2" imgW="1828800" imgH="1828800"/>
        </mc:Choice>
        <mc:Fallback>
          <p:control r:id="rId2" imgW="1828800" imgH="1828800">
            <p:pic>
              <p:nvPicPr>
                <p:cNvPr id="4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420938" y="1825625"/>
                  <a:ext cx="7140575" cy="46561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772474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>Female reproductive system 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" t="32388" r="2066" b="11075"/>
          <a:stretch/>
        </p:blipFill>
        <p:spPr bwMode="auto">
          <a:xfrm>
            <a:off x="175173" y="1844824"/>
            <a:ext cx="8991600" cy="420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550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25425"/>
            <a:ext cx="10515600" cy="1325563"/>
          </a:xfrm>
        </p:spPr>
        <p:txBody>
          <a:bodyPr/>
          <a:lstStyle/>
          <a:p>
            <a:r>
              <a:rPr lang="en-GB" b="1" u="sng" dirty="0"/>
              <a:t>Female reproductive system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650" y="796924"/>
            <a:ext cx="8809945" cy="4937125"/>
          </a:xfrm>
        </p:spPr>
        <p:txBody>
          <a:bodyPr/>
          <a:lstStyle/>
          <a:p>
            <a:r>
              <a:rPr lang="en-GB" dirty="0" smtClean="0">
                <a:solidFill>
                  <a:srgbClr val="7030A0"/>
                </a:solidFill>
              </a:rPr>
              <a:t>After </a:t>
            </a:r>
            <a:r>
              <a:rPr lang="en-GB" b="1" u="sng" dirty="0" smtClean="0">
                <a:solidFill>
                  <a:srgbClr val="7030A0"/>
                </a:solidFill>
              </a:rPr>
              <a:t>puberty</a:t>
            </a:r>
            <a:r>
              <a:rPr lang="en-GB" dirty="0" smtClean="0">
                <a:solidFill>
                  <a:srgbClr val="7030A0"/>
                </a:solidFill>
              </a:rPr>
              <a:t>, egg cells develop.</a:t>
            </a:r>
          </a:p>
          <a:p>
            <a:r>
              <a:rPr lang="en-GB" dirty="0" smtClean="0">
                <a:solidFill>
                  <a:srgbClr val="CC0099"/>
                </a:solidFill>
              </a:rPr>
              <a:t>Usually one egg cell is released from the ovary every 28-32 days. This is called the </a:t>
            </a:r>
            <a:r>
              <a:rPr lang="en-GB" b="1" u="sng" dirty="0" smtClean="0">
                <a:solidFill>
                  <a:srgbClr val="CC0099"/>
                </a:solidFill>
              </a:rPr>
              <a:t>menstrual cycle. </a:t>
            </a:r>
          </a:p>
          <a:p>
            <a:r>
              <a:rPr lang="en-GB" dirty="0">
                <a:solidFill>
                  <a:srgbClr val="FF0000"/>
                </a:solidFill>
              </a:rPr>
              <a:t>T</a:t>
            </a:r>
            <a:r>
              <a:rPr lang="en-GB" dirty="0" smtClean="0">
                <a:solidFill>
                  <a:srgbClr val="FF0000"/>
                </a:solidFill>
              </a:rPr>
              <a:t>he egg cell is released, into the </a:t>
            </a:r>
            <a:r>
              <a:rPr lang="en-GB" b="1" u="sng" dirty="0" smtClean="0">
                <a:solidFill>
                  <a:srgbClr val="FF0000"/>
                </a:solidFill>
              </a:rPr>
              <a:t>oviducts. </a:t>
            </a:r>
          </a:p>
          <a:p>
            <a:r>
              <a:rPr lang="en-GB" dirty="0" smtClean="0"/>
              <a:t> </a:t>
            </a:r>
            <a:r>
              <a:rPr lang="en-GB" dirty="0">
                <a:solidFill>
                  <a:srgbClr val="FFC000"/>
                </a:solidFill>
              </a:rPr>
              <a:t>The oviduct is lined with </a:t>
            </a:r>
            <a:r>
              <a:rPr lang="en-GB" b="1" u="sng" dirty="0">
                <a:solidFill>
                  <a:srgbClr val="FFC000"/>
                </a:solidFill>
              </a:rPr>
              <a:t>cilia that sweep the </a:t>
            </a:r>
            <a:r>
              <a:rPr lang="en-GB" b="1" u="sng" dirty="0" smtClean="0">
                <a:solidFill>
                  <a:srgbClr val="FFC000"/>
                </a:solidFill>
              </a:rPr>
              <a:t>egg cell </a:t>
            </a:r>
            <a:r>
              <a:rPr lang="en-GB" dirty="0" smtClean="0">
                <a:solidFill>
                  <a:srgbClr val="FFC000"/>
                </a:solidFill>
              </a:rPr>
              <a:t>towards </a:t>
            </a:r>
            <a:r>
              <a:rPr lang="en-GB" dirty="0">
                <a:solidFill>
                  <a:srgbClr val="FFC000"/>
                </a:solidFill>
              </a:rPr>
              <a:t>the </a:t>
            </a:r>
            <a:r>
              <a:rPr lang="en-GB" b="1" u="sng" dirty="0" smtClean="0">
                <a:solidFill>
                  <a:srgbClr val="FFC000"/>
                </a:solidFill>
              </a:rPr>
              <a:t>uterus (where baby </a:t>
            </a:r>
            <a:r>
              <a:rPr lang="en-GB" b="1" u="sng" dirty="0" err="1" smtClean="0">
                <a:solidFill>
                  <a:srgbClr val="FFC000"/>
                </a:solidFill>
              </a:rPr>
              <a:t>devlops</a:t>
            </a:r>
            <a:r>
              <a:rPr lang="en-GB" b="1" u="sng" dirty="0" smtClean="0">
                <a:solidFill>
                  <a:srgbClr val="FFC000"/>
                </a:solidFill>
              </a:rPr>
              <a:t>).</a:t>
            </a:r>
          </a:p>
          <a:p>
            <a:r>
              <a:rPr lang="en-GB" dirty="0" smtClean="0">
                <a:solidFill>
                  <a:srgbClr val="00B050"/>
                </a:solidFill>
              </a:rPr>
              <a:t>The uterus </a:t>
            </a:r>
            <a:r>
              <a:rPr lang="en-GB" dirty="0">
                <a:solidFill>
                  <a:srgbClr val="00B050"/>
                </a:solidFill>
              </a:rPr>
              <a:t>has </a:t>
            </a:r>
            <a:r>
              <a:rPr lang="en-GB" b="1" u="sng" dirty="0">
                <a:solidFill>
                  <a:srgbClr val="00B050"/>
                </a:solidFill>
              </a:rPr>
              <a:t>strong, muscular walls </a:t>
            </a:r>
            <a:r>
              <a:rPr lang="en-GB" dirty="0">
                <a:solidFill>
                  <a:srgbClr val="00B050"/>
                </a:solidFill>
              </a:rPr>
              <a:t>and a </a:t>
            </a:r>
            <a:r>
              <a:rPr lang="en-GB" b="1" u="sng" dirty="0">
                <a:solidFill>
                  <a:srgbClr val="00B050"/>
                </a:solidFill>
              </a:rPr>
              <a:t>soft lining</a:t>
            </a:r>
            <a:r>
              <a:rPr lang="en-GB" b="1" u="sng" dirty="0" smtClean="0">
                <a:solidFill>
                  <a:srgbClr val="00B050"/>
                </a:solidFill>
              </a:rPr>
              <a:t>.</a:t>
            </a:r>
          </a:p>
          <a:p>
            <a:r>
              <a:rPr lang="en-GB" dirty="0">
                <a:solidFill>
                  <a:srgbClr val="0070C0"/>
                </a:solidFill>
              </a:rPr>
              <a:t>The </a:t>
            </a:r>
            <a:r>
              <a:rPr lang="en-GB" b="1" u="sng" dirty="0" smtClean="0">
                <a:solidFill>
                  <a:srgbClr val="0070C0"/>
                </a:solidFill>
              </a:rPr>
              <a:t>cervix</a:t>
            </a:r>
            <a:r>
              <a:rPr lang="en-GB" dirty="0" smtClean="0">
                <a:solidFill>
                  <a:srgbClr val="0070C0"/>
                </a:solidFill>
              </a:rPr>
              <a:t> is the lower part of the uterus. This is a </a:t>
            </a:r>
            <a:r>
              <a:rPr lang="en-GB" b="1" u="sng" dirty="0" smtClean="0">
                <a:solidFill>
                  <a:srgbClr val="0070C0"/>
                </a:solidFill>
              </a:rPr>
              <a:t>ring of muscle</a:t>
            </a:r>
            <a:r>
              <a:rPr lang="en-GB" dirty="0" smtClean="0">
                <a:solidFill>
                  <a:srgbClr val="0070C0"/>
                </a:solidFill>
              </a:rPr>
              <a:t> that hold the baby in place. </a:t>
            </a:r>
            <a:endParaRPr lang="en-GB" b="1" u="sng" dirty="0">
              <a:solidFill>
                <a:srgbClr val="00B050"/>
              </a:solidFill>
            </a:endParaRPr>
          </a:p>
          <a:p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5195" y="2122487"/>
            <a:ext cx="2916010" cy="2382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AutoShape 21"/>
          <p:cNvSpPr>
            <a:spLocks noChangeArrowheads="1"/>
          </p:cNvSpPr>
          <p:nvPr/>
        </p:nvSpPr>
        <p:spPr bwMode="auto">
          <a:xfrm>
            <a:off x="7745355" y="230188"/>
            <a:ext cx="3608445" cy="967991"/>
          </a:xfrm>
          <a:prstGeom prst="roundRect">
            <a:avLst>
              <a:gd name="adj" fmla="val 6856"/>
            </a:avLst>
          </a:prstGeom>
          <a:gradFill rotWithShape="1">
            <a:gsLst>
              <a:gs pos="0">
                <a:srgbClr val="3399FF"/>
              </a:gs>
              <a:gs pos="100000">
                <a:schemeClr val="accent1"/>
              </a:gs>
            </a:gsLst>
            <a:lin ang="5400000" scaled="1"/>
          </a:gradFill>
          <a:ln w="25400">
            <a:solidFill>
              <a:srgbClr val="000080"/>
            </a:solidFill>
            <a:round/>
            <a:headEnd/>
            <a:tailEnd/>
          </a:ln>
        </p:spPr>
        <p:txBody>
          <a:bodyPr/>
          <a:lstStyle>
            <a:lvl1pPr marL="354013" indent="-3540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defTabSz="121917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2200" dirty="0" smtClean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Copy the text below</a:t>
            </a:r>
            <a:endParaRPr lang="en-GB" altLang="en-US" sz="2200" dirty="0">
              <a:solidFill>
                <a:srgbClr val="000000"/>
              </a:solidFill>
              <a:cs typeface="Arial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839810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/>
              <a:t>Female reproductive system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>
                <a:solidFill>
                  <a:schemeClr val="accent5">
                    <a:lumMod val="75000"/>
                  </a:schemeClr>
                </a:solidFill>
              </a:rPr>
              <a:t>The ovaries stop releasing eggs at around the age 45-55. This is called the </a:t>
            </a:r>
            <a:r>
              <a:rPr lang="en-GB" b="1" u="sng" dirty="0" smtClean="0">
                <a:solidFill>
                  <a:schemeClr val="accent5">
                    <a:lumMod val="75000"/>
                  </a:schemeClr>
                </a:solidFill>
              </a:rPr>
              <a:t>menopause. </a:t>
            </a:r>
          </a:p>
          <a:p>
            <a:endParaRPr lang="en-GB" b="1" u="sng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3860" y="2675516"/>
            <a:ext cx="4430940" cy="3620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utoShape 21"/>
          <p:cNvSpPr>
            <a:spLocks noChangeArrowheads="1"/>
          </p:cNvSpPr>
          <p:nvPr/>
        </p:nvSpPr>
        <p:spPr bwMode="auto">
          <a:xfrm>
            <a:off x="7745355" y="230188"/>
            <a:ext cx="3608445" cy="967991"/>
          </a:xfrm>
          <a:prstGeom prst="roundRect">
            <a:avLst>
              <a:gd name="adj" fmla="val 6856"/>
            </a:avLst>
          </a:prstGeom>
          <a:gradFill rotWithShape="1">
            <a:gsLst>
              <a:gs pos="0">
                <a:srgbClr val="3399FF"/>
              </a:gs>
              <a:gs pos="100000">
                <a:schemeClr val="accent1"/>
              </a:gs>
            </a:gsLst>
            <a:lin ang="5400000" scaled="1"/>
          </a:gradFill>
          <a:ln w="25400">
            <a:solidFill>
              <a:srgbClr val="000080"/>
            </a:solidFill>
            <a:round/>
            <a:headEnd/>
            <a:tailEnd/>
          </a:ln>
        </p:spPr>
        <p:txBody>
          <a:bodyPr/>
          <a:lstStyle>
            <a:lvl1pPr marL="354013" indent="-3540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defTabSz="121917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2200" dirty="0" smtClean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Copy the text below</a:t>
            </a:r>
            <a:endParaRPr lang="en-GB" altLang="en-US" sz="2200" dirty="0">
              <a:solidFill>
                <a:srgbClr val="000000"/>
              </a:solidFill>
              <a:cs typeface="Arial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661271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986" y="405616"/>
            <a:ext cx="10515600" cy="4351338"/>
          </a:xfrm>
          <a:solidFill>
            <a:srgbClr val="FFFF00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Task: Complete the worksheet on female reproductive parts.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8194" t="8806" r="29306" b="6223"/>
          <a:stretch/>
        </p:blipFill>
        <p:spPr>
          <a:xfrm>
            <a:off x="670336" y="1150532"/>
            <a:ext cx="5124450" cy="5040717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6556786" y="1625600"/>
            <a:ext cx="4939360" cy="38607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/>
              <a:t>Challenge: Answer the questions below in full sentences.</a:t>
            </a:r>
          </a:p>
          <a:p>
            <a:pPr marL="514350" indent="-514350">
              <a:buFont typeface="Arial" panose="020B0604020202020204" pitchFamily="34" charset="0"/>
              <a:buAutoNum type="arabicParenR"/>
            </a:pPr>
            <a:r>
              <a:rPr lang="en-GB" dirty="0" smtClean="0"/>
              <a:t>What are female sex cells called?</a:t>
            </a:r>
          </a:p>
          <a:p>
            <a:pPr marL="514350" indent="-514350">
              <a:buFont typeface="Arial" panose="020B0604020202020204" pitchFamily="34" charset="0"/>
              <a:buAutoNum type="arabicParenR"/>
            </a:pPr>
            <a:r>
              <a:rPr lang="en-GB" dirty="0" smtClean="0"/>
              <a:t>How does an egg get to a uterus?</a:t>
            </a:r>
          </a:p>
          <a:p>
            <a:pPr marL="514350" indent="-514350">
              <a:buFont typeface="Arial" panose="020B0604020202020204" pitchFamily="34" charset="0"/>
              <a:buAutoNum type="arabicParenR"/>
            </a:pPr>
            <a:r>
              <a:rPr lang="en-GB" dirty="0" smtClean="0"/>
              <a:t>What is the cervix?</a:t>
            </a:r>
          </a:p>
          <a:p>
            <a:pPr marL="514350" indent="-514350">
              <a:buFont typeface="Arial" panose="020B0604020202020204" pitchFamily="34" charset="0"/>
              <a:buAutoNum type="arabicParenR"/>
            </a:pPr>
            <a:r>
              <a:rPr lang="en-GB" dirty="0" smtClean="0"/>
              <a:t>A woman releases an egg cell every 28 days for 35 years. How many egg cells does she release in total? Show your working out.</a:t>
            </a:r>
          </a:p>
          <a:p>
            <a:pPr marL="514350" indent="-514350">
              <a:buFont typeface="Arial" panose="020B0604020202020204" pitchFamily="34" charset="0"/>
              <a:buAutoNum type="arabicParenR"/>
            </a:pPr>
            <a:r>
              <a:rPr lang="en-GB" dirty="0" smtClean="0"/>
              <a:t>Where does a fertilised egg get its energy from?</a:t>
            </a:r>
          </a:p>
          <a:p>
            <a:pPr marL="514350" indent="-514350">
              <a:buFont typeface="Arial" panose="020B0604020202020204" pitchFamily="34" charset="0"/>
              <a:buAutoNum type="arabicParenR"/>
            </a:pPr>
            <a:endParaRPr lang="en-GB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02388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0459" t="30760" r="30298" b="22264"/>
          <a:stretch/>
        </p:blipFill>
        <p:spPr>
          <a:xfrm>
            <a:off x="-754743" y="0"/>
            <a:ext cx="1164431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954729" y="115529"/>
            <a:ext cx="3389671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Mark your work using a green 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6135602" y="772040"/>
            <a:ext cx="261592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u="sng" dirty="0" smtClean="0">
                <a:solidFill>
                  <a:srgbClr val="FF0000"/>
                </a:solidFill>
              </a:rPr>
              <a:t>Oviduct</a:t>
            </a:r>
            <a:endParaRPr lang="en-GB" sz="2000" u="sng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35602" y="1143970"/>
            <a:ext cx="261592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u="sng" dirty="0" smtClean="0">
                <a:solidFill>
                  <a:srgbClr val="FF0000"/>
                </a:solidFill>
              </a:rPr>
              <a:t>Ovary</a:t>
            </a:r>
            <a:endParaRPr lang="en-GB" sz="2000" u="sng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35602" y="1544080"/>
            <a:ext cx="261592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u="sng" dirty="0" smtClean="0">
                <a:solidFill>
                  <a:srgbClr val="FF0000"/>
                </a:solidFill>
              </a:rPr>
              <a:t>Uterus</a:t>
            </a:r>
            <a:endParaRPr lang="en-GB" sz="2000" u="sng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35602" y="1944190"/>
            <a:ext cx="261592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u="sng" dirty="0" smtClean="0">
                <a:solidFill>
                  <a:srgbClr val="FF0000"/>
                </a:solidFill>
              </a:rPr>
              <a:t>Cervix</a:t>
            </a:r>
            <a:endParaRPr lang="en-GB" sz="2000" u="sng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35602" y="2344300"/>
            <a:ext cx="261592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u="sng" dirty="0" smtClean="0">
                <a:solidFill>
                  <a:srgbClr val="FF0000"/>
                </a:solidFill>
              </a:rPr>
              <a:t>Vagina</a:t>
            </a:r>
            <a:endParaRPr lang="en-GB" sz="2000" u="sng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46702" y="3800930"/>
            <a:ext cx="261592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u="sng" dirty="0" smtClean="0">
                <a:solidFill>
                  <a:srgbClr val="FF0000"/>
                </a:solidFill>
              </a:rPr>
              <a:t>Oviduct</a:t>
            </a:r>
            <a:endParaRPr lang="en-GB" sz="2000" u="sng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46702" y="4201040"/>
            <a:ext cx="261592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u="sng" dirty="0" smtClean="0">
                <a:solidFill>
                  <a:srgbClr val="FF0000"/>
                </a:solidFill>
              </a:rPr>
              <a:t>Ovary</a:t>
            </a:r>
            <a:endParaRPr lang="en-GB" sz="2000" u="sng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35602" y="4572970"/>
            <a:ext cx="261592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u="sng" dirty="0" smtClean="0">
                <a:solidFill>
                  <a:srgbClr val="FF0000"/>
                </a:solidFill>
              </a:rPr>
              <a:t>Uterus</a:t>
            </a:r>
            <a:endParaRPr lang="en-GB" sz="2000" u="sng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35602" y="5001260"/>
            <a:ext cx="261592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u="sng" dirty="0" smtClean="0">
                <a:solidFill>
                  <a:srgbClr val="FF0000"/>
                </a:solidFill>
              </a:rPr>
              <a:t>Bladder</a:t>
            </a:r>
            <a:endParaRPr lang="en-GB" sz="2000" u="sng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35602" y="5373190"/>
            <a:ext cx="261592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u="sng" dirty="0" smtClean="0">
                <a:solidFill>
                  <a:srgbClr val="FF0000"/>
                </a:solidFill>
              </a:rPr>
              <a:t>Cervix</a:t>
            </a:r>
            <a:endParaRPr lang="en-GB" sz="2000" u="sng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35602" y="5715485"/>
            <a:ext cx="261592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u="sng" dirty="0" smtClean="0">
                <a:solidFill>
                  <a:srgbClr val="FF0000"/>
                </a:solidFill>
              </a:rPr>
              <a:t>Vagina</a:t>
            </a:r>
            <a:endParaRPr lang="en-GB" sz="2000" u="sng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35602" y="6057780"/>
            <a:ext cx="261592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u="sng" dirty="0" smtClean="0">
                <a:solidFill>
                  <a:srgbClr val="FF0000"/>
                </a:solidFill>
              </a:rPr>
              <a:t>Urethra </a:t>
            </a:r>
            <a:endParaRPr lang="en-GB" sz="2000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314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2639" t="12000" r="11250" b="84667"/>
          <a:stretch/>
        </p:blipFill>
        <p:spPr>
          <a:xfrm>
            <a:off x="1" y="1992313"/>
            <a:ext cx="12458700" cy="12676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64129" y="648929"/>
            <a:ext cx="3389671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Mark your work using a green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983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altLang="en-US" smtClean="0"/>
              <a:t>Thinking skills</a:t>
            </a:r>
          </a:p>
        </p:txBody>
      </p:sp>
      <p:sp>
        <p:nvSpPr>
          <p:cNvPr id="55298" name="Subtitle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altLang="en-US" sz="3600"/>
              <a:t>Reproductive organs </a:t>
            </a:r>
            <a:endParaRPr lang="en-US" altLang="en-US" sz="3600"/>
          </a:p>
        </p:txBody>
      </p:sp>
      <p:sp>
        <p:nvSpPr>
          <p:cNvPr id="55299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848103537"/>
      </p:ext>
    </p:extLst>
  </p:cSld>
  <p:clrMapOvr>
    <a:masterClrMapping/>
  </p:clrMapOvr>
  <p:transition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b="1" u="sng" dirty="0"/>
              <a:t>S</a:t>
            </a:r>
            <a:r>
              <a:rPr lang="en-GB" altLang="en-US" b="1" u="sng" dirty="0" smtClean="0"/>
              <a:t>perm </a:t>
            </a:r>
            <a:r>
              <a:rPr lang="en-GB" altLang="en-US" b="1" u="sng" dirty="0"/>
              <a:t>cell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54" t="16582" r="11507" b="35459"/>
          <a:stretch/>
        </p:blipFill>
        <p:spPr bwMode="auto">
          <a:xfrm>
            <a:off x="671804" y="1698172"/>
            <a:ext cx="9255968" cy="3508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2733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774825" y="833439"/>
            <a:ext cx="8229600" cy="720725"/>
          </a:xfrm>
        </p:spPr>
        <p:txBody>
          <a:bodyPr/>
          <a:lstStyle/>
          <a:p>
            <a:pPr marL="0" indent="0" eaLnBrk="1" hangingPunct="1"/>
            <a:r>
              <a:rPr lang="en-GB" altLang="en-US" sz="2600"/>
              <a:t>Think of a Plus, a Minus and an Interesting point about this statement:</a:t>
            </a:r>
          </a:p>
        </p:txBody>
      </p:sp>
      <p:sp>
        <p:nvSpPr>
          <p:cNvPr id="113667" name="Rectangle 5"/>
          <p:cNvSpPr txBox="1">
            <a:spLocks noGrp="1" noChangeArrowheads="1"/>
          </p:cNvSpPr>
          <p:nvPr/>
        </p:nvSpPr>
        <p:spPr bwMode="white">
          <a:xfrm>
            <a:off x="1992314" y="6524626"/>
            <a:ext cx="82073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00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61443" name="Content Placeholder 5"/>
          <p:cNvSpPr>
            <a:spLocks noGrp="1"/>
          </p:cNvSpPr>
          <p:nvPr>
            <p:ph idx="4294967295"/>
          </p:nvPr>
        </p:nvSpPr>
        <p:spPr>
          <a:xfrm>
            <a:off x="1774826" y="1625600"/>
            <a:ext cx="8207375" cy="1011238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41338" indent="0"/>
            <a:r>
              <a:rPr lang="en-GB" altLang="en-US" sz="2800"/>
              <a:t>The testes should be inside the body rather than being in the scrotum.</a:t>
            </a:r>
          </a:p>
        </p:txBody>
      </p:sp>
      <p:sp>
        <p:nvSpPr>
          <p:cNvPr id="113670" name="AutoShape 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256589" y="4941888"/>
            <a:ext cx="2122487" cy="538162"/>
          </a:xfrm>
          <a:prstGeom prst="actionButtonBlank">
            <a:avLst/>
          </a:prstGeom>
          <a:solidFill>
            <a:srgbClr val="63682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Possible answers</a:t>
            </a:r>
          </a:p>
        </p:txBody>
      </p:sp>
      <p:sp>
        <p:nvSpPr>
          <p:cNvPr id="113671" name="AutoShape 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56589" y="5661026"/>
            <a:ext cx="2122487" cy="538163"/>
          </a:xfrm>
          <a:prstGeom prst="actionButtonBlank">
            <a:avLst/>
          </a:prstGeom>
          <a:solidFill>
            <a:srgbClr val="63682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Next question</a:t>
            </a:r>
          </a:p>
        </p:txBody>
      </p:sp>
    </p:spTree>
    <p:extLst>
      <p:ext uri="{BB962C8B-B14F-4D97-AF65-F5344CB8AC3E}">
        <p14:creationId xmlns:p14="http://schemas.microsoft.com/office/powerpoint/2010/main" val="321363705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774825" y="833439"/>
            <a:ext cx="8229600" cy="720725"/>
          </a:xfrm>
        </p:spPr>
        <p:txBody>
          <a:bodyPr/>
          <a:lstStyle/>
          <a:p>
            <a:pPr marL="0" indent="0" eaLnBrk="1" hangingPunct="1"/>
            <a:r>
              <a:rPr lang="en-GB" altLang="en-US" sz="2600"/>
              <a:t>Think of a Plus, a Minus and an Interesting point about this statement:</a:t>
            </a:r>
          </a:p>
        </p:txBody>
      </p:sp>
      <p:sp>
        <p:nvSpPr>
          <p:cNvPr id="109571" name="Rectangle 5"/>
          <p:cNvSpPr txBox="1">
            <a:spLocks noGrp="1" noChangeArrowheads="1"/>
          </p:cNvSpPr>
          <p:nvPr/>
        </p:nvSpPr>
        <p:spPr bwMode="white">
          <a:xfrm>
            <a:off x="1992314" y="6524626"/>
            <a:ext cx="82073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00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61443" name="Content Placeholder 5"/>
          <p:cNvSpPr>
            <a:spLocks noGrp="1"/>
          </p:cNvSpPr>
          <p:nvPr>
            <p:ph idx="4294967295"/>
          </p:nvPr>
        </p:nvSpPr>
        <p:spPr>
          <a:xfrm>
            <a:off x="1774826" y="1625600"/>
            <a:ext cx="8207375" cy="795338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41338" indent="0"/>
            <a:r>
              <a:rPr lang="en-GB" altLang="en-US" sz="2800"/>
              <a:t>The testes should be inside the body rather than being in the scrotum.</a:t>
            </a:r>
          </a:p>
        </p:txBody>
      </p:sp>
      <p:sp>
        <p:nvSpPr>
          <p:cNvPr id="2" name="Content Placeholder 5"/>
          <p:cNvSpPr>
            <a:spLocks/>
          </p:cNvSpPr>
          <p:nvPr/>
        </p:nvSpPr>
        <p:spPr bwMode="auto">
          <a:xfrm>
            <a:off x="1954213" y="2565401"/>
            <a:ext cx="8208962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Wingdings" panose="05000000000000000000" pitchFamily="2" charset="2"/>
              <a:defRPr sz="2400">
                <a:solidFill>
                  <a:srgbClr val="636825"/>
                </a:solidFill>
                <a:latin typeface="Arial" panose="020B0604020202020204" pitchFamily="34" charset="0"/>
              </a:defRPr>
            </a:lvl1pPr>
            <a:lvl2pPr marL="3246438" indent="-28575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636825"/>
                </a:solidFill>
                <a:latin typeface="Arial" panose="020B0604020202020204" pitchFamily="34" charset="0"/>
              </a:defRPr>
            </a:lvl2pPr>
            <a:lvl3pPr marL="3654425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636825"/>
                </a:solidFill>
                <a:latin typeface="Arial" panose="020B0604020202020204" pitchFamily="34" charset="0"/>
              </a:defRPr>
            </a:lvl3pPr>
            <a:lvl4pPr marL="4062413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636825"/>
                </a:solidFill>
                <a:latin typeface="Arial" panose="020B0604020202020204" pitchFamily="34" charset="0"/>
              </a:defRPr>
            </a:lvl4pPr>
            <a:lvl5pPr marL="4470400" indent="-228600" eaLnBrk="0" hangingPunct="0">
              <a:spcBef>
                <a:spcPct val="20000"/>
              </a:spcBef>
              <a:buFont typeface="Wingdings" panose="05000000000000000000" pitchFamily="2" charset="2"/>
              <a:buChar char="»"/>
              <a:defRPr sz="2400">
                <a:solidFill>
                  <a:srgbClr val="636825"/>
                </a:solidFill>
                <a:latin typeface="Arial" panose="020B0604020202020204" pitchFamily="34" charset="0"/>
              </a:defRPr>
            </a:lvl5pPr>
            <a:lvl6pPr marL="4927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636825"/>
                </a:solidFill>
                <a:latin typeface="Arial" panose="020B0604020202020204" pitchFamily="34" charset="0"/>
              </a:defRPr>
            </a:lvl6pPr>
            <a:lvl7pPr marL="5384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636825"/>
                </a:solidFill>
                <a:latin typeface="Arial" panose="020B0604020202020204" pitchFamily="34" charset="0"/>
              </a:defRPr>
            </a:lvl7pPr>
            <a:lvl8pPr marL="5842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636825"/>
                </a:solidFill>
                <a:latin typeface="Arial" panose="020B0604020202020204" pitchFamily="34" charset="0"/>
              </a:defRPr>
            </a:lvl8pPr>
            <a:lvl9pPr marL="6299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636825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GB" altLang="en-US" b="1">
                <a:solidFill>
                  <a:srgbClr val="000000"/>
                </a:solidFill>
                <a:cs typeface="Arial" panose="020B0604020202020204" pitchFamily="34" charset="0"/>
              </a:rPr>
              <a:t>Plus: </a:t>
            </a:r>
            <a:r>
              <a:rPr lang="en-GB" altLang="en-US">
                <a:solidFill>
                  <a:srgbClr val="000000"/>
                </a:solidFill>
                <a:cs typeface="Arial" panose="020B0604020202020204" pitchFamily="34" charset="0"/>
              </a:rPr>
              <a:t>The testes would be better protected inside the body.</a:t>
            </a:r>
          </a:p>
          <a:p>
            <a:pPr fontAlgn="base">
              <a:spcAft>
                <a:spcPct val="0"/>
              </a:spcAft>
            </a:pPr>
            <a:r>
              <a:rPr lang="en-GB" altLang="en-US" b="1">
                <a:solidFill>
                  <a:srgbClr val="000000"/>
                </a:solidFill>
                <a:cs typeface="Arial" panose="020B0604020202020204" pitchFamily="34" charset="0"/>
              </a:rPr>
              <a:t>Minus: </a:t>
            </a:r>
            <a:r>
              <a:rPr lang="en-GB" altLang="en-US">
                <a:solidFill>
                  <a:srgbClr val="000000"/>
                </a:solidFill>
                <a:cs typeface="Arial" panose="020B0604020202020204" pitchFamily="34" charset="0"/>
              </a:rPr>
              <a:t>Sperm cells need to be at a lower temperature than the rest of the body.</a:t>
            </a:r>
          </a:p>
          <a:p>
            <a:pPr fontAlgn="base">
              <a:spcAft>
                <a:spcPct val="0"/>
              </a:spcAft>
            </a:pPr>
            <a:r>
              <a:rPr lang="en-GB" altLang="en-US" b="1">
                <a:solidFill>
                  <a:srgbClr val="000000"/>
                </a:solidFill>
                <a:cs typeface="Arial" panose="020B0604020202020204" pitchFamily="34" charset="0"/>
              </a:rPr>
              <a:t>Interesting: </a:t>
            </a:r>
            <a:r>
              <a:rPr lang="en-GB" altLang="en-US">
                <a:solidFill>
                  <a:srgbClr val="000000"/>
                </a:solidFill>
                <a:cs typeface="Arial" panose="020B0604020202020204" pitchFamily="34" charset="0"/>
              </a:rPr>
              <a:t>How many sperm cells are made in the testes each day? Adult men produce up to 100 million sperm cells every day.</a:t>
            </a:r>
          </a:p>
        </p:txBody>
      </p:sp>
      <p:sp>
        <p:nvSpPr>
          <p:cNvPr id="109575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256589" y="4941888"/>
            <a:ext cx="2122487" cy="538162"/>
          </a:xfrm>
          <a:prstGeom prst="actionButtonBlank">
            <a:avLst/>
          </a:prstGeom>
          <a:solidFill>
            <a:srgbClr val="63682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Possible answers</a:t>
            </a:r>
          </a:p>
        </p:txBody>
      </p:sp>
      <p:sp>
        <p:nvSpPr>
          <p:cNvPr id="109577" name="AutoShape 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256589" y="5661026"/>
            <a:ext cx="2122487" cy="538163"/>
          </a:xfrm>
          <a:prstGeom prst="actionButtonBlank">
            <a:avLst/>
          </a:prstGeom>
          <a:solidFill>
            <a:srgbClr val="63682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Next question</a:t>
            </a:r>
          </a:p>
        </p:txBody>
      </p:sp>
    </p:spTree>
    <p:extLst>
      <p:ext uri="{BB962C8B-B14F-4D97-AF65-F5344CB8AC3E}">
        <p14:creationId xmlns:p14="http://schemas.microsoft.com/office/powerpoint/2010/main" val="372760642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95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575"/>
                  </p:tgtEl>
                </p:cond>
              </p:nextCondLst>
            </p:seq>
          </p:childTnLst>
        </p:cTn>
      </p:par>
    </p:tnLst>
    <p:bldLst>
      <p:bldP spid="2" grpId="0" uiExpand="1" build="p"/>
      <p:bldP spid="10957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774825" y="833439"/>
            <a:ext cx="8229600" cy="720725"/>
          </a:xfrm>
        </p:spPr>
        <p:txBody>
          <a:bodyPr/>
          <a:lstStyle/>
          <a:p>
            <a:pPr marL="0" indent="0" eaLnBrk="1" hangingPunct="1"/>
            <a:r>
              <a:rPr lang="en-GB" altLang="en-US" sz="2600"/>
              <a:t>Think of a Plus, a Minus and an Interesting point about this statement:</a:t>
            </a:r>
          </a:p>
        </p:txBody>
      </p:sp>
      <p:sp>
        <p:nvSpPr>
          <p:cNvPr id="112643" name="Rectangle 5"/>
          <p:cNvSpPr txBox="1">
            <a:spLocks noGrp="1" noChangeArrowheads="1"/>
          </p:cNvSpPr>
          <p:nvPr/>
        </p:nvSpPr>
        <p:spPr bwMode="white">
          <a:xfrm>
            <a:off x="1992314" y="6524626"/>
            <a:ext cx="82073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00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61443" name="Content Placeholder 5"/>
          <p:cNvSpPr>
            <a:spLocks noGrp="1"/>
          </p:cNvSpPr>
          <p:nvPr>
            <p:ph idx="4294967295"/>
          </p:nvPr>
        </p:nvSpPr>
        <p:spPr>
          <a:xfrm>
            <a:off x="1774825" y="1625600"/>
            <a:ext cx="8497888" cy="64770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41338" indent="0"/>
            <a:r>
              <a:rPr lang="en-GB" altLang="en-US" sz="2800"/>
              <a:t>The menopause should occur at 70 years of age.</a:t>
            </a:r>
          </a:p>
        </p:txBody>
      </p:sp>
      <p:sp>
        <p:nvSpPr>
          <p:cNvPr id="112646" name="AutoShape 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256589" y="4941888"/>
            <a:ext cx="2122487" cy="538162"/>
          </a:xfrm>
          <a:prstGeom prst="actionButtonBlank">
            <a:avLst/>
          </a:prstGeom>
          <a:solidFill>
            <a:srgbClr val="63682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Possible answers</a:t>
            </a:r>
          </a:p>
        </p:txBody>
      </p:sp>
      <p:sp>
        <p:nvSpPr>
          <p:cNvPr id="112647" name="AutoShape 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56589" y="5661026"/>
            <a:ext cx="2122487" cy="538163"/>
          </a:xfrm>
          <a:prstGeom prst="actionButtonBlank">
            <a:avLst/>
          </a:prstGeom>
          <a:solidFill>
            <a:srgbClr val="63682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Next question</a:t>
            </a:r>
          </a:p>
        </p:txBody>
      </p:sp>
    </p:spTree>
    <p:extLst>
      <p:ext uri="{BB962C8B-B14F-4D97-AF65-F5344CB8AC3E}">
        <p14:creationId xmlns:p14="http://schemas.microsoft.com/office/powerpoint/2010/main" val="3044956614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774825" y="833439"/>
            <a:ext cx="8229600" cy="720725"/>
          </a:xfrm>
        </p:spPr>
        <p:txBody>
          <a:bodyPr/>
          <a:lstStyle/>
          <a:p>
            <a:pPr marL="0" indent="0" eaLnBrk="1" hangingPunct="1"/>
            <a:r>
              <a:rPr lang="en-GB" altLang="en-US" sz="2600"/>
              <a:t>Think of a Plus, a Minus and an Interesting point about this statement:</a:t>
            </a:r>
          </a:p>
        </p:txBody>
      </p:sp>
      <p:sp>
        <p:nvSpPr>
          <p:cNvPr id="110595" name="Rectangle 5"/>
          <p:cNvSpPr txBox="1">
            <a:spLocks noGrp="1" noChangeArrowheads="1"/>
          </p:cNvSpPr>
          <p:nvPr/>
        </p:nvSpPr>
        <p:spPr bwMode="white">
          <a:xfrm>
            <a:off x="1992314" y="6524626"/>
            <a:ext cx="82073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00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61443" name="Content Placeholder 5"/>
          <p:cNvSpPr>
            <a:spLocks noGrp="1"/>
          </p:cNvSpPr>
          <p:nvPr>
            <p:ph idx="4294967295"/>
          </p:nvPr>
        </p:nvSpPr>
        <p:spPr>
          <a:xfrm>
            <a:off x="1774825" y="1625600"/>
            <a:ext cx="8497888" cy="64770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41338" indent="0"/>
            <a:r>
              <a:rPr lang="en-GB" altLang="en-US" sz="2800"/>
              <a:t>The menopause should occur at 70 years of age.</a:t>
            </a:r>
          </a:p>
        </p:txBody>
      </p:sp>
      <p:sp>
        <p:nvSpPr>
          <p:cNvPr id="2" name="Content Placeholder 5"/>
          <p:cNvSpPr>
            <a:spLocks/>
          </p:cNvSpPr>
          <p:nvPr/>
        </p:nvSpPr>
        <p:spPr bwMode="auto">
          <a:xfrm>
            <a:off x="1774826" y="2386013"/>
            <a:ext cx="8208963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Wingdings" panose="05000000000000000000" pitchFamily="2" charset="2"/>
              <a:defRPr sz="2400">
                <a:solidFill>
                  <a:srgbClr val="636825"/>
                </a:solidFill>
                <a:latin typeface="Arial" panose="020B0604020202020204" pitchFamily="34" charset="0"/>
              </a:defRPr>
            </a:lvl1pPr>
            <a:lvl2pPr marL="3246438" indent="-28575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636825"/>
                </a:solidFill>
                <a:latin typeface="Arial" panose="020B0604020202020204" pitchFamily="34" charset="0"/>
              </a:defRPr>
            </a:lvl2pPr>
            <a:lvl3pPr marL="3654425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636825"/>
                </a:solidFill>
                <a:latin typeface="Arial" panose="020B0604020202020204" pitchFamily="34" charset="0"/>
              </a:defRPr>
            </a:lvl3pPr>
            <a:lvl4pPr marL="4062413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636825"/>
                </a:solidFill>
                <a:latin typeface="Arial" panose="020B0604020202020204" pitchFamily="34" charset="0"/>
              </a:defRPr>
            </a:lvl4pPr>
            <a:lvl5pPr marL="4470400" indent="-228600" eaLnBrk="0" hangingPunct="0">
              <a:spcBef>
                <a:spcPct val="20000"/>
              </a:spcBef>
              <a:buFont typeface="Wingdings" panose="05000000000000000000" pitchFamily="2" charset="2"/>
              <a:buChar char="»"/>
              <a:defRPr sz="2400">
                <a:solidFill>
                  <a:srgbClr val="636825"/>
                </a:solidFill>
                <a:latin typeface="Arial" panose="020B0604020202020204" pitchFamily="34" charset="0"/>
              </a:defRPr>
            </a:lvl5pPr>
            <a:lvl6pPr marL="4927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636825"/>
                </a:solidFill>
                <a:latin typeface="Arial" panose="020B0604020202020204" pitchFamily="34" charset="0"/>
              </a:defRPr>
            </a:lvl6pPr>
            <a:lvl7pPr marL="5384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636825"/>
                </a:solidFill>
                <a:latin typeface="Arial" panose="020B0604020202020204" pitchFamily="34" charset="0"/>
              </a:defRPr>
            </a:lvl7pPr>
            <a:lvl8pPr marL="5842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636825"/>
                </a:solidFill>
                <a:latin typeface="Arial" panose="020B0604020202020204" pitchFamily="34" charset="0"/>
              </a:defRPr>
            </a:lvl8pPr>
            <a:lvl9pPr marL="6299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636825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GB" altLang="en-US" b="1">
                <a:solidFill>
                  <a:srgbClr val="000000"/>
                </a:solidFill>
                <a:cs typeface="Arial" panose="020B0604020202020204" pitchFamily="34" charset="0"/>
              </a:rPr>
              <a:t>Plus: </a:t>
            </a:r>
            <a:r>
              <a:rPr lang="en-GB" altLang="en-US">
                <a:solidFill>
                  <a:srgbClr val="000000"/>
                </a:solidFill>
                <a:cs typeface="Arial" panose="020B0604020202020204" pitchFamily="34" charset="0"/>
              </a:rPr>
              <a:t>Each woman could produce more offspring in her lifetime.</a:t>
            </a:r>
          </a:p>
          <a:p>
            <a:pPr fontAlgn="base">
              <a:spcAft>
                <a:spcPct val="0"/>
              </a:spcAft>
            </a:pPr>
            <a:r>
              <a:rPr lang="en-GB" altLang="en-US" b="1">
                <a:solidFill>
                  <a:srgbClr val="000000"/>
                </a:solidFill>
                <a:cs typeface="Arial" panose="020B0604020202020204" pitchFamily="34" charset="0"/>
              </a:rPr>
              <a:t>Minus: </a:t>
            </a:r>
            <a:r>
              <a:rPr lang="en-GB" altLang="en-US">
                <a:solidFill>
                  <a:srgbClr val="000000"/>
                </a:solidFill>
                <a:cs typeface="Arial" panose="020B0604020202020204" pitchFamily="34" charset="0"/>
              </a:rPr>
              <a:t>Women might have babies when their bodies are too old to maintain pregnancy and look after a new baby.</a:t>
            </a:r>
          </a:p>
          <a:p>
            <a:pPr fontAlgn="base">
              <a:spcAft>
                <a:spcPct val="0"/>
              </a:spcAft>
            </a:pPr>
            <a:r>
              <a:rPr lang="en-GB" altLang="en-US" b="1">
                <a:solidFill>
                  <a:srgbClr val="000000"/>
                </a:solidFill>
                <a:cs typeface="Arial" panose="020B0604020202020204" pitchFamily="34" charset="0"/>
              </a:rPr>
              <a:t>Interesting: </a:t>
            </a:r>
            <a:r>
              <a:rPr lang="en-GB" altLang="en-US">
                <a:solidFill>
                  <a:srgbClr val="000000"/>
                </a:solidFill>
                <a:cs typeface="Arial" panose="020B0604020202020204" pitchFamily="34" charset="0"/>
              </a:rPr>
              <a:t>Do some women have the menopause very late in life or very early? Some animals, like African wild dogs, do not have the menopause. </a:t>
            </a:r>
          </a:p>
        </p:txBody>
      </p:sp>
      <p:sp>
        <p:nvSpPr>
          <p:cNvPr id="110598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256589" y="4941888"/>
            <a:ext cx="2122487" cy="538162"/>
          </a:xfrm>
          <a:prstGeom prst="actionButtonBlank">
            <a:avLst/>
          </a:prstGeom>
          <a:solidFill>
            <a:srgbClr val="63682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Possible answers</a:t>
            </a:r>
          </a:p>
        </p:txBody>
      </p:sp>
      <p:sp>
        <p:nvSpPr>
          <p:cNvPr id="110599" name="AutoShape 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256589" y="5661026"/>
            <a:ext cx="2122487" cy="538163"/>
          </a:xfrm>
          <a:prstGeom prst="actionButtonBlank">
            <a:avLst/>
          </a:prstGeom>
          <a:solidFill>
            <a:srgbClr val="63682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Next question</a:t>
            </a:r>
          </a:p>
        </p:txBody>
      </p:sp>
    </p:spTree>
    <p:extLst>
      <p:ext uri="{BB962C8B-B14F-4D97-AF65-F5344CB8AC3E}">
        <p14:creationId xmlns:p14="http://schemas.microsoft.com/office/powerpoint/2010/main" val="237362184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05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598"/>
                  </p:tgtEl>
                </p:cond>
              </p:nextCondLst>
            </p:seq>
          </p:childTnLst>
        </p:cTn>
      </p:par>
    </p:tnLst>
    <p:bldLst>
      <p:bldP spid="2" grpId="0" uiExpand="1" build="p"/>
      <p:bldP spid="11059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774825" y="762001"/>
            <a:ext cx="8229600" cy="720725"/>
          </a:xfrm>
        </p:spPr>
        <p:txBody>
          <a:bodyPr/>
          <a:lstStyle/>
          <a:p>
            <a:pPr eaLnBrk="1" hangingPunct="1"/>
            <a:r>
              <a:rPr lang="en-GB" altLang="en-US" sz="2800"/>
              <a:t>Which is the odd one out in this list?</a:t>
            </a:r>
          </a:p>
        </p:txBody>
      </p:sp>
      <p:sp>
        <p:nvSpPr>
          <p:cNvPr id="111619" name="Rectangle 5"/>
          <p:cNvSpPr txBox="1">
            <a:spLocks noGrp="1" noChangeArrowheads="1"/>
          </p:cNvSpPr>
          <p:nvPr/>
        </p:nvSpPr>
        <p:spPr bwMode="white">
          <a:xfrm>
            <a:off x="1992314" y="6524626"/>
            <a:ext cx="82073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00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61443" name="Content Placeholder 5"/>
          <p:cNvSpPr>
            <a:spLocks/>
          </p:cNvSpPr>
          <p:nvPr/>
        </p:nvSpPr>
        <p:spPr bwMode="auto">
          <a:xfrm>
            <a:off x="1774826" y="1665289"/>
            <a:ext cx="82073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522288" eaLnBrk="0" hangingPunct="0">
              <a:spcBef>
                <a:spcPct val="20000"/>
              </a:spcBef>
              <a:buFont typeface="Wingdings" panose="05000000000000000000" pitchFamily="2" charset="2"/>
              <a:defRPr sz="2400">
                <a:solidFill>
                  <a:srgbClr val="636825"/>
                </a:solidFill>
                <a:latin typeface="Arial" panose="020B0604020202020204" pitchFamily="34" charset="0"/>
              </a:defRPr>
            </a:lvl1pPr>
            <a:lvl2pPr marL="820738" indent="-285750" defTabSz="522288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636825"/>
                </a:solidFill>
                <a:latin typeface="Arial" panose="020B0604020202020204" pitchFamily="34" charset="0"/>
              </a:defRPr>
            </a:lvl2pPr>
            <a:lvl3pPr marL="1228725" indent="-228600" defTabSz="522288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636825"/>
                </a:solidFill>
                <a:latin typeface="Arial" panose="020B0604020202020204" pitchFamily="34" charset="0"/>
              </a:defRPr>
            </a:lvl3pPr>
            <a:lvl4pPr marL="1636713" indent="-228600" defTabSz="522288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636825"/>
                </a:solidFill>
                <a:latin typeface="Arial" panose="020B0604020202020204" pitchFamily="34" charset="0"/>
              </a:defRPr>
            </a:lvl4pPr>
            <a:lvl5pPr marL="2057400" indent="-228600" defTabSz="522288" eaLnBrk="0" hangingPunct="0">
              <a:spcBef>
                <a:spcPct val="20000"/>
              </a:spcBef>
              <a:buFont typeface="Wingdings" panose="05000000000000000000" pitchFamily="2" charset="2"/>
              <a:buChar char="»"/>
              <a:defRPr sz="2400">
                <a:solidFill>
                  <a:srgbClr val="636825"/>
                </a:solidFill>
                <a:latin typeface="Arial" panose="020B0604020202020204" pitchFamily="34" charset="0"/>
              </a:defRPr>
            </a:lvl5pPr>
            <a:lvl6pPr marL="2514600" indent="-228600" defTabSz="522288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636825"/>
                </a:solidFill>
                <a:latin typeface="Arial" panose="020B0604020202020204" pitchFamily="34" charset="0"/>
              </a:defRPr>
            </a:lvl6pPr>
            <a:lvl7pPr marL="2971800" indent="-228600" defTabSz="522288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636825"/>
                </a:solidFill>
                <a:latin typeface="Arial" panose="020B0604020202020204" pitchFamily="34" charset="0"/>
              </a:defRPr>
            </a:lvl7pPr>
            <a:lvl8pPr marL="3429000" indent="-228600" defTabSz="522288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636825"/>
                </a:solidFill>
                <a:latin typeface="Arial" panose="020B0604020202020204" pitchFamily="34" charset="0"/>
              </a:defRPr>
            </a:lvl8pPr>
            <a:lvl9pPr marL="3886200" indent="-228600" defTabSz="522288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636825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Aft>
                <a:spcPct val="0"/>
              </a:spcAft>
            </a:pPr>
            <a:r>
              <a:rPr lang="en-GB" altLang="en-US" sz="2800">
                <a:cs typeface="Arial" panose="020B0604020202020204" pitchFamily="34" charset="0"/>
              </a:rPr>
              <a:t>Sperm duct       Urethra       Bladder</a:t>
            </a:r>
          </a:p>
        </p:txBody>
      </p:sp>
      <p:sp>
        <p:nvSpPr>
          <p:cNvPr id="111622" name="AutoShape 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256589" y="4941888"/>
            <a:ext cx="2122487" cy="538162"/>
          </a:xfrm>
          <a:prstGeom prst="actionButtonBlank">
            <a:avLst/>
          </a:prstGeom>
          <a:solidFill>
            <a:srgbClr val="63682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Possible answers</a:t>
            </a:r>
          </a:p>
        </p:txBody>
      </p:sp>
      <p:sp>
        <p:nvSpPr>
          <p:cNvPr id="111623" name="AutoShape 6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1992314" y="5661026"/>
            <a:ext cx="2122487" cy="538163"/>
          </a:xfrm>
          <a:prstGeom prst="actionButtonBlank">
            <a:avLst/>
          </a:prstGeom>
          <a:solidFill>
            <a:srgbClr val="63682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Back to start</a:t>
            </a:r>
          </a:p>
        </p:txBody>
      </p:sp>
      <p:sp>
        <p:nvSpPr>
          <p:cNvPr id="111624" name="AutoShape 6">
            <a:hlinkClick r:id="" action="ppaction://hlinkshowjump?jump=endshow" highlightClick="1"/>
          </p:cNvPr>
          <p:cNvSpPr>
            <a:spLocks noChangeArrowheads="1"/>
          </p:cNvSpPr>
          <p:nvPr/>
        </p:nvSpPr>
        <p:spPr bwMode="auto">
          <a:xfrm>
            <a:off x="8256589" y="5661026"/>
            <a:ext cx="2122487" cy="538163"/>
          </a:xfrm>
          <a:prstGeom prst="actionButtonBlank">
            <a:avLst/>
          </a:prstGeom>
          <a:solidFill>
            <a:srgbClr val="63682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End show</a:t>
            </a:r>
          </a:p>
        </p:txBody>
      </p:sp>
    </p:spTree>
    <p:extLst>
      <p:ext uri="{BB962C8B-B14F-4D97-AF65-F5344CB8AC3E}">
        <p14:creationId xmlns:p14="http://schemas.microsoft.com/office/powerpoint/2010/main" val="14124286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774825" y="762001"/>
            <a:ext cx="8229600" cy="720725"/>
          </a:xfrm>
        </p:spPr>
        <p:txBody>
          <a:bodyPr/>
          <a:lstStyle/>
          <a:p>
            <a:pPr eaLnBrk="1" hangingPunct="1"/>
            <a:r>
              <a:rPr lang="en-GB" altLang="en-US" sz="2800"/>
              <a:t>Which is the odd one out in this list?</a:t>
            </a:r>
          </a:p>
        </p:txBody>
      </p:sp>
      <p:sp>
        <p:nvSpPr>
          <p:cNvPr id="99331" name="Rectangle 5"/>
          <p:cNvSpPr txBox="1">
            <a:spLocks noGrp="1" noChangeArrowheads="1"/>
          </p:cNvSpPr>
          <p:nvPr/>
        </p:nvSpPr>
        <p:spPr bwMode="white">
          <a:xfrm>
            <a:off x="1992314" y="6524626"/>
            <a:ext cx="82073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00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61443" name="Content Placeholder 5"/>
          <p:cNvSpPr>
            <a:spLocks/>
          </p:cNvSpPr>
          <p:nvPr/>
        </p:nvSpPr>
        <p:spPr bwMode="auto">
          <a:xfrm>
            <a:off x="1774826" y="2386013"/>
            <a:ext cx="8207375" cy="219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41338" indent="-541338" eaLnBrk="0" hangingPunct="0">
              <a:spcBef>
                <a:spcPct val="20000"/>
              </a:spcBef>
              <a:buFont typeface="Wingdings" panose="05000000000000000000" pitchFamily="2" charset="2"/>
              <a:defRPr sz="2400">
                <a:solidFill>
                  <a:srgbClr val="636825"/>
                </a:solidFill>
                <a:latin typeface="Arial" panose="020B0604020202020204" pitchFamily="34" charset="0"/>
              </a:defRPr>
            </a:lvl1pPr>
            <a:lvl2pPr marL="1006475" indent="-28575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636825"/>
                </a:solidFill>
                <a:latin typeface="Arial" panose="020B0604020202020204" pitchFamily="34" charset="0"/>
              </a:defRPr>
            </a:lvl2pPr>
            <a:lvl3pPr marL="1414463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636825"/>
                </a:solidFill>
                <a:latin typeface="Arial" panose="020B0604020202020204" pitchFamily="34" charset="0"/>
              </a:defRPr>
            </a:lvl3pPr>
            <a:lvl4pPr marL="1822450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636825"/>
                </a:solidFill>
                <a:latin typeface="Arial" panose="020B0604020202020204" pitchFamily="34" charset="0"/>
              </a:defRPr>
            </a:lvl4pPr>
            <a:lvl5pPr marL="2230438" indent="-228600" eaLnBrk="0" hangingPunct="0">
              <a:spcBef>
                <a:spcPct val="20000"/>
              </a:spcBef>
              <a:buFont typeface="Wingdings" panose="05000000000000000000" pitchFamily="2" charset="2"/>
              <a:buChar char="»"/>
              <a:defRPr sz="2400">
                <a:solidFill>
                  <a:srgbClr val="636825"/>
                </a:solidFill>
                <a:latin typeface="Arial" panose="020B0604020202020204" pitchFamily="34" charset="0"/>
              </a:defRPr>
            </a:lvl5pPr>
            <a:lvl6pPr marL="2687638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636825"/>
                </a:solidFill>
                <a:latin typeface="Arial" panose="020B0604020202020204" pitchFamily="34" charset="0"/>
              </a:defRPr>
            </a:lvl6pPr>
            <a:lvl7pPr marL="3144838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636825"/>
                </a:solidFill>
                <a:latin typeface="Arial" panose="020B0604020202020204" pitchFamily="34" charset="0"/>
              </a:defRPr>
            </a:lvl7pPr>
            <a:lvl8pPr marL="3602038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636825"/>
                </a:solidFill>
                <a:latin typeface="Arial" panose="020B0604020202020204" pitchFamily="34" charset="0"/>
              </a:defRPr>
            </a:lvl8pPr>
            <a:lvl9pPr marL="4059238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636825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GB" altLang="en-US" sz="2800">
                <a:solidFill>
                  <a:srgbClr val="000000"/>
                </a:solidFill>
                <a:cs typeface="Arial" panose="020B0604020202020204" pitchFamily="34" charset="0"/>
              </a:rPr>
              <a:t>Bladder, as it is the only part not involved with producing or transferring sperm.</a:t>
            </a:r>
          </a:p>
          <a:p>
            <a:pPr fontAlgn="base"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GB" altLang="en-US" sz="2800">
                <a:solidFill>
                  <a:srgbClr val="000000"/>
                </a:solidFill>
                <a:cs typeface="Arial" panose="020B0604020202020204" pitchFamily="34" charset="0"/>
              </a:rPr>
              <a:t>Sperm duct, as the other two are both involved in the urinary system.</a:t>
            </a:r>
          </a:p>
        </p:txBody>
      </p:sp>
      <p:sp>
        <p:nvSpPr>
          <p:cNvPr id="2" name="Content Placeholder 5"/>
          <p:cNvSpPr>
            <a:spLocks/>
          </p:cNvSpPr>
          <p:nvPr/>
        </p:nvSpPr>
        <p:spPr bwMode="auto">
          <a:xfrm>
            <a:off x="1774826" y="1665289"/>
            <a:ext cx="82073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522288" eaLnBrk="0" hangingPunct="0">
              <a:spcBef>
                <a:spcPct val="20000"/>
              </a:spcBef>
              <a:buFont typeface="Wingdings" panose="05000000000000000000" pitchFamily="2" charset="2"/>
              <a:defRPr sz="2400">
                <a:solidFill>
                  <a:srgbClr val="636825"/>
                </a:solidFill>
                <a:latin typeface="Arial" panose="020B0604020202020204" pitchFamily="34" charset="0"/>
              </a:defRPr>
            </a:lvl1pPr>
            <a:lvl2pPr marL="820738" indent="-285750" defTabSz="522288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636825"/>
                </a:solidFill>
                <a:latin typeface="Arial" panose="020B0604020202020204" pitchFamily="34" charset="0"/>
              </a:defRPr>
            </a:lvl2pPr>
            <a:lvl3pPr marL="1228725" indent="-228600" defTabSz="522288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636825"/>
                </a:solidFill>
                <a:latin typeface="Arial" panose="020B0604020202020204" pitchFamily="34" charset="0"/>
              </a:defRPr>
            </a:lvl3pPr>
            <a:lvl4pPr marL="1636713" indent="-228600" defTabSz="522288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636825"/>
                </a:solidFill>
                <a:latin typeface="Arial" panose="020B0604020202020204" pitchFamily="34" charset="0"/>
              </a:defRPr>
            </a:lvl4pPr>
            <a:lvl5pPr marL="2057400" indent="-228600" defTabSz="522288" eaLnBrk="0" hangingPunct="0">
              <a:spcBef>
                <a:spcPct val="20000"/>
              </a:spcBef>
              <a:buFont typeface="Wingdings" panose="05000000000000000000" pitchFamily="2" charset="2"/>
              <a:buChar char="»"/>
              <a:defRPr sz="2400">
                <a:solidFill>
                  <a:srgbClr val="636825"/>
                </a:solidFill>
                <a:latin typeface="Arial" panose="020B0604020202020204" pitchFamily="34" charset="0"/>
              </a:defRPr>
            </a:lvl5pPr>
            <a:lvl6pPr marL="2514600" indent="-228600" defTabSz="522288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636825"/>
                </a:solidFill>
                <a:latin typeface="Arial" panose="020B0604020202020204" pitchFamily="34" charset="0"/>
              </a:defRPr>
            </a:lvl6pPr>
            <a:lvl7pPr marL="2971800" indent="-228600" defTabSz="522288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636825"/>
                </a:solidFill>
                <a:latin typeface="Arial" panose="020B0604020202020204" pitchFamily="34" charset="0"/>
              </a:defRPr>
            </a:lvl7pPr>
            <a:lvl8pPr marL="3429000" indent="-228600" defTabSz="522288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636825"/>
                </a:solidFill>
                <a:latin typeface="Arial" panose="020B0604020202020204" pitchFamily="34" charset="0"/>
              </a:defRPr>
            </a:lvl8pPr>
            <a:lvl9pPr marL="3886200" indent="-228600" defTabSz="522288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636825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Aft>
                <a:spcPct val="0"/>
              </a:spcAft>
            </a:pPr>
            <a:r>
              <a:rPr lang="en-GB" altLang="en-US" sz="2800">
                <a:cs typeface="Arial" panose="020B0604020202020204" pitchFamily="34" charset="0"/>
              </a:rPr>
              <a:t>Sperm duct       Urethra       Bladder</a:t>
            </a:r>
          </a:p>
        </p:txBody>
      </p:sp>
      <p:sp>
        <p:nvSpPr>
          <p:cNvPr id="99338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256589" y="4941888"/>
            <a:ext cx="2122487" cy="538162"/>
          </a:xfrm>
          <a:prstGeom prst="actionButtonBlank">
            <a:avLst/>
          </a:prstGeom>
          <a:solidFill>
            <a:srgbClr val="63682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Possible answers</a:t>
            </a:r>
          </a:p>
        </p:txBody>
      </p:sp>
      <p:sp>
        <p:nvSpPr>
          <p:cNvPr id="99339" name="AutoShape 6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1992314" y="5661026"/>
            <a:ext cx="2122487" cy="538163"/>
          </a:xfrm>
          <a:prstGeom prst="actionButtonBlank">
            <a:avLst/>
          </a:prstGeom>
          <a:solidFill>
            <a:srgbClr val="63682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Back to start</a:t>
            </a:r>
          </a:p>
        </p:txBody>
      </p:sp>
      <p:sp>
        <p:nvSpPr>
          <p:cNvPr id="99340" name="AutoShape 6">
            <a:hlinkClick r:id="" action="ppaction://hlinkshowjump?jump=endshow" highlightClick="1"/>
          </p:cNvPr>
          <p:cNvSpPr>
            <a:spLocks noChangeArrowheads="1"/>
          </p:cNvSpPr>
          <p:nvPr/>
        </p:nvSpPr>
        <p:spPr bwMode="auto">
          <a:xfrm>
            <a:off x="8256589" y="5661026"/>
            <a:ext cx="2122487" cy="538163"/>
          </a:xfrm>
          <a:prstGeom prst="actionButtonBlank">
            <a:avLst/>
          </a:prstGeom>
          <a:solidFill>
            <a:srgbClr val="63682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End show</a:t>
            </a:r>
          </a:p>
        </p:txBody>
      </p:sp>
    </p:spTree>
    <p:extLst>
      <p:ext uri="{BB962C8B-B14F-4D97-AF65-F5344CB8AC3E}">
        <p14:creationId xmlns:p14="http://schemas.microsoft.com/office/powerpoint/2010/main" val="2611060653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93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338"/>
                  </p:tgtEl>
                </p:cond>
              </p:nextCondLst>
            </p:seq>
          </p:childTnLst>
        </p:cTn>
      </p:par>
    </p:tnLst>
    <p:bldLst>
      <p:bldP spid="61443" grpId="0" uiExpand="1" build="p"/>
      <p:bldP spid="9933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567608" y="832756"/>
            <a:ext cx="6336704" cy="6025243"/>
            <a:chOff x="3431704" y="836712"/>
            <a:chExt cx="4176464" cy="4896544"/>
          </a:xfrm>
        </p:grpSpPr>
        <p:pic>
          <p:nvPicPr>
            <p:cNvPr id="4098" name="Picture 2" descr="http://www.tokresource.org/tok_classes/biobiobio/biomenu/reproduction/mature_sperm_500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00" t="2380" r="5952" b="16667"/>
            <a:stretch/>
          </p:blipFill>
          <p:spPr bwMode="auto">
            <a:xfrm>
              <a:off x="3431704" y="836712"/>
              <a:ext cx="4176464" cy="48965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6096000" y="3501008"/>
              <a:ext cx="1512168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2800" dirty="0" smtClean="0"/>
                <a:t>Tail</a:t>
              </a:r>
              <a:endParaRPr lang="en-GB" sz="2800" dirty="0"/>
            </a:p>
          </p:txBody>
        </p:sp>
      </p:grp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575051" y="115888"/>
            <a:ext cx="5229225" cy="792162"/>
          </a:xfrm>
        </p:spPr>
        <p:txBody>
          <a:bodyPr/>
          <a:lstStyle/>
          <a:p>
            <a:r>
              <a:rPr lang="en-GB" altLang="en-US" b="1" u="sng" dirty="0" smtClean="0"/>
              <a:t>Diagram of sperm cell</a:t>
            </a:r>
          </a:p>
        </p:txBody>
      </p:sp>
      <p:sp>
        <p:nvSpPr>
          <p:cNvPr id="7" name="AutoShape 21"/>
          <p:cNvSpPr>
            <a:spLocks noChangeArrowheads="1"/>
          </p:cNvSpPr>
          <p:nvPr/>
        </p:nvSpPr>
        <p:spPr bwMode="auto">
          <a:xfrm>
            <a:off x="9285890" y="1"/>
            <a:ext cx="2635469" cy="832756"/>
          </a:xfrm>
          <a:prstGeom prst="roundRect">
            <a:avLst>
              <a:gd name="adj" fmla="val 6856"/>
            </a:avLst>
          </a:prstGeom>
          <a:gradFill rotWithShape="1">
            <a:gsLst>
              <a:gs pos="0">
                <a:srgbClr val="3399FF"/>
              </a:gs>
              <a:gs pos="100000">
                <a:schemeClr val="accent1"/>
              </a:gs>
            </a:gsLst>
            <a:lin ang="5400000" scaled="1"/>
          </a:gradFill>
          <a:ln w="25400">
            <a:solidFill>
              <a:srgbClr val="000080"/>
            </a:solidFill>
            <a:round/>
            <a:headEnd/>
            <a:tailEnd/>
          </a:ln>
        </p:spPr>
        <p:txBody>
          <a:bodyPr/>
          <a:lstStyle>
            <a:lvl1pPr marL="354013" indent="-3540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buFont typeface="Wingdings 2" pitchFamily="18" charset="2"/>
              <a:buChar char="!"/>
            </a:pPr>
            <a:r>
              <a:rPr lang="en-GB" altLang="en-US" b="1" dirty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 </a:t>
            </a:r>
            <a:r>
              <a:rPr lang="en-GB" altLang="en-US" sz="2200" dirty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Copy </a:t>
            </a:r>
            <a:r>
              <a:rPr lang="en-GB" altLang="en-US" sz="2200" dirty="0" smtClean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the diagram </a:t>
            </a:r>
            <a:endParaRPr lang="en-GB" altLang="en-US" sz="2200" dirty="0">
              <a:solidFill>
                <a:srgbClr val="000000"/>
              </a:solidFill>
              <a:cs typeface="Arial" charset="0"/>
              <a:sym typeface="Wingdings" pitchFamily="2" charset="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48097" y="1355834"/>
            <a:ext cx="10562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6189663" y="875552"/>
            <a:ext cx="261461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Comic Sans MS" panose="030F0702030302020204" pitchFamily="66" charset="0"/>
              </a:rPr>
              <a:t>Top of head </a:t>
            </a:r>
            <a:endParaRPr lang="en-GB" sz="2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94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Adaptations of a sperm cell</a:t>
            </a:r>
            <a:endParaRPr lang="en-GB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ctr"/>
            <a:r>
              <a:rPr lang="en-GB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 of head (acrosome) contains enzymes to help 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sperm </a:t>
            </a:r>
            <a:r>
              <a:rPr lang="en-GB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burrow </a:t>
            </a:r>
            <a:r>
              <a:rPr lang="en-GB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through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an egg cell.</a:t>
            </a:r>
          </a:p>
          <a:p>
            <a:pPr fontAlgn="ctr"/>
            <a:r>
              <a:rPr lang="en-GB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 </a:t>
            </a:r>
            <a:r>
              <a:rPr lang="en-GB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tail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moves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from side to side so the whole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sperm cell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swims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forward towards the egg. </a:t>
            </a:r>
          </a:p>
          <a:p>
            <a:pPr fontAlgn="ctr"/>
            <a:r>
              <a:rPr lang="en-GB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Lots of mitochondria (spiral shaped)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to provide the sperm with </a:t>
            </a:r>
            <a:r>
              <a:rPr lang="en-GB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 </a:t>
            </a:r>
          </a:p>
          <a:p>
            <a:pPr fontAlgn="ctr"/>
            <a:r>
              <a:rPr lang="en-GB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Streamlined </a:t>
            </a:r>
            <a:r>
              <a:rPr lang="en-GB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shape</a:t>
            </a:r>
          </a:p>
          <a:p>
            <a:pPr fontAlgn="ctr"/>
            <a:r>
              <a:rPr lang="en-GB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Nucleus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contains the genes (genetic information)</a:t>
            </a:r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fontAlgn="ctr"/>
            <a:endParaRPr lang="en-GB" b="1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ctr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4" name="AutoShape 21"/>
          <p:cNvSpPr>
            <a:spLocks noChangeArrowheads="1"/>
          </p:cNvSpPr>
          <p:nvPr/>
        </p:nvSpPr>
        <p:spPr bwMode="auto">
          <a:xfrm>
            <a:off x="9285890" y="1"/>
            <a:ext cx="2635469" cy="832756"/>
          </a:xfrm>
          <a:prstGeom prst="roundRect">
            <a:avLst>
              <a:gd name="adj" fmla="val 6856"/>
            </a:avLst>
          </a:prstGeom>
          <a:gradFill rotWithShape="1">
            <a:gsLst>
              <a:gs pos="0">
                <a:srgbClr val="3399FF"/>
              </a:gs>
              <a:gs pos="100000">
                <a:schemeClr val="accent1"/>
              </a:gs>
            </a:gsLst>
            <a:lin ang="5400000" scaled="1"/>
          </a:gradFill>
          <a:ln w="25400">
            <a:solidFill>
              <a:srgbClr val="000080"/>
            </a:solidFill>
            <a:round/>
            <a:headEnd/>
            <a:tailEnd/>
          </a:ln>
        </p:spPr>
        <p:txBody>
          <a:bodyPr/>
          <a:lstStyle>
            <a:lvl1pPr marL="354013" indent="-3540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buFont typeface="Wingdings 2" pitchFamily="18" charset="2"/>
              <a:buChar char="!"/>
            </a:pPr>
            <a:r>
              <a:rPr lang="en-GB" altLang="en-US" b="1" dirty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 </a:t>
            </a:r>
            <a:r>
              <a:rPr lang="en-GB" altLang="en-US" sz="2200" dirty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Copy </a:t>
            </a:r>
            <a:r>
              <a:rPr lang="en-GB" altLang="en-US" sz="2200" dirty="0" smtClean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the text</a:t>
            </a:r>
            <a:endParaRPr lang="en-GB" altLang="en-US" sz="2200" dirty="0">
              <a:solidFill>
                <a:srgbClr val="000000"/>
              </a:solidFill>
              <a:cs typeface="Arial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840939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/>
              <a:t>Ovum </a:t>
            </a:r>
            <a:r>
              <a:rPr lang="en-GB" u="sng" dirty="0"/>
              <a:t>(egg cell)</a:t>
            </a:r>
            <a:br>
              <a:rPr lang="en-GB" u="sng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5139" t="11333" r="25417" b="23334"/>
          <a:stretch/>
        </p:blipFill>
        <p:spPr>
          <a:xfrm>
            <a:off x="2183753" y="1467411"/>
            <a:ext cx="5619750" cy="4641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18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911424" y="1700808"/>
            <a:ext cx="6129064" cy="4320480"/>
            <a:chOff x="1487488" y="764704"/>
            <a:chExt cx="6129064" cy="4320480"/>
          </a:xfrm>
        </p:grpSpPr>
        <p:sp>
          <p:nvSpPr>
            <p:cNvPr id="2" name="Oval 1"/>
            <p:cNvSpPr/>
            <p:nvPr/>
          </p:nvSpPr>
          <p:spPr>
            <a:xfrm>
              <a:off x="1991544" y="1268760"/>
              <a:ext cx="3312368" cy="331236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" name="Oval 2"/>
            <p:cNvSpPr/>
            <p:nvPr/>
          </p:nvSpPr>
          <p:spPr>
            <a:xfrm>
              <a:off x="1487488" y="764704"/>
              <a:ext cx="4320480" cy="432048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2783632" y="2276872"/>
              <a:ext cx="864096" cy="864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4727848" y="1340768"/>
              <a:ext cx="2888704" cy="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3647728" y="2636912"/>
              <a:ext cx="3968824" cy="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4880248" y="4005064"/>
              <a:ext cx="2736304" cy="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1847528" y="188640"/>
            <a:ext cx="8208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u="sng" dirty="0" smtClean="0"/>
              <a:t>Diagram of an ovum (egg cell)</a:t>
            </a:r>
            <a:endParaRPr lang="en-GB" sz="4000" u="sng" dirty="0"/>
          </a:p>
        </p:txBody>
      </p:sp>
      <p:sp>
        <p:nvSpPr>
          <p:cNvPr id="13" name="TextBox 12"/>
          <p:cNvSpPr txBox="1"/>
          <p:nvPr/>
        </p:nvSpPr>
        <p:spPr>
          <a:xfrm>
            <a:off x="7392144" y="1916832"/>
            <a:ext cx="4392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Jelly coat</a:t>
            </a:r>
            <a:endParaRPr lang="en-GB" sz="4000" dirty="0"/>
          </a:p>
        </p:txBody>
      </p:sp>
      <p:sp>
        <p:nvSpPr>
          <p:cNvPr id="14" name="TextBox 13"/>
          <p:cNvSpPr txBox="1"/>
          <p:nvPr/>
        </p:nvSpPr>
        <p:spPr>
          <a:xfrm>
            <a:off x="7392144" y="3219073"/>
            <a:ext cx="4392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Nucleus</a:t>
            </a:r>
            <a:endParaRPr lang="en-GB" sz="4000" dirty="0"/>
          </a:p>
        </p:txBody>
      </p:sp>
      <p:sp>
        <p:nvSpPr>
          <p:cNvPr id="15" name="TextBox 14"/>
          <p:cNvSpPr txBox="1"/>
          <p:nvPr/>
        </p:nvSpPr>
        <p:spPr>
          <a:xfrm>
            <a:off x="7392144" y="4587225"/>
            <a:ext cx="4392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Cell membrane</a:t>
            </a:r>
            <a:endParaRPr lang="en-GB" sz="40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3603009" y="4941168"/>
            <a:ext cx="2825087" cy="12685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419381" y="5855789"/>
            <a:ext cx="4392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Cytoplasm</a:t>
            </a:r>
            <a:endParaRPr lang="en-GB" sz="4000" dirty="0"/>
          </a:p>
        </p:txBody>
      </p:sp>
      <p:sp>
        <p:nvSpPr>
          <p:cNvPr id="17" name="AutoShape 21"/>
          <p:cNvSpPr>
            <a:spLocks noChangeArrowheads="1"/>
          </p:cNvSpPr>
          <p:nvPr/>
        </p:nvSpPr>
        <p:spPr bwMode="auto">
          <a:xfrm>
            <a:off x="9285890" y="-47297"/>
            <a:ext cx="2635469" cy="832756"/>
          </a:xfrm>
          <a:prstGeom prst="roundRect">
            <a:avLst>
              <a:gd name="adj" fmla="val 6856"/>
            </a:avLst>
          </a:prstGeom>
          <a:gradFill rotWithShape="1">
            <a:gsLst>
              <a:gs pos="0">
                <a:srgbClr val="3399FF"/>
              </a:gs>
              <a:gs pos="100000">
                <a:schemeClr val="accent1"/>
              </a:gs>
            </a:gsLst>
            <a:lin ang="5400000" scaled="1"/>
          </a:gradFill>
          <a:ln w="25400">
            <a:solidFill>
              <a:srgbClr val="000080"/>
            </a:solidFill>
            <a:round/>
            <a:headEnd/>
            <a:tailEnd/>
          </a:ln>
        </p:spPr>
        <p:txBody>
          <a:bodyPr/>
          <a:lstStyle>
            <a:lvl1pPr marL="354013" indent="-3540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buFont typeface="Wingdings 2" pitchFamily="18" charset="2"/>
              <a:buChar char="!"/>
            </a:pPr>
            <a:r>
              <a:rPr lang="en-GB" altLang="en-US" b="1" dirty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 </a:t>
            </a:r>
            <a:r>
              <a:rPr lang="en-GB" altLang="en-US" sz="2200" dirty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Copy </a:t>
            </a:r>
            <a:r>
              <a:rPr lang="en-GB" altLang="en-US" sz="2200" dirty="0" smtClean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the diagram </a:t>
            </a:r>
            <a:endParaRPr lang="en-GB" altLang="en-US" sz="2200" dirty="0">
              <a:solidFill>
                <a:srgbClr val="000000"/>
              </a:solidFill>
              <a:cs typeface="Arial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16312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Adaptations of an egg cell</a:t>
            </a:r>
            <a:endParaRPr lang="en-GB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Jelly coat </a:t>
            </a:r>
            <a:r>
              <a:rPr lang="en-GB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hardens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 </a:t>
            </a:r>
            <a:r>
              <a:rPr lang="en-GB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has been fertilised by sperm to </a:t>
            </a:r>
            <a:r>
              <a:rPr lang="en-GB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prevent a second sperm fertilising the egg cell</a:t>
            </a:r>
          </a:p>
          <a:p>
            <a:r>
              <a:rPr lang="en-GB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Large </a:t>
            </a:r>
            <a:r>
              <a:rPr lang="en-GB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store of nutrients in the </a:t>
            </a:r>
            <a:r>
              <a:rPr lang="en-GB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cytoplasm </a:t>
            </a:r>
            <a:r>
              <a:rPr lang="en-GB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 a source of energy for cell division and growth after </a:t>
            </a:r>
            <a:r>
              <a:rPr lang="en-GB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fertilisation</a:t>
            </a:r>
          </a:p>
          <a:p>
            <a:r>
              <a:rPr lang="en-GB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Nucleus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contains the genes (genetic information)</a:t>
            </a:r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GB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4" name="AutoShape 21"/>
          <p:cNvSpPr>
            <a:spLocks noChangeArrowheads="1"/>
          </p:cNvSpPr>
          <p:nvPr/>
        </p:nvSpPr>
        <p:spPr bwMode="auto">
          <a:xfrm>
            <a:off x="9285890" y="1"/>
            <a:ext cx="2635469" cy="832756"/>
          </a:xfrm>
          <a:prstGeom prst="roundRect">
            <a:avLst>
              <a:gd name="adj" fmla="val 6856"/>
            </a:avLst>
          </a:prstGeom>
          <a:gradFill rotWithShape="1">
            <a:gsLst>
              <a:gs pos="0">
                <a:srgbClr val="3399FF"/>
              </a:gs>
              <a:gs pos="100000">
                <a:schemeClr val="accent1"/>
              </a:gs>
            </a:gsLst>
            <a:lin ang="5400000" scaled="1"/>
          </a:gradFill>
          <a:ln w="25400">
            <a:solidFill>
              <a:srgbClr val="000080"/>
            </a:solidFill>
            <a:round/>
            <a:headEnd/>
            <a:tailEnd/>
          </a:ln>
        </p:spPr>
        <p:txBody>
          <a:bodyPr/>
          <a:lstStyle>
            <a:lvl1pPr marL="354013" indent="-3540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buFont typeface="Wingdings 2" pitchFamily="18" charset="2"/>
              <a:buChar char="!"/>
            </a:pPr>
            <a:r>
              <a:rPr lang="en-GB" altLang="en-US" b="1" dirty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 </a:t>
            </a:r>
            <a:r>
              <a:rPr lang="en-GB" altLang="en-US" sz="2200" dirty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Copy </a:t>
            </a:r>
            <a:r>
              <a:rPr lang="en-GB" altLang="en-US" sz="2200" dirty="0" smtClean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the </a:t>
            </a:r>
            <a:r>
              <a:rPr lang="en-GB" altLang="en-US" sz="2200" dirty="0" smtClean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text</a:t>
            </a:r>
            <a:endParaRPr lang="en-GB" altLang="en-US" sz="2200" dirty="0">
              <a:solidFill>
                <a:srgbClr val="000000"/>
              </a:solidFill>
              <a:cs typeface="Arial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640747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>
                <a:latin typeface="Arial" panose="020B0604020202020204" pitchFamily="34" charset="0"/>
                <a:cs typeface="Arial" panose="020B0604020202020204" pitchFamily="34" charset="0"/>
              </a:rPr>
              <a:t>Reproductive system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222" t="17111" r="1946" b="17555"/>
          <a:stretch/>
        </p:blipFill>
        <p:spPr>
          <a:xfrm>
            <a:off x="323850" y="1976439"/>
            <a:ext cx="5353050" cy="34659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222" t="24222" r="555" b="20667"/>
          <a:stretch/>
        </p:blipFill>
        <p:spPr>
          <a:xfrm>
            <a:off x="5676899" y="1690688"/>
            <a:ext cx="5972175" cy="393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41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Default Desig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0C4DE"/>
      </a:accent1>
      <a:accent2>
        <a:srgbClr val="006786"/>
      </a:accent2>
      <a:accent3>
        <a:srgbClr val="FFFFFF"/>
      </a:accent3>
      <a:accent4>
        <a:srgbClr val="000000"/>
      </a:accent4>
      <a:accent5>
        <a:srgbClr val="B2CFE4"/>
      </a:accent5>
      <a:accent6>
        <a:srgbClr val="004C64"/>
      </a:accent6>
      <a:hlink>
        <a:srgbClr val="2D2D8A"/>
      </a:hlink>
      <a:folHlink>
        <a:srgbClr val="6B6BCE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Biology ESWS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3C300"/>
      </a:accent1>
      <a:accent2>
        <a:srgbClr val="636825"/>
      </a:accent2>
      <a:accent3>
        <a:srgbClr val="FFFFFF"/>
      </a:accent3>
      <a:accent4>
        <a:srgbClr val="000000"/>
      </a:accent4>
      <a:accent5>
        <a:srgbClr val="DBD600"/>
      </a:accent5>
      <a:accent6>
        <a:srgbClr val="444719"/>
      </a:accent6>
      <a:hlink>
        <a:srgbClr val="2D2D8A"/>
      </a:hlink>
      <a:folHlink>
        <a:srgbClr val="6B6BCE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6_Default Design">
  <a:themeElements>
    <a:clrScheme name="Chemistry ESWS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0C4DE"/>
      </a:accent1>
      <a:accent2>
        <a:srgbClr val="006786"/>
      </a:accent2>
      <a:accent3>
        <a:srgbClr val="FFFFFF"/>
      </a:accent3>
      <a:accent4>
        <a:srgbClr val="000000"/>
      </a:accent4>
      <a:accent5>
        <a:srgbClr val="B2CFE4"/>
      </a:accent5>
      <a:accent6>
        <a:srgbClr val="004C64"/>
      </a:accent6>
      <a:hlink>
        <a:srgbClr val="2D2D8A"/>
      </a:hlink>
      <a:folHlink>
        <a:srgbClr val="6B6BCE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7_Default Desig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0C4DE"/>
      </a:accent1>
      <a:accent2>
        <a:srgbClr val="006786"/>
      </a:accent2>
      <a:accent3>
        <a:srgbClr val="FFFFFF"/>
      </a:accent3>
      <a:accent4>
        <a:srgbClr val="000000"/>
      </a:accent4>
      <a:accent5>
        <a:srgbClr val="B2CFE4"/>
      </a:accent5>
      <a:accent6>
        <a:srgbClr val="004C64"/>
      </a:accent6>
      <a:hlink>
        <a:srgbClr val="2D2D8A"/>
      </a:hlink>
      <a:folHlink>
        <a:srgbClr val="6B6BCE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8_Default Design">
  <a:themeElements>
    <a:clrScheme name="Chemistry ESWS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0C4DE"/>
      </a:accent1>
      <a:accent2>
        <a:srgbClr val="006786"/>
      </a:accent2>
      <a:accent3>
        <a:srgbClr val="FFFFFF"/>
      </a:accent3>
      <a:accent4>
        <a:srgbClr val="000000"/>
      </a:accent4>
      <a:accent5>
        <a:srgbClr val="B2CFE4"/>
      </a:accent5>
      <a:accent6>
        <a:srgbClr val="004C64"/>
      </a:accent6>
      <a:hlink>
        <a:srgbClr val="2D2D8A"/>
      </a:hlink>
      <a:folHlink>
        <a:srgbClr val="6B6BCE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9_Default Desig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0C4DE"/>
      </a:accent1>
      <a:accent2>
        <a:srgbClr val="006786"/>
      </a:accent2>
      <a:accent3>
        <a:srgbClr val="FFFFFF"/>
      </a:accent3>
      <a:accent4>
        <a:srgbClr val="000000"/>
      </a:accent4>
      <a:accent5>
        <a:srgbClr val="B2CFE4"/>
      </a:accent5>
      <a:accent6>
        <a:srgbClr val="004C64"/>
      </a:accent6>
      <a:hlink>
        <a:srgbClr val="2D2D8A"/>
      </a:hlink>
      <a:folHlink>
        <a:srgbClr val="6B6BCE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750</TotalTime>
  <Words>1396</Words>
  <Application>Microsoft Office PowerPoint</Application>
  <PresentationFormat>Widescreen</PresentationFormat>
  <Paragraphs>207</Paragraphs>
  <Slides>35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35</vt:i4>
      </vt:variant>
    </vt:vector>
  </HeadingPairs>
  <TitlesOfParts>
    <vt:vector size="50" baseType="lpstr">
      <vt:lpstr>Arial</vt:lpstr>
      <vt:lpstr>Arial Black</vt:lpstr>
      <vt:lpstr>Calibri</vt:lpstr>
      <vt:lpstr>Calibri Light</vt:lpstr>
      <vt:lpstr>Comic Sans MS</vt:lpstr>
      <vt:lpstr>Wingdings</vt:lpstr>
      <vt:lpstr>Wingdings 2</vt:lpstr>
      <vt:lpstr>Office Theme</vt:lpstr>
      <vt:lpstr>5_Default Design</vt:lpstr>
      <vt:lpstr>4_Default Design</vt:lpstr>
      <vt:lpstr>3_Default Design</vt:lpstr>
      <vt:lpstr>6_Default Design</vt:lpstr>
      <vt:lpstr>7_Default Design</vt:lpstr>
      <vt:lpstr>8_Default Design</vt:lpstr>
      <vt:lpstr>9_Default Design</vt:lpstr>
      <vt:lpstr>PowerPoint Presentation</vt:lpstr>
      <vt:lpstr>Recap from last lesson: Gametes </vt:lpstr>
      <vt:lpstr>Sperm cell</vt:lpstr>
      <vt:lpstr>Diagram of sperm cell</vt:lpstr>
      <vt:lpstr>Adaptations of a sperm cell</vt:lpstr>
      <vt:lpstr>Ovum (egg cell) </vt:lpstr>
      <vt:lpstr>PowerPoint Presentation</vt:lpstr>
      <vt:lpstr>Adaptations of an egg cell</vt:lpstr>
      <vt:lpstr>Reproductive system </vt:lpstr>
      <vt:lpstr>Reproductive system </vt:lpstr>
      <vt:lpstr>Reproductive system </vt:lpstr>
      <vt:lpstr>Male reproductive system</vt:lpstr>
      <vt:lpstr>Male reproductive system</vt:lpstr>
      <vt:lpstr>Male reproductive system</vt:lpstr>
      <vt:lpstr>Male reproductive system</vt:lpstr>
      <vt:lpstr>Male reproductive system</vt:lpstr>
      <vt:lpstr>PowerPoint Presentation</vt:lpstr>
      <vt:lpstr>PowerPoint Presentation</vt:lpstr>
      <vt:lpstr>PowerPoint Presentation</vt:lpstr>
      <vt:lpstr>Female reproductive system </vt:lpstr>
      <vt:lpstr>Female reproductive system </vt:lpstr>
      <vt:lpstr>Female reproductive system </vt:lpstr>
      <vt:lpstr>Female reproductive system </vt:lpstr>
      <vt:lpstr>Female reproductive system </vt:lpstr>
      <vt:lpstr>Female reproductive system </vt:lpstr>
      <vt:lpstr>PowerPoint Presentation</vt:lpstr>
      <vt:lpstr>PowerPoint Presentation</vt:lpstr>
      <vt:lpstr>PowerPoint Presentation</vt:lpstr>
      <vt:lpstr>Thinking skills</vt:lpstr>
      <vt:lpstr>Think of a Plus, a Minus and an Interesting point about this statement:</vt:lpstr>
      <vt:lpstr>Think of a Plus, a Minus and an Interesting point about this statement:</vt:lpstr>
      <vt:lpstr>Think of a Plus, a Minus and an Interesting point about this statement:</vt:lpstr>
      <vt:lpstr>Think of a Plus, a Minus and an Interesting point about this statement:</vt:lpstr>
      <vt:lpstr>Which is the odd one out in this list?</vt:lpstr>
      <vt:lpstr>Which is the odd one out in this list?</vt:lpstr>
    </vt:vector>
  </TitlesOfParts>
  <Company>Highams Park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 Emrith-Small</dc:creator>
  <cp:lastModifiedBy>H Emrith-Small</cp:lastModifiedBy>
  <cp:revision>88</cp:revision>
  <dcterms:created xsi:type="dcterms:W3CDTF">2018-07-05T13:04:35Z</dcterms:created>
  <dcterms:modified xsi:type="dcterms:W3CDTF">2019-01-23T10:24:13Z</dcterms:modified>
</cp:coreProperties>
</file>