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slideLayouts/slideLayout51.xml" ContentType="application/vnd.openxmlformats-officedocument.presentationml.slideLayout+xml"/>
  <Override PartName="/ppt/theme/theme7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8.xml" ContentType="application/vnd.openxmlformats-officedocument.theme+xml"/>
  <Override PartName="/ppt/slideLayouts/slideLayout64.xml" ContentType="application/vnd.openxmlformats-officedocument.presentationml.slideLayout+xml"/>
  <Override PartName="/ppt/theme/theme9.xml" ContentType="application/vnd.openxmlformats-officedocument.theme+xml"/>
  <Override PartName="/ppt/slideLayouts/slideLayout65.xml" ContentType="application/vnd.openxmlformats-officedocument.presentationml.slideLayout+xml"/>
  <Override PartName="/ppt/theme/theme10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11.xml" ContentType="application/vnd.openxmlformats-officedocument.theme+xml"/>
  <Override PartName="/ppt/slideLayouts/slideLayout78.xml" ContentType="application/vnd.openxmlformats-officedocument.presentationml.slideLayout+xml"/>
  <Override PartName="/ppt/theme/theme12.xml" ContentType="application/vnd.openxmlformats-officedocument.theme+xml"/>
  <Override PartName="/ppt/slideLayouts/slideLayout79.xml" ContentType="application/vnd.openxmlformats-officedocument.presentationml.slideLayout+xml"/>
  <Override PartName="/ppt/theme/theme13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14.xml" ContentType="application/vnd.openxmlformats-officedocument.theme+xml"/>
  <Override PartName="/ppt/slideLayouts/slideLayout92.xml" ContentType="application/vnd.openxmlformats-officedocument.presentationml.slideLayout+xml"/>
  <Override PartName="/ppt/theme/theme15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16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3" r:id="rId3"/>
    <p:sldMasterId id="2147483676" r:id="rId4"/>
    <p:sldMasterId id="2147483689" r:id="rId5"/>
    <p:sldMasterId id="2147483691" r:id="rId6"/>
    <p:sldMasterId id="2147483704" r:id="rId7"/>
    <p:sldMasterId id="2147483706" r:id="rId8"/>
    <p:sldMasterId id="2147483719" r:id="rId9"/>
    <p:sldMasterId id="2147483721" r:id="rId10"/>
    <p:sldMasterId id="2147483723" r:id="rId11"/>
    <p:sldMasterId id="2147483736" r:id="rId12"/>
    <p:sldMasterId id="2147483738" r:id="rId13"/>
    <p:sldMasterId id="2147483740" r:id="rId14"/>
    <p:sldMasterId id="2147483753" r:id="rId15"/>
    <p:sldMasterId id="2147483755" r:id="rId16"/>
    <p:sldMasterId id="2147483757" r:id="rId17"/>
  </p:sldMasterIdLst>
  <p:notesMasterIdLst>
    <p:notesMasterId r:id="rId50"/>
  </p:notesMasterIdLst>
  <p:sldIdLst>
    <p:sldId id="258" r:id="rId18"/>
    <p:sldId id="431" r:id="rId19"/>
    <p:sldId id="357" r:id="rId20"/>
    <p:sldId id="435" r:id="rId21"/>
    <p:sldId id="437" r:id="rId22"/>
    <p:sldId id="436" r:id="rId23"/>
    <p:sldId id="432" r:id="rId24"/>
    <p:sldId id="430" r:id="rId25"/>
    <p:sldId id="433" r:id="rId26"/>
    <p:sldId id="434" r:id="rId27"/>
    <p:sldId id="438" r:id="rId28"/>
    <p:sldId id="440" r:id="rId29"/>
    <p:sldId id="441" r:id="rId30"/>
    <p:sldId id="443" r:id="rId31"/>
    <p:sldId id="461" r:id="rId32"/>
    <p:sldId id="439" r:id="rId33"/>
    <p:sldId id="444" r:id="rId34"/>
    <p:sldId id="448" r:id="rId35"/>
    <p:sldId id="449" r:id="rId36"/>
    <p:sldId id="459" r:id="rId37"/>
    <p:sldId id="451" r:id="rId38"/>
    <p:sldId id="452" r:id="rId39"/>
    <p:sldId id="453" r:id="rId40"/>
    <p:sldId id="454" r:id="rId41"/>
    <p:sldId id="455" r:id="rId42"/>
    <p:sldId id="456" r:id="rId43"/>
    <p:sldId id="457" r:id="rId44"/>
    <p:sldId id="458" r:id="rId45"/>
    <p:sldId id="445" r:id="rId46"/>
    <p:sldId id="446" r:id="rId47"/>
    <p:sldId id="447" r:id="rId48"/>
    <p:sldId id="460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mon Dunnington" initials="S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D60093"/>
    <a:srgbClr val="33CCFF"/>
    <a:srgbClr val="FF0066"/>
    <a:srgbClr val="00CC99"/>
    <a:srgbClr val="00CCFF"/>
    <a:srgbClr val="CC0099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84" autoAdjust="0"/>
    <p:restoredTop sz="75445" autoAdjust="0"/>
  </p:normalViewPr>
  <p:slideViewPr>
    <p:cSldViewPr snapToGrid="0">
      <p:cViewPr varScale="1">
        <p:scale>
          <a:sx n="55" d="100"/>
          <a:sy n="55" d="100"/>
        </p:scale>
        <p:origin x="1392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slide" Target="slides/slide24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slide" Target="slides/slide3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slide" Target="slides/slide31.xml"/><Relationship Id="rId8" Type="http://schemas.openxmlformats.org/officeDocument/2006/relationships/slideMaster" Target="slideMasters/slideMaster8.xml"/><Relationship Id="rId51" Type="http://schemas.openxmlformats.org/officeDocument/2006/relationships/commentAuthors" Target="commentAuthors.xml"/><Relationship Id="rId3" Type="http://schemas.openxmlformats.org/officeDocument/2006/relationships/slideMaster" Target="slideMasters/slideMaster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29468-98E1-4B31-9D50-24CD724E1F0D}" type="datetimeFigureOut">
              <a:rPr lang="en-GB" smtClean="0"/>
              <a:t>04/03/2019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08783-B442-4D6C-B3BC-0C5E26593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784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Answers: </a:t>
            </a:r>
          </a:p>
          <a:p>
            <a:pPr marL="228600" indent="-228600">
              <a:buAutoNum type="arabicParenR"/>
            </a:pPr>
            <a:r>
              <a:rPr lang="en-GB" dirty="0" smtClean="0"/>
              <a:t>Testis</a:t>
            </a:r>
          </a:p>
          <a:p>
            <a:pPr marL="228600" indent="-228600">
              <a:buAutoNum type="arabicParenR"/>
            </a:pPr>
            <a:r>
              <a:rPr lang="en-GB" dirty="0" smtClean="0"/>
              <a:t>Egg cell (ovum)</a:t>
            </a:r>
          </a:p>
          <a:p>
            <a:pPr marL="228600" indent="-228600">
              <a:buAutoNum type="arabicParenR"/>
            </a:pPr>
            <a:r>
              <a:rPr lang="en-GB" dirty="0" smtClean="0"/>
              <a:t>Ovary</a:t>
            </a:r>
            <a:r>
              <a:rPr lang="en-GB" baseline="0" dirty="0" smtClean="0"/>
              <a:t> releases the </a:t>
            </a:r>
            <a:r>
              <a:rPr lang="en-GB" baseline="0" smtClean="0"/>
              <a:t>egg cell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08783-B442-4D6C-B3BC-0C5E26593F5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001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132100" name="Slide Number Placeholder 3"/>
          <p:cNvSpPr txBox="1">
            <a:spLocks noGrp="1"/>
          </p:cNvSpPr>
          <p:nvPr/>
        </p:nvSpPr>
        <p:spPr bwMode="auto">
          <a:xfrm>
            <a:off x="3884734" y="8684973"/>
            <a:ext cx="2971749" cy="45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 anchor="b"/>
          <a:lstStyle>
            <a:lvl1pPr defTabSz="13874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127125" indent="-433388" defTabSz="13874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735138" indent="-347663" defTabSz="13874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428875" indent="-347663" defTabSz="13874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3122613" indent="-347663" defTabSz="13874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35798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40370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44942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9514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1708ED47-9ACF-4A1F-85FD-ED13CAFBCDD9}" type="slidenum">
              <a:rPr lang="en-GB" altLang="en-US" smtClean="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GB" alt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069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550" indent="-285516" defTabSz="914069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109" indent="-229040" defTabSz="914069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143" indent="-229040" defTabSz="914069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177" indent="-229040" defTabSz="914069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58381" indent="-229040" defTabSz="9140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659584" indent="-229040" defTabSz="9140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2960788" indent="-229040" defTabSz="9140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261991" indent="-229040" defTabSz="9140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FA393E0B-4A37-439D-A349-355AD44211A8}" type="slidenum">
              <a:rPr lang="en-GB" altLang="en-US">
                <a:solidFill>
                  <a:prstClr val="black"/>
                </a:solidFill>
              </a:rPr>
              <a:pPr/>
              <a:t>24</a:t>
            </a:fld>
            <a:endParaRPr lang="en-GB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120836" name="Slide Number Placeholder 3"/>
          <p:cNvSpPr txBox="1">
            <a:spLocks noGrp="1"/>
          </p:cNvSpPr>
          <p:nvPr/>
        </p:nvSpPr>
        <p:spPr bwMode="auto">
          <a:xfrm>
            <a:off x="3884734" y="8684973"/>
            <a:ext cx="2971749" cy="45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 anchor="b"/>
          <a:lstStyle>
            <a:lvl1pPr defTabSz="13874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127125" indent="-433388" defTabSz="13874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735138" indent="-347663" defTabSz="13874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428875" indent="-347663" defTabSz="13874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3122613" indent="-347663" defTabSz="13874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35798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40370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44942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9514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18E6F2C-B296-45F9-B5EB-37320665A164}" type="slidenum">
              <a:rPr lang="en-GB" altLang="en-US" smtClean="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GB" alt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122884" name="Slide Number Placeholder 3"/>
          <p:cNvSpPr txBox="1">
            <a:spLocks noGrp="1"/>
          </p:cNvSpPr>
          <p:nvPr/>
        </p:nvSpPr>
        <p:spPr bwMode="auto">
          <a:xfrm>
            <a:off x="3884734" y="8684973"/>
            <a:ext cx="2971749" cy="45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 anchor="b"/>
          <a:lstStyle>
            <a:lvl1pPr defTabSz="13874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127125" indent="-433388" defTabSz="13874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735138" indent="-347663" defTabSz="13874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428875" indent="-347663" defTabSz="13874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3122613" indent="-347663" defTabSz="13874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35798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40370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44942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9514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CDCB7C4C-E87B-446E-9FCE-92DDF97CAB64}" type="slidenum">
              <a:rPr lang="en-GB" altLang="en-US" smtClean="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GB" alt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069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550" indent="-285516" defTabSz="914069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109" indent="-229040" defTabSz="914069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143" indent="-229040" defTabSz="914069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177" indent="-229040" defTabSz="914069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58381" indent="-229040" defTabSz="9140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659584" indent="-229040" defTabSz="9140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2960788" indent="-229040" defTabSz="9140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261991" indent="-229040" defTabSz="9140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6D5310B-2971-4BB9-ACC2-9B09B74626A5}" type="slidenum">
              <a:rPr lang="en-GB" altLang="en-US">
                <a:solidFill>
                  <a:prstClr val="black"/>
                </a:solidFill>
              </a:rPr>
              <a:pPr/>
              <a:t>27</a:t>
            </a:fld>
            <a:endParaRPr lang="en-GB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08783-B442-4D6C-B3BC-0C5E26593F5D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982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Answer:</a:t>
            </a:r>
            <a:r>
              <a:rPr lang="en-GB" baseline="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08783-B442-4D6C-B3BC-0C5E26593F5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296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08783-B442-4D6C-B3BC-0C5E26593F5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296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Answer:</a:t>
            </a:r>
            <a:r>
              <a:rPr lang="en-GB" baseline="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08783-B442-4D6C-B3BC-0C5E26593F5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296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08783-B442-4D6C-B3BC-0C5E26593F5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156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069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550" indent="-285516" defTabSz="914069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109" indent="-229040" defTabSz="914069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143" indent="-229040" defTabSz="914069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177" indent="-229040" defTabSz="914069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58381" indent="-229040" defTabSz="9140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659584" indent="-229040" defTabSz="9140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2960788" indent="-229040" defTabSz="9140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261991" indent="-229040" defTabSz="9140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C48B567E-8CF3-4FA7-9307-F3CFA2AA1FCF}" type="slidenum">
              <a:rPr lang="en-GB" altLang="en-US">
                <a:solidFill>
                  <a:prstClr val="black"/>
                </a:solidFill>
              </a:rPr>
              <a:pPr/>
              <a:t>18</a:t>
            </a:fld>
            <a:endParaRPr lang="en-GB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069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550" indent="-285516" defTabSz="914069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109" indent="-229040" defTabSz="914069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143" indent="-229040" defTabSz="914069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177" indent="-229040" defTabSz="914069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58381" indent="-229040" defTabSz="9140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659584" indent="-229040" defTabSz="9140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2960788" indent="-229040" defTabSz="9140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261991" indent="-229040" defTabSz="9140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62B3ED7A-9C72-42AA-848F-868774BD245D}" type="slidenum">
              <a:rPr lang="en-GB" altLang="en-US">
                <a:solidFill>
                  <a:prstClr val="black"/>
                </a:solidFill>
              </a:rPr>
              <a:pPr/>
              <a:t>19</a:t>
            </a:fld>
            <a:endParaRPr lang="en-GB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069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550" indent="-285516" defTabSz="914069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109" indent="-229040" defTabSz="914069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143" indent="-229040" defTabSz="914069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177" indent="-229040" defTabSz="914069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58381" indent="-229040" defTabSz="9140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659584" indent="-229040" defTabSz="9140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2960788" indent="-229040" defTabSz="9140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261991" indent="-229040" defTabSz="9140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42F4BC56-E639-41E5-92E3-F15BB4FDD971}" type="slidenum">
              <a:rPr lang="en-GB" altLang="en-US">
                <a:solidFill>
                  <a:prstClr val="black"/>
                </a:solidFill>
              </a:rPr>
              <a:pPr/>
              <a:t>21</a:t>
            </a:fld>
            <a:endParaRPr lang="en-GB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106500" name="Slide Number Placeholder 3"/>
          <p:cNvSpPr txBox="1">
            <a:spLocks noGrp="1"/>
          </p:cNvSpPr>
          <p:nvPr/>
        </p:nvSpPr>
        <p:spPr bwMode="auto">
          <a:xfrm>
            <a:off x="3884734" y="8684973"/>
            <a:ext cx="2971749" cy="45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 anchor="b"/>
          <a:lstStyle>
            <a:lvl1pPr defTabSz="13874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127125" indent="-433388" defTabSz="13874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735138" indent="-347663" defTabSz="13874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428875" indent="-347663" defTabSz="13874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3122613" indent="-347663" defTabSz="13874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35798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40370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44942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9514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D628C670-EE3E-4183-85AA-49C89EA119CC}" type="slidenum">
              <a:rPr lang="en-GB" altLang="en-US" smtClean="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GB" alt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audio" Target="../media/audio1.wav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6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6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7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7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2636-7B2B-4996-9BCC-63F1E8742322}" type="datetimeFigureOut">
              <a:rPr lang="en-GB" smtClean="0"/>
              <a:t>04/03/2019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7C3-4639-4865-97C1-FE511C684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065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2636-7B2B-4996-9BCC-63F1E8742322}" type="datetimeFigureOut">
              <a:rPr lang="en-GB" smtClean="0"/>
              <a:t>04/03/2019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7C3-4639-4865-97C1-FE511C684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498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2636-7B2B-4996-9BCC-63F1E8742322}" type="datetimeFigureOut">
              <a:rPr lang="en-GB" smtClean="0"/>
              <a:t>04/03/2019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7C3-4639-4865-97C1-FE511C684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888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2BD9-119F-4329-886E-D9C33FC289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1F37-037E-4E1F-8699-5C27E7FBF57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 userDrawn="1"/>
        </p:nvSpPr>
        <p:spPr>
          <a:xfrm>
            <a:off x="3203390" y="988219"/>
            <a:ext cx="5280025" cy="720080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lIns="91432" tIns="45719" rIns="91432" bIns="45719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 cap="all" spc="0" baseline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67" cap="none" dirty="0" smtClean="0">
                <a:ln w="11430"/>
                <a:solidFill>
                  <a:srgbClr val="1F497D"/>
                </a:solidFill>
                <a:effectLst/>
              </a:rPr>
              <a:t>Learning Objective</a:t>
            </a:r>
          </a:p>
          <a:p>
            <a:endParaRPr lang="en-GB" sz="4267" cap="none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2831637" y="3212976"/>
            <a:ext cx="5942112" cy="576064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vert="horz" lIns="91432" tIns="45719" rIns="91432" bIns="45719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 cap="all" spc="0" baseline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67" cap="none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Starter – Do Now</a:t>
            </a:r>
          </a:p>
          <a:p>
            <a:endParaRPr lang="en-GB" sz="4267" cap="none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82937" y="1700808"/>
            <a:ext cx="10899243" cy="1439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 algn="ctr">
              <a:buNone/>
              <a:defRPr baseline="0"/>
            </a:lvl1pPr>
            <a:lvl3pPr>
              <a:defRPr/>
            </a:lvl3pPr>
          </a:lstStyle>
          <a:p>
            <a:pPr lvl="0"/>
            <a:r>
              <a:rPr lang="en-GB" dirty="0" smtClean="0"/>
              <a:t>To know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815975" y="3861048"/>
            <a:ext cx="10945216" cy="165618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none"/>
        </p:style>
        <p:txBody>
          <a:bodyPr/>
          <a:lstStyle/>
          <a:p>
            <a:pPr lvl="0"/>
            <a:endParaRPr lang="en-GB" dirty="0"/>
          </a:p>
        </p:txBody>
      </p:sp>
      <p:sp>
        <p:nvSpPr>
          <p:cNvPr id="10" name="Text Box 3"/>
          <p:cNvSpPr txBox="1">
            <a:spLocks noChangeArrowheads="1"/>
          </p:cNvSpPr>
          <p:nvPr userDrawn="1"/>
        </p:nvSpPr>
        <p:spPr bwMode="auto">
          <a:xfrm>
            <a:off x="96" y="18"/>
            <a:ext cx="1631951" cy="66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9" rIns="91432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3733" b="1" u="sng" dirty="0">
                <a:solidFill>
                  <a:prstClr val="black"/>
                </a:solidFill>
                <a:latin typeface="Calibri"/>
              </a:rPr>
              <a:t>C/W</a:t>
            </a:r>
            <a:endParaRPr lang="en-US" altLang="en-US" sz="3733" b="1" u="sng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 userDrawn="1"/>
        </p:nvSpPr>
        <p:spPr bwMode="auto">
          <a:xfrm>
            <a:off x="8401052" y="18"/>
            <a:ext cx="3790949" cy="66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9" rIns="91432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677E633D-E132-4B6F-9594-19CA31BC42BA}" type="datetime1">
              <a:rPr lang="en-GB" altLang="en-US" sz="3733" b="1" u="sng">
                <a:solidFill>
                  <a:prstClr val="black"/>
                </a:solidFill>
                <a:latin typeface="Calibri"/>
              </a:rPr>
              <a:pPr algn="r" eaLnBrk="1" hangingPunct="1">
                <a:spcBef>
                  <a:spcPct val="50000"/>
                </a:spcBef>
              </a:pPr>
              <a:t>04/03/2019</a:t>
            </a:fld>
            <a:endParaRPr lang="en-US" altLang="en-US" sz="3733" b="1" u="sng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20043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624468" y="6524756"/>
            <a:ext cx="10943167" cy="288925"/>
          </a:xfrm>
        </p:spPr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31867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5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38355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744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468" y="1844680"/>
            <a:ext cx="10943167" cy="4238625"/>
          </a:xfrm>
          <a:prstGeom prst="rect">
            <a:avLst/>
          </a:prstGeo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54132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3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46253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744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4496" y="1844680"/>
            <a:ext cx="5369983" cy="4238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44680"/>
            <a:ext cx="5369984" cy="4238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05119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28670"/>
            <a:ext cx="10972800" cy="107157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74858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714750"/>
            <a:ext cx="5386917" cy="35544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54" y="2074858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54" y="2714750"/>
            <a:ext cx="5389033" cy="35544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29413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744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34427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2636-7B2B-4996-9BCC-63F1E8742322}" type="datetimeFigureOut">
              <a:rPr lang="en-GB" smtClean="0"/>
              <a:t>04/03/2019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7C3-4639-4865-97C1-FE511C684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129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41744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857232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857234"/>
            <a:ext cx="6815667" cy="526893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2071678"/>
            <a:ext cx="4011084" cy="4054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18205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785924"/>
            <a:ext cx="7315200" cy="3941781"/>
          </a:xfrm>
          <a:prstGeom prst="rect">
            <a:avLst/>
          </a:prstGeom>
        </p:spPr>
        <p:txBody>
          <a:bodyPr lIns="9144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429264"/>
            <a:ext cx="7315200" cy="742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27631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744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4468" y="1844680"/>
            <a:ext cx="10943167" cy="4238625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9340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07452" y="836614"/>
            <a:ext cx="2760133" cy="52466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7051" y="836614"/>
            <a:ext cx="8077200" cy="5246687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76585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836744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24468" y="1844680"/>
            <a:ext cx="10943167" cy="4238625"/>
          </a:xfrm>
          <a:prstGeom prst="rect">
            <a:avLst/>
          </a:prstGeom>
        </p:spPr>
        <p:txBody>
          <a:bodyPr lIns="91440" rtlCol="0">
            <a:normAutofit/>
          </a:bodyPr>
          <a:lstStyle/>
          <a:p>
            <a:pPr lvl="0"/>
            <a:endParaRPr lang="en-GB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88909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iologyPPTBotto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344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BiologyPPTT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473288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5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295632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iologyPPTBotto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344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BiologyPPTT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7Ba</a:t>
            </a: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473288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Animal sexual reproduction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413459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iologyPPTBotto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344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BiologyPPTT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473288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3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391436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BiologyPPTBotto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344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BiologyPPTT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1473288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4496" y="1844680"/>
            <a:ext cx="5369983" cy="423862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44680"/>
            <a:ext cx="5369984" cy="423862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117927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86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9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2636-7B2B-4996-9BCC-63F1E8742322}" type="datetimeFigureOut">
              <a:rPr lang="en-GB" smtClean="0"/>
              <a:t>04/03/2019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7C3-4639-4865-97C1-FE511C684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0393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BiologyPPTBotto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344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BiologyPPTT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1473288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28670"/>
            <a:ext cx="10972800" cy="107157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74858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714750"/>
            <a:ext cx="5386917" cy="355441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54" y="2074858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54" y="2714750"/>
            <a:ext cx="5389033" cy="355441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54366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  <p:bldP spid="5" grpId="0" build="p" autoUpdateAnimBg="0"/>
      <p:bldP spid="6" grpId="0" build="p" autoUpdateAnimBg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BiologyPPTBotto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344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BiologyPPTT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1473288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453581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BiologyPPTBotto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344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1" descr="BiologyPPTT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 userDrawn="1"/>
        </p:nvSpPr>
        <p:spPr bwMode="auto">
          <a:xfrm>
            <a:off x="1473288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326997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BiologyPPTBotto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344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BiologyPPTT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1473288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857232"/>
            <a:ext cx="4011084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857234"/>
            <a:ext cx="6815667" cy="526893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2071678"/>
            <a:ext cx="4011084" cy="405448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825411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BiologyPPTBotto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344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BiologyPPTT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1473288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785924"/>
            <a:ext cx="7315200" cy="39417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429264"/>
            <a:ext cx="7315200" cy="742936"/>
          </a:xfr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041227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iologyPPTBotto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344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BiologyPPTT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473288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839162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iologyPPTBotto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344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BiologyPPTT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473288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07452" y="836614"/>
            <a:ext cx="2760133" cy="5246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7051" y="836614"/>
            <a:ext cx="8077200" cy="5246687"/>
          </a:xfr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988112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iologyPPTBotto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344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BiologyPPTT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473288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836744"/>
            <a:ext cx="10972800" cy="720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24468" y="1844680"/>
            <a:ext cx="10943167" cy="4238625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582575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iologyPPTBotto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344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BiologyPPTT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7Ba</a:t>
            </a:r>
            <a:endParaRPr kumimoji="0" lang="en-GB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5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85694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5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2784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2636-7B2B-4996-9BCC-63F1E8742322}" type="datetimeFigureOut">
              <a:rPr lang="en-GB" smtClean="0"/>
              <a:t>04/03/2019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7C3-4639-4865-97C1-FE511C684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4677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744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468" y="1844680"/>
            <a:ext cx="10943167" cy="4238625"/>
          </a:xfrm>
          <a:prstGeom prst="rect">
            <a:avLst/>
          </a:prstGeo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26484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3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047086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744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4496" y="1844680"/>
            <a:ext cx="5369983" cy="4238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44680"/>
            <a:ext cx="5369984" cy="4238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520103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28670"/>
            <a:ext cx="10972800" cy="107157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74858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714750"/>
            <a:ext cx="5386917" cy="35544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54" y="2074858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54" y="2714750"/>
            <a:ext cx="5389033" cy="35544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562523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744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565686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409787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857232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857234"/>
            <a:ext cx="6815667" cy="526893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2071678"/>
            <a:ext cx="4011084" cy="4054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89121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785924"/>
            <a:ext cx="7315200" cy="3941781"/>
          </a:xfrm>
          <a:prstGeom prst="rect">
            <a:avLst/>
          </a:prstGeom>
        </p:spPr>
        <p:txBody>
          <a:bodyPr lIns="9144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429264"/>
            <a:ext cx="7315200" cy="742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952219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744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4468" y="1844680"/>
            <a:ext cx="10943167" cy="4238625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028233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07452" y="836614"/>
            <a:ext cx="2760133" cy="52466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7051" y="836614"/>
            <a:ext cx="8077200" cy="5246687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52722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2636-7B2B-4996-9BCC-63F1E8742322}" type="datetimeFigureOut">
              <a:rPr lang="en-GB" smtClean="0"/>
              <a:t>04/03/2019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7C3-4639-4865-97C1-FE511C684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5275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836744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24468" y="1844680"/>
            <a:ext cx="10943167" cy="4238625"/>
          </a:xfrm>
          <a:prstGeom prst="rect">
            <a:avLst/>
          </a:prstGeom>
        </p:spPr>
        <p:txBody>
          <a:bodyPr lIns="91440" rtlCol="0">
            <a:normAutofit/>
          </a:bodyPr>
          <a:lstStyle/>
          <a:p>
            <a:pPr lvl="0"/>
            <a:endParaRPr lang="en-GB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049508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iologyPPTBotto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344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BiologyPPTT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7Bb</a:t>
            </a:r>
            <a:endParaRPr kumimoji="0" lang="en-GB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5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59674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5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573916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744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468" y="1844680"/>
            <a:ext cx="10943167" cy="4238625"/>
          </a:xfrm>
          <a:prstGeom prst="rect">
            <a:avLst/>
          </a:prstGeo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903315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3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731569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744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4496" y="1844680"/>
            <a:ext cx="5369983" cy="4238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44680"/>
            <a:ext cx="5369984" cy="4238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985916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28670"/>
            <a:ext cx="10972800" cy="107157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74858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714750"/>
            <a:ext cx="5386917" cy="35544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54" y="2074858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54" y="2714750"/>
            <a:ext cx="5389033" cy="35544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157978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744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363538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105459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857232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857234"/>
            <a:ext cx="6815667" cy="526893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2071678"/>
            <a:ext cx="4011084" cy="4054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9617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2636-7B2B-4996-9BCC-63F1E8742322}" type="datetimeFigureOut">
              <a:rPr lang="en-GB" smtClean="0"/>
              <a:t>04/03/2019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7C3-4639-4865-97C1-FE511C684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8792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785924"/>
            <a:ext cx="7315200" cy="3941781"/>
          </a:xfrm>
          <a:prstGeom prst="rect">
            <a:avLst/>
          </a:prstGeom>
        </p:spPr>
        <p:txBody>
          <a:bodyPr lIns="9144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429264"/>
            <a:ext cx="7315200" cy="742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355906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744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4468" y="1844680"/>
            <a:ext cx="10943167" cy="4238625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070894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07452" y="836614"/>
            <a:ext cx="2760133" cy="52466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7051" y="836614"/>
            <a:ext cx="8077200" cy="5246687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678352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836744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24468" y="1844680"/>
            <a:ext cx="10943167" cy="4238625"/>
          </a:xfrm>
          <a:prstGeom prst="rect">
            <a:avLst/>
          </a:prstGeom>
        </p:spPr>
        <p:txBody>
          <a:bodyPr lIns="91440" rtlCol="0">
            <a:normAutofit/>
          </a:bodyPr>
          <a:lstStyle/>
          <a:p>
            <a:pPr lvl="0"/>
            <a:endParaRPr lang="en-GB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349042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624468" y="6524746"/>
            <a:ext cx="10943167" cy="2889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4874448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iologyPPTBotto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322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BiologyPPTT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200" smtClean="0">
                <a:solidFill>
                  <a:srgbClr val="FFFFFF"/>
                </a:solidFill>
                <a:latin typeface="Arial Black" pitchFamily="34" charset="0"/>
              </a:rPr>
              <a:t>7Bc</a:t>
            </a:r>
            <a:endParaRPr lang="en-GB" altLang="en-US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3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32473010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24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316963471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712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468" y="1844680"/>
            <a:ext cx="10943167" cy="4238625"/>
          </a:xfrm>
          <a:prstGeom prst="rect">
            <a:avLst/>
          </a:prstGeo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646615811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99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896515326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712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4483" y="1844680"/>
            <a:ext cx="5369983" cy="4238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44680"/>
            <a:ext cx="5369984" cy="4238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18816693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2636-7B2B-4996-9BCC-63F1E8742322}" type="datetimeFigureOut">
              <a:rPr lang="en-GB" smtClean="0"/>
              <a:t>04/03/2019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7C3-4639-4865-97C1-FE511C684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79358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28670"/>
            <a:ext cx="10972800" cy="107157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74858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714718"/>
            <a:ext cx="5386917" cy="35544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33" y="2074858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33" y="2714718"/>
            <a:ext cx="5389033" cy="35544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837423934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712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438865714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572869424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857232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857234"/>
            <a:ext cx="6815667" cy="526893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2071678"/>
            <a:ext cx="4011084" cy="4054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042995903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785892"/>
            <a:ext cx="7315200" cy="3941781"/>
          </a:xfrm>
          <a:prstGeom prst="rect">
            <a:avLst/>
          </a:prstGeom>
        </p:spPr>
        <p:txBody>
          <a:bodyPr lIns="9144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429264"/>
            <a:ext cx="7315200" cy="742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107888650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712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4468" y="1844680"/>
            <a:ext cx="10943167" cy="4238625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901525181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07452" y="836614"/>
            <a:ext cx="2760133" cy="52466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7051" y="836614"/>
            <a:ext cx="8077200" cy="5246687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851485937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836712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24468" y="1844680"/>
            <a:ext cx="10943167" cy="4238625"/>
          </a:xfrm>
          <a:prstGeom prst="rect">
            <a:avLst/>
          </a:prstGeom>
        </p:spPr>
        <p:txBody>
          <a:bodyPr lIns="91440" rtlCol="0">
            <a:normAutofit/>
          </a:bodyPr>
          <a:lstStyle/>
          <a:p>
            <a:pPr lvl="0"/>
            <a:endParaRPr lang="en-GB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203245593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624468" y="6524708"/>
            <a:ext cx="10943167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63816937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iologyPPTBotto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80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BiologyPPTT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200" smtClean="0">
                <a:solidFill>
                  <a:srgbClr val="FFFFFF"/>
                </a:solidFill>
                <a:latin typeface="Arial Black" pitchFamily="34" charset="0"/>
              </a:rPr>
              <a:t>7Bd</a:t>
            </a:r>
            <a:endParaRPr lang="en-GB" altLang="en-US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9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61773665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55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2636-7B2B-4996-9BCC-63F1E8742322}" type="datetimeFigureOut">
              <a:rPr lang="en-GB" smtClean="0"/>
              <a:t>04/03/2019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7C3-4639-4865-97C1-FE511C684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44350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7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373669560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66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453" y="1844680"/>
            <a:ext cx="10943167" cy="4238625"/>
          </a:xfrm>
          <a:prstGeom prst="rect">
            <a:avLst/>
          </a:prstGeo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33001265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5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31683103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66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4452" y="1844680"/>
            <a:ext cx="5369983" cy="4238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44680"/>
            <a:ext cx="5369984" cy="4238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559921638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28670"/>
            <a:ext cx="10972800" cy="107157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74858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714672"/>
            <a:ext cx="5386917" cy="35544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2" y="2074858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2" y="2714672"/>
            <a:ext cx="5389033" cy="35544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199143521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66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05205290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168602499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857232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857234"/>
            <a:ext cx="6815667" cy="526893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2071678"/>
            <a:ext cx="4011084" cy="4054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221394656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785846"/>
            <a:ext cx="7315200" cy="3941781"/>
          </a:xfrm>
          <a:prstGeom prst="rect">
            <a:avLst/>
          </a:prstGeom>
        </p:spPr>
        <p:txBody>
          <a:bodyPr lIns="9144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429264"/>
            <a:ext cx="7315200" cy="742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994906398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66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4453" y="1844680"/>
            <a:ext cx="10943167" cy="4238625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97433248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55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2636-7B2B-4996-9BCC-63F1E8742322}" type="datetimeFigureOut">
              <a:rPr lang="en-GB" smtClean="0"/>
              <a:t>04/03/2019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7C3-4639-4865-97C1-FE511C684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404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07452" y="836614"/>
            <a:ext cx="2760133" cy="52466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7051" y="836614"/>
            <a:ext cx="8077200" cy="5246687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054983111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836666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24453" y="1844680"/>
            <a:ext cx="10943167" cy="4238625"/>
          </a:xfrm>
          <a:prstGeom prst="rect">
            <a:avLst/>
          </a:prstGeom>
        </p:spPr>
        <p:txBody>
          <a:bodyPr lIns="91440" rtlCol="0">
            <a:normAutofit/>
          </a:bodyPr>
          <a:lstStyle/>
          <a:p>
            <a:pPr lvl="0"/>
            <a:endParaRPr lang="en-GB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029587807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624439" y="6524658"/>
            <a:ext cx="10943167" cy="2889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31120653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iologyPPTBotto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26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BiologyPPTT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200" dirty="0">
                <a:solidFill>
                  <a:srgbClr val="FFFFFF"/>
                </a:solidFill>
                <a:latin typeface="Arial Black" pitchFamily="34" charset="0"/>
                <a:cs typeface="Arial" pitchFamily="34" charset="0"/>
              </a:rPr>
              <a:t>7Be</a:t>
            </a:r>
            <a:endParaRPr lang="en-GB" dirty="0">
              <a:solidFill>
                <a:srgbClr val="000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52876405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BiologyPPTBotto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16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1" descr="BiologyPPTT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200" smtClean="0">
                <a:solidFill>
                  <a:srgbClr val="FFFFFF"/>
                </a:solidFill>
                <a:latin typeface="Arial Black" pitchFamily="34" charset="0"/>
              </a:rPr>
              <a:t>7Be</a:t>
            </a:r>
            <a:endParaRPr lang="en-GB" altLang="en-US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 userDrawn="1"/>
        </p:nvSpPr>
        <p:spPr bwMode="auto">
          <a:xfrm>
            <a:off x="1473202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 b="1" smtClean="0">
                <a:solidFill>
                  <a:srgbClr val="FFFFFF"/>
                </a:solidFill>
              </a:rPr>
              <a:t>Growing up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19771547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iologyPPTBotto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16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BiologyPPTT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200" dirty="0">
                <a:solidFill>
                  <a:srgbClr val="FFFFFF"/>
                </a:solidFill>
                <a:latin typeface="Arial Black" pitchFamily="34" charset="0"/>
                <a:cs typeface="Arial" pitchFamily="34" charset="0"/>
              </a:rPr>
              <a:t>7Be</a:t>
            </a:r>
            <a:endParaRPr lang="en-GB" dirty="0">
              <a:solidFill>
                <a:srgbClr val="000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473202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 b="1" smtClean="0">
                <a:solidFill>
                  <a:srgbClr val="FFFFFF"/>
                </a:solidFill>
              </a:rPr>
              <a:t>Growing up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01894378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BiologyPPTBotto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16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1" descr="BiologyPPTT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200" smtClean="0">
                <a:solidFill>
                  <a:srgbClr val="FFFFFF"/>
                </a:solidFill>
                <a:latin typeface="Arial Black" pitchFamily="34" charset="0"/>
              </a:rPr>
              <a:t>7Be</a:t>
            </a:r>
            <a:endParaRPr lang="en-GB" altLang="en-US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 userDrawn="1"/>
        </p:nvSpPr>
        <p:spPr bwMode="auto">
          <a:xfrm>
            <a:off x="1473202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 b="1" smtClean="0">
                <a:solidFill>
                  <a:srgbClr val="FFFFFF"/>
                </a:solidFill>
              </a:rPr>
              <a:t>Growing up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84253009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6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image" Target="../media/image1.jpe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78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79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image" Target="../media/image1.jpeg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9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theme" Target="../theme/theme16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4" Type="http://schemas.openxmlformats.org/officeDocument/2006/relationships/audio" Target="../media/audio1.wav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theme" Target="../theme/theme17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4" Type="http://schemas.openxmlformats.org/officeDocument/2006/relationships/audio" Target="../media/audio1.wav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audio" Target="../media/audio1.wav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5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64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52636-7B2B-4996-9BCC-63F1E8742322}" type="datetimeFigureOut">
              <a:rPr lang="en-GB" smtClean="0"/>
              <a:t>04/03/2019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8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907C3-4639-4865-97C1-FE511C684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847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836722"/>
            <a:ext cx="10972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or banner area</a:t>
            </a:r>
          </a:p>
        </p:txBody>
      </p:sp>
      <p:sp>
        <p:nvSpPr>
          <p:cNvPr id="5939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68" y="1844680"/>
            <a:ext cx="10943167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Use simple bullet points and lines, with no more than two lines per bullet point if possible.</a:t>
            </a:r>
          </a:p>
          <a:p>
            <a:pPr lvl="0"/>
            <a:r>
              <a:rPr lang="en-GB" altLang="en-US" smtClean="0"/>
              <a:t>Try to use a maximum of ten words per line. </a:t>
            </a:r>
          </a:p>
          <a:p>
            <a:pPr lvl="0"/>
            <a:r>
              <a:rPr lang="en-GB" altLang="en-US" smtClean="0"/>
              <a:t>Set up generic formatting on this master. </a:t>
            </a:r>
          </a:p>
          <a:p>
            <a:pPr lvl="0"/>
            <a:r>
              <a:rPr lang="en-GB" altLang="en-US" smtClean="0"/>
              <a:t>By applying this master to your slides, you’ll maintain consistent font and bullet style.</a:t>
            </a:r>
          </a:p>
          <a:p>
            <a:pPr lvl="0"/>
            <a:r>
              <a:rPr lang="en-GB" altLang="en-US" smtClean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smtClean="0"/>
              <a:t>Read the PowerPoint guidelines before creating a slide show.</a:t>
            </a:r>
          </a:p>
          <a:p>
            <a:pPr lvl="0"/>
            <a:endParaRPr lang="en-GB" altLang="en-US" smtClean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24468" y="6524734"/>
            <a:ext cx="10943167" cy="2889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  <a:latin typeface="Arial" charset="0"/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417117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8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593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2" descr="BiologyPPTBottom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312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13" descr="BiologyPPTTop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24468" y="6524724"/>
            <a:ext cx="109431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200" smtClean="0">
                <a:solidFill>
                  <a:srgbClr val="FFFFFF"/>
                </a:solidFill>
                <a:latin typeface="Arial Black" pitchFamily="34" charset="0"/>
              </a:rPr>
              <a:t>7Bc</a:t>
            </a:r>
            <a:endParaRPr lang="en-GB" altLang="en-US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4286" name="Text Box 14"/>
          <p:cNvSpPr txBox="1">
            <a:spLocks noChangeArrowheads="1"/>
          </p:cNvSpPr>
          <p:nvPr userDrawn="1"/>
        </p:nvSpPr>
        <p:spPr bwMode="auto">
          <a:xfrm>
            <a:off x="1473266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 b="1" smtClean="0">
                <a:solidFill>
                  <a:srgbClr val="FFFFFF"/>
                </a:solidFill>
              </a:rPr>
              <a:t>Becoming pregnant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626533" y="1600206"/>
            <a:ext cx="1095586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0968" name="Title Placeholder 9"/>
          <p:cNvSpPr>
            <a:spLocks noGrp="1"/>
          </p:cNvSpPr>
          <p:nvPr>
            <p:ph type="title"/>
          </p:nvPr>
        </p:nvSpPr>
        <p:spPr bwMode="auto">
          <a:xfrm>
            <a:off x="609600" y="714375"/>
            <a:ext cx="10972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	Click to edit Master title style</a:t>
            </a: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364519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9pPr>
    </p:titleStyle>
    <p:bodyStyle>
      <a:lvl1pPr marL="447675" indent="-31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rgbClr val="636825"/>
          </a:solidFill>
          <a:latin typeface="+mn-lt"/>
          <a:ea typeface="+mn-ea"/>
          <a:cs typeface="+mn-cs"/>
        </a:defRPr>
      </a:lvl1pPr>
      <a:lvl2pPr marL="1079500" indent="-35242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rgbClr val="636825"/>
          </a:solidFill>
          <a:latin typeface="+mn-lt"/>
        </a:defRPr>
      </a:lvl2pPr>
      <a:lvl3pPr marL="1487488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rgbClr val="636825"/>
          </a:solidFill>
          <a:latin typeface="+mn-lt"/>
        </a:defRPr>
      </a:lvl3pPr>
      <a:lvl4pPr marL="1895475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rgbClr val="636825"/>
          </a:solidFill>
          <a:latin typeface="+mn-lt"/>
        </a:defRPr>
      </a:lvl4pPr>
      <a:lvl5pPr marL="2303463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»"/>
        <a:defRPr sz="2400">
          <a:solidFill>
            <a:srgbClr val="636825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BiologyPPTBottom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96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9" descr="BiologyPPTTop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836696"/>
            <a:ext cx="10972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or banner area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68" y="1844680"/>
            <a:ext cx="10943167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Use simple bullet points and lines, with no more than two lines per bullet point if possible.</a:t>
            </a:r>
          </a:p>
          <a:p>
            <a:pPr lvl="0"/>
            <a:r>
              <a:rPr lang="en-GB" altLang="en-US" smtClean="0"/>
              <a:t>Try to use a maximum of ten words per line. </a:t>
            </a:r>
          </a:p>
          <a:p>
            <a:pPr lvl="0"/>
            <a:r>
              <a:rPr lang="en-GB" altLang="en-US" smtClean="0"/>
              <a:t>Set up generic formatting on this master. </a:t>
            </a:r>
          </a:p>
          <a:p>
            <a:pPr lvl="0"/>
            <a:r>
              <a:rPr lang="en-GB" altLang="en-US" smtClean="0"/>
              <a:t>By applying this master to your slides, you’ll maintain consistent font and bullet style.</a:t>
            </a:r>
          </a:p>
          <a:p>
            <a:pPr lvl="0"/>
            <a:r>
              <a:rPr lang="en-GB" altLang="en-US" smtClean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smtClean="0"/>
              <a:t>Read the PowerPoint guidelines before creating a slide show.</a:t>
            </a:r>
          </a:p>
          <a:p>
            <a:pPr lvl="0"/>
            <a:endParaRPr lang="en-GB" altLang="en-US" smtClean="0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24468" y="6524708"/>
            <a:ext cx="109431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200">
                <a:solidFill>
                  <a:srgbClr val="FFFFFF"/>
                </a:solidFill>
                <a:latin typeface="Arial Black" pitchFamily="34" charset="0"/>
              </a:rPr>
              <a:t>7Bd</a:t>
            </a:r>
            <a:endParaRPr lang="en-GB" altLang="en-US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4286" name="Text Box 14"/>
          <p:cNvSpPr txBox="1">
            <a:spLocks noChangeArrowheads="1"/>
          </p:cNvSpPr>
          <p:nvPr userDrawn="1"/>
        </p:nvSpPr>
        <p:spPr bwMode="auto">
          <a:xfrm>
            <a:off x="1473256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 b="1">
                <a:solidFill>
                  <a:srgbClr val="FFFFFF"/>
                </a:solidFill>
              </a:rPr>
              <a:t>Gestation and birth</a:t>
            </a:r>
          </a:p>
        </p:txBody>
      </p:sp>
    </p:spTree>
    <p:extLst>
      <p:ext uri="{BB962C8B-B14F-4D97-AF65-F5344CB8AC3E}">
        <p14:creationId xmlns:p14="http://schemas.microsoft.com/office/powerpoint/2010/main" val="96274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836680"/>
            <a:ext cx="10972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or banner area</a:t>
            </a:r>
          </a:p>
        </p:txBody>
      </p:sp>
      <p:sp>
        <p:nvSpPr>
          <p:cNvPr id="5939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62" y="1844680"/>
            <a:ext cx="10943167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Use simple bullet points and lines, with no more than two lines per bullet point if possible.</a:t>
            </a:r>
          </a:p>
          <a:p>
            <a:pPr lvl="0"/>
            <a:r>
              <a:rPr lang="en-GB" altLang="en-US" smtClean="0"/>
              <a:t>Try to use a maximum of ten words per line. </a:t>
            </a:r>
          </a:p>
          <a:p>
            <a:pPr lvl="0"/>
            <a:r>
              <a:rPr lang="en-GB" altLang="en-US" smtClean="0"/>
              <a:t>Set up generic formatting on this master. </a:t>
            </a:r>
          </a:p>
          <a:p>
            <a:pPr lvl="0"/>
            <a:r>
              <a:rPr lang="en-GB" altLang="en-US" smtClean="0"/>
              <a:t>By applying this master to your slides, you’ll maintain consistent font and bullet style.</a:t>
            </a:r>
          </a:p>
          <a:p>
            <a:pPr lvl="0"/>
            <a:r>
              <a:rPr lang="en-GB" altLang="en-US" smtClean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smtClean="0"/>
              <a:t>Read the PowerPoint guidelines before creating a slide show.</a:t>
            </a:r>
          </a:p>
          <a:p>
            <a:pPr lvl="0"/>
            <a:endParaRPr lang="en-GB" altLang="en-US" smtClean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24462" y="6524692"/>
            <a:ext cx="10943167" cy="2889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  <a:latin typeface="Arial" charset="0"/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90668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8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593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2" descr="BiologyPPTBottom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66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13" descr="BiologyPPTTop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24453" y="6524678"/>
            <a:ext cx="109431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200" smtClean="0">
                <a:solidFill>
                  <a:srgbClr val="FFFFFF"/>
                </a:solidFill>
                <a:latin typeface="Arial Black" pitchFamily="34" charset="0"/>
              </a:rPr>
              <a:t>7Bd</a:t>
            </a:r>
            <a:endParaRPr lang="en-GB" altLang="en-US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4286" name="Text Box 14"/>
          <p:cNvSpPr txBox="1">
            <a:spLocks noChangeArrowheads="1"/>
          </p:cNvSpPr>
          <p:nvPr userDrawn="1"/>
        </p:nvSpPr>
        <p:spPr bwMode="auto">
          <a:xfrm>
            <a:off x="1473236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 b="1" smtClean="0">
                <a:solidFill>
                  <a:srgbClr val="FFFFFF"/>
                </a:solidFill>
              </a:rPr>
              <a:t>Gestation and birth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626533" y="1600206"/>
            <a:ext cx="1095586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0968" name="Title Placeholder 9"/>
          <p:cNvSpPr>
            <a:spLocks noGrp="1"/>
          </p:cNvSpPr>
          <p:nvPr>
            <p:ph type="title"/>
          </p:nvPr>
        </p:nvSpPr>
        <p:spPr bwMode="auto">
          <a:xfrm>
            <a:off x="609600" y="714375"/>
            <a:ext cx="10972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	Click to edit Master title style</a:t>
            </a: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11484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9pPr>
    </p:titleStyle>
    <p:bodyStyle>
      <a:lvl1pPr marL="447675" indent="-31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rgbClr val="636825"/>
          </a:solidFill>
          <a:latin typeface="+mn-lt"/>
          <a:ea typeface="+mn-ea"/>
          <a:cs typeface="+mn-cs"/>
        </a:defRPr>
      </a:lvl1pPr>
      <a:lvl2pPr marL="1079500" indent="-35242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rgbClr val="636825"/>
          </a:solidFill>
          <a:latin typeface="+mn-lt"/>
        </a:defRPr>
      </a:lvl2pPr>
      <a:lvl3pPr marL="1487488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rgbClr val="636825"/>
          </a:solidFill>
          <a:latin typeface="+mn-lt"/>
        </a:defRPr>
      </a:lvl3pPr>
      <a:lvl4pPr marL="1895475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rgbClr val="636825"/>
          </a:solidFill>
          <a:latin typeface="+mn-lt"/>
        </a:defRPr>
      </a:lvl4pPr>
      <a:lvl5pPr marL="2303463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»"/>
        <a:defRPr sz="2400">
          <a:solidFill>
            <a:srgbClr val="636825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BiologyPPTBottom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46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9" descr="BiologyPPTTop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836646"/>
            <a:ext cx="10972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or banner area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39" y="1844680"/>
            <a:ext cx="10943167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Use simple bullet points and lines, with no more than two lines per bullet point if possible.</a:t>
            </a:r>
          </a:p>
          <a:p>
            <a:pPr lvl="0"/>
            <a:r>
              <a:rPr lang="en-GB" altLang="en-US" smtClean="0"/>
              <a:t>Try to use a maximum of ten words per line. </a:t>
            </a:r>
          </a:p>
          <a:p>
            <a:pPr lvl="0"/>
            <a:r>
              <a:rPr lang="en-GB" altLang="en-US" smtClean="0"/>
              <a:t>Set up generic formatting on this master. </a:t>
            </a:r>
          </a:p>
          <a:p>
            <a:pPr lvl="0"/>
            <a:r>
              <a:rPr lang="en-GB" altLang="en-US" smtClean="0"/>
              <a:t>By applying this master to your slides, you’ll maintain consistent font and bullet style.</a:t>
            </a:r>
          </a:p>
          <a:p>
            <a:pPr lvl="0"/>
            <a:r>
              <a:rPr lang="en-GB" altLang="en-US" smtClean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smtClean="0"/>
              <a:t>Read the PowerPoint guidelines before creating a slide show.</a:t>
            </a:r>
          </a:p>
          <a:p>
            <a:pPr lvl="0"/>
            <a:endParaRPr lang="en-GB" altLang="en-US" smtClean="0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24439" y="6524658"/>
            <a:ext cx="109431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200" smtClean="0">
                <a:solidFill>
                  <a:srgbClr val="FFFFFF"/>
                </a:solidFill>
                <a:latin typeface="Arial Black" pitchFamily="34" charset="0"/>
              </a:rPr>
              <a:t>7Be</a:t>
            </a:r>
            <a:endParaRPr lang="en-GB" altLang="en-US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4286" name="Text Box 14"/>
          <p:cNvSpPr txBox="1">
            <a:spLocks noChangeArrowheads="1"/>
          </p:cNvSpPr>
          <p:nvPr userDrawn="1"/>
        </p:nvSpPr>
        <p:spPr bwMode="auto">
          <a:xfrm>
            <a:off x="1473222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 b="1" smtClean="0">
                <a:solidFill>
                  <a:srgbClr val="FFFFFF"/>
                </a:solidFill>
              </a:rPr>
              <a:t>Growing up</a:t>
            </a:r>
          </a:p>
        </p:txBody>
      </p:sp>
    </p:spTree>
    <p:extLst>
      <p:ext uri="{BB962C8B-B14F-4D97-AF65-F5344CB8AC3E}">
        <p14:creationId xmlns:p14="http://schemas.microsoft.com/office/powerpoint/2010/main" val="748488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836626"/>
            <a:ext cx="10972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or banner area</a:t>
            </a:r>
          </a:p>
        </p:txBody>
      </p:sp>
      <p:sp>
        <p:nvSpPr>
          <p:cNvPr id="6861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26" y="1844680"/>
            <a:ext cx="10943167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Use simple bullet points and lines, with no more than two lines per bullet point if possible.</a:t>
            </a:r>
          </a:p>
          <a:p>
            <a:pPr lvl="0"/>
            <a:r>
              <a:rPr lang="en-GB" altLang="en-US" smtClean="0"/>
              <a:t>Try to use a maximum of ten words per line. </a:t>
            </a:r>
          </a:p>
          <a:p>
            <a:pPr lvl="0"/>
            <a:r>
              <a:rPr lang="en-GB" altLang="en-US" smtClean="0"/>
              <a:t>Set up generic formatting on this master. </a:t>
            </a:r>
          </a:p>
          <a:p>
            <a:pPr lvl="0"/>
            <a:r>
              <a:rPr lang="en-GB" altLang="en-US" smtClean="0"/>
              <a:t>By applying this master to your slides, you’ll maintain consistent font and bullet style.</a:t>
            </a:r>
          </a:p>
          <a:p>
            <a:pPr lvl="0"/>
            <a:r>
              <a:rPr lang="en-GB" altLang="en-US" smtClean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smtClean="0"/>
              <a:t>Read the PowerPoint guidelines before creating a slide show.</a:t>
            </a:r>
          </a:p>
          <a:p>
            <a:pPr lvl="0"/>
            <a:endParaRPr lang="en-GB" altLang="en-US" smtClean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24426" y="6524638"/>
            <a:ext cx="10943167" cy="2889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62799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60" r:id="rId2"/>
  </p:sldLayoutIdLst>
  <p:transition>
    <p:sndAc>
      <p:stSnd>
        <p:snd r:embed="rId4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4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686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836616"/>
            <a:ext cx="10972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or banner area</a:t>
            </a:r>
          </a:p>
        </p:txBody>
      </p:sp>
      <p:sp>
        <p:nvSpPr>
          <p:cNvPr id="9933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9" y="1844678"/>
            <a:ext cx="10943167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Use simple bullet points and lines, with no more than two lines per bullet point if possible.</a:t>
            </a:r>
          </a:p>
          <a:p>
            <a:pPr lvl="0"/>
            <a:r>
              <a:rPr lang="en-GB" altLang="en-US" smtClean="0"/>
              <a:t>Try to use a maximum of ten words per line. </a:t>
            </a:r>
          </a:p>
          <a:p>
            <a:pPr lvl="0"/>
            <a:r>
              <a:rPr lang="en-GB" altLang="en-US" smtClean="0"/>
              <a:t>Set up generic formatting on this master. </a:t>
            </a:r>
          </a:p>
          <a:p>
            <a:pPr lvl="0"/>
            <a:r>
              <a:rPr lang="en-GB" altLang="en-US" smtClean="0"/>
              <a:t>By applying this master to your slides, you’ll maintain consistent font and bullet style.</a:t>
            </a:r>
          </a:p>
          <a:p>
            <a:pPr lvl="0"/>
            <a:r>
              <a:rPr lang="en-GB" altLang="en-US" smtClean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smtClean="0"/>
              <a:t>Read the PowerPoint guidelines before creating a slide show.</a:t>
            </a:r>
          </a:p>
          <a:p>
            <a:pPr lvl="0"/>
            <a:endParaRPr lang="en-GB" altLang="en-US" smtClean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24419" y="6524628"/>
            <a:ext cx="10943167" cy="2889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066611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</p:sldLayoutIdLst>
  <p:transition>
    <p:sndAc>
      <p:stSnd>
        <p:snd r:embed="rId4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5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993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9pPr>
    </p:titleStyle>
    <p:bodyStyle>
      <a:lvl1pPr marL="3175" indent="-31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22555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33538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0" descr="BiologyPPTBotto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344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11" descr="BiologyPPTTop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836744"/>
            <a:ext cx="10972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or banner area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68" y="1844680"/>
            <a:ext cx="10943167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Use simple bullet points and lines, with no more than two lines per bullet point if possible.</a:t>
            </a:r>
          </a:p>
          <a:p>
            <a:pPr lvl="0"/>
            <a:r>
              <a:rPr lang="en-GB" altLang="en-US" smtClean="0"/>
              <a:t>Try to use a maximum of ten words per line. </a:t>
            </a:r>
          </a:p>
          <a:p>
            <a:pPr lvl="0"/>
            <a:r>
              <a:rPr lang="en-GB" altLang="en-US" smtClean="0"/>
              <a:t>Set up generic formatting on this master. </a:t>
            </a:r>
          </a:p>
          <a:p>
            <a:pPr lvl="0"/>
            <a:r>
              <a:rPr lang="en-GB" altLang="en-US" smtClean="0"/>
              <a:t>By applying this master to your slides, you’ll maintain consistent font and bullet style.</a:t>
            </a:r>
          </a:p>
          <a:p>
            <a:pPr lvl="0"/>
            <a:r>
              <a:rPr lang="en-GB" altLang="en-US" smtClean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smtClean="0"/>
              <a:t>Read the PowerPoint guidelines before creating a slide show.</a:t>
            </a:r>
          </a:p>
          <a:p>
            <a:pPr lvl="0"/>
            <a:endParaRPr lang="en-GB" altLang="en-US" smtClean="0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24468" y="6524756"/>
            <a:ext cx="109431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7Aa</a:t>
            </a:r>
            <a:endParaRPr kumimoji="0" lang="en-GB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76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9pPr>
    </p:titleStyle>
    <p:bodyStyle>
      <a:lvl1pPr marL="3175" indent="-3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2pPr>
      <a:lvl3pPr marL="122555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33538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2" descr="BiologyPPTBottom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344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13" descr="BiologyPPTTop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24468" y="6524756"/>
            <a:ext cx="109431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charset="0"/>
              </a:rPr>
              <a:t>7Aa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charset="0"/>
            </a:endParaRPr>
          </a:p>
        </p:txBody>
      </p:sp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1473288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Life processes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626533" y="1600206"/>
            <a:ext cx="1095586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0968" name="Title Placeholder 9"/>
          <p:cNvSpPr>
            <a:spLocks noGrp="1"/>
          </p:cNvSpPr>
          <p:nvPr>
            <p:ph type="title"/>
          </p:nvPr>
        </p:nvSpPr>
        <p:spPr bwMode="auto">
          <a:xfrm>
            <a:off x="609600" y="714375"/>
            <a:ext cx="10972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	Click to edit Master title style</a:t>
            </a: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980814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9pPr>
    </p:titleStyle>
    <p:bodyStyle>
      <a:lvl1pPr marL="447675" indent="-3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2400">
          <a:solidFill>
            <a:srgbClr val="636825"/>
          </a:solidFill>
          <a:latin typeface="+mn-lt"/>
          <a:ea typeface="+mn-ea"/>
          <a:cs typeface="+mn-cs"/>
        </a:defRPr>
      </a:lvl1pPr>
      <a:lvl2pPr marL="1079500" indent="-35242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rgbClr val="636825"/>
          </a:solidFill>
          <a:latin typeface="+mn-lt"/>
        </a:defRPr>
      </a:lvl2pPr>
      <a:lvl3pPr marL="1487488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rgbClr val="636825"/>
          </a:solidFill>
          <a:latin typeface="+mn-lt"/>
        </a:defRPr>
      </a:lvl3pPr>
      <a:lvl4pPr marL="1895475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rgbClr val="636825"/>
          </a:solidFill>
          <a:latin typeface="+mn-lt"/>
        </a:defRPr>
      </a:lvl4pPr>
      <a:lvl5pPr marL="2303463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400">
          <a:solidFill>
            <a:srgbClr val="636825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" descr="BiologyPPTBottom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344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11" descr="BiologyPPTTop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836744"/>
            <a:ext cx="10972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or banner area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68" y="1844680"/>
            <a:ext cx="10943167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Use simple bullet points and lines, with no more than two lines per bullet point if possible.</a:t>
            </a:r>
          </a:p>
          <a:p>
            <a:pPr lvl="0"/>
            <a:r>
              <a:rPr lang="en-GB" altLang="en-US" smtClean="0"/>
              <a:t>Try to use a maximum of ten words per line. </a:t>
            </a:r>
          </a:p>
          <a:p>
            <a:pPr lvl="0"/>
            <a:r>
              <a:rPr lang="en-GB" altLang="en-US" smtClean="0"/>
              <a:t>Set up generic formatting on this master. </a:t>
            </a:r>
          </a:p>
          <a:p>
            <a:pPr lvl="0"/>
            <a:r>
              <a:rPr lang="en-GB" altLang="en-US" smtClean="0"/>
              <a:t>By applying this master to your slides, you’ll maintain consistent font and bullet style.</a:t>
            </a:r>
          </a:p>
          <a:p>
            <a:pPr lvl="0"/>
            <a:r>
              <a:rPr lang="en-GB" altLang="en-US" smtClean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smtClean="0"/>
              <a:t>Read the PowerPoint guidelines before creating a slide show.</a:t>
            </a:r>
          </a:p>
          <a:p>
            <a:pPr lvl="0"/>
            <a:endParaRPr lang="en-GB" altLang="en-US" smtClean="0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24468" y="6524756"/>
            <a:ext cx="109431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1473288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</p:spTree>
    <p:extLst>
      <p:ext uri="{BB962C8B-B14F-4D97-AF65-F5344CB8AC3E}">
        <p14:creationId xmlns:p14="http://schemas.microsoft.com/office/powerpoint/2010/main" val="3343982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ransition>
    <p:sndAc>
      <p:stSnd>
        <p:snd r:embed="rId14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836744"/>
            <a:ext cx="10972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or banner area</a:t>
            </a:r>
          </a:p>
        </p:txBody>
      </p:sp>
      <p:sp>
        <p:nvSpPr>
          <p:cNvPr id="5939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68" y="1844680"/>
            <a:ext cx="10943167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Use simple bullet points and lines, with no more than two lines per bullet point if possible.</a:t>
            </a:r>
          </a:p>
          <a:p>
            <a:pPr lvl="0"/>
            <a:r>
              <a:rPr lang="en-GB" altLang="en-US" smtClean="0"/>
              <a:t>Try to use a maximum of ten words per line. </a:t>
            </a:r>
          </a:p>
          <a:p>
            <a:pPr lvl="0"/>
            <a:r>
              <a:rPr lang="en-GB" altLang="en-US" smtClean="0"/>
              <a:t>Set up generic formatting on this master. </a:t>
            </a:r>
          </a:p>
          <a:p>
            <a:pPr lvl="0"/>
            <a:r>
              <a:rPr lang="en-GB" altLang="en-US" smtClean="0"/>
              <a:t>By applying this master to your slides, you’ll maintain consistent font and bullet style.</a:t>
            </a:r>
          </a:p>
          <a:p>
            <a:pPr lvl="0"/>
            <a:r>
              <a:rPr lang="en-GB" altLang="en-US" smtClean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smtClean="0"/>
              <a:t>Read the PowerPoint guidelines before creating a slide show.</a:t>
            </a:r>
          </a:p>
          <a:p>
            <a:pPr lvl="0"/>
            <a:endParaRPr lang="en-GB" altLang="en-US" smtClean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24468" y="6524756"/>
            <a:ext cx="10943167" cy="2889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554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8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593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2" descr="BiologyPPTBottom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344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13" descr="BiologyPPTTop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24468" y="6524756"/>
            <a:ext cx="109431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7Ba</a:t>
            </a:r>
            <a:endParaRPr kumimoji="0" lang="en-GB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1473288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Animal sexual reproduction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626533" y="1600206"/>
            <a:ext cx="1095586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0968" name="Title Placeholder 9"/>
          <p:cNvSpPr>
            <a:spLocks noGrp="1"/>
          </p:cNvSpPr>
          <p:nvPr>
            <p:ph type="title"/>
          </p:nvPr>
        </p:nvSpPr>
        <p:spPr bwMode="auto">
          <a:xfrm>
            <a:off x="609600" y="714375"/>
            <a:ext cx="10972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	Click to edit Master title style</a:t>
            </a: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40710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9pPr>
    </p:titleStyle>
    <p:bodyStyle>
      <a:lvl1pPr marL="447675" indent="-3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2400">
          <a:solidFill>
            <a:srgbClr val="636825"/>
          </a:solidFill>
          <a:latin typeface="+mn-lt"/>
          <a:ea typeface="+mn-ea"/>
          <a:cs typeface="+mn-cs"/>
        </a:defRPr>
      </a:lvl1pPr>
      <a:lvl2pPr marL="1079500" indent="-35242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rgbClr val="636825"/>
          </a:solidFill>
          <a:latin typeface="+mn-lt"/>
        </a:defRPr>
      </a:lvl2pPr>
      <a:lvl3pPr marL="1487488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rgbClr val="636825"/>
          </a:solidFill>
          <a:latin typeface="+mn-lt"/>
        </a:defRPr>
      </a:lvl3pPr>
      <a:lvl4pPr marL="1895475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rgbClr val="636825"/>
          </a:solidFill>
          <a:latin typeface="+mn-lt"/>
        </a:defRPr>
      </a:lvl4pPr>
      <a:lvl5pPr marL="2303463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400">
          <a:solidFill>
            <a:srgbClr val="636825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836744"/>
            <a:ext cx="10972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or banner area</a:t>
            </a:r>
          </a:p>
        </p:txBody>
      </p:sp>
      <p:sp>
        <p:nvSpPr>
          <p:cNvPr id="5939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68" y="1844680"/>
            <a:ext cx="10943167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Use simple bullet points and lines, with no more than two lines per bullet point if possible.</a:t>
            </a:r>
          </a:p>
          <a:p>
            <a:pPr lvl="0"/>
            <a:r>
              <a:rPr lang="en-GB" altLang="en-US" smtClean="0"/>
              <a:t>Try to use a maximum of ten words per line. </a:t>
            </a:r>
          </a:p>
          <a:p>
            <a:pPr lvl="0"/>
            <a:r>
              <a:rPr lang="en-GB" altLang="en-US" smtClean="0"/>
              <a:t>Set up generic formatting on this master. </a:t>
            </a:r>
          </a:p>
          <a:p>
            <a:pPr lvl="0"/>
            <a:r>
              <a:rPr lang="en-GB" altLang="en-US" smtClean="0"/>
              <a:t>By applying this master to your slides, you’ll maintain consistent font and bullet style.</a:t>
            </a:r>
          </a:p>
          <a:p>
            <a:pPr lvl="0"/>
            <a:r>
              <a:rPr lang="en-GB" altLang="en-US" smtClean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smtClean="0"/>
              <a:t>Read the PowerPoint guidelines before creating a slide show.</a:t>
            </a:r>
          </a:p>
          <a:p>
            <a:pPr lvl="0"/>
            <a:endParaRPr lang="en-GB" altLang="en-US" smtClean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24468" y="6524756"/>
            <a:ext cx="10943167" cy="2889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52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8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593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2" descr="BiologyPPTBottom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344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13" descr="BiologyPPTTop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24468" y="6524756"/>
            <a:ext cx="109431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7Bb</a:t>
            </a:r>
            <a:endParaRPr kumimoji="0" lang="en-GB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1473288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Reproductive organs</a:t>
            </a:r>
            <a:r>
              <a:rPr kumimoji="0" lang="en-GB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626533" y="1600206"/>
            <a:ext cx="1095586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0968" name="Title Placeholder 9"/>
          <p:cNvSpPr>
            <a:spLocks noGrp="1"/>
          </p:cNvSpPr>
          <p:nvPr>
            <p:ph type="title"/>
          </p:nvPr>
        </p:nvSpPr>
        <p:spPr bwMode="auto">
          <a:xfrm>
            <a:off x="609600" y="714375"/>
            <a:ext cx="10972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	Click to edit Master title style</a:t>
            </a: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37354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9pPr>
    </p:titleStyle>
    <p:bodyStyle>
      <a:lvl1pPr marL="447675" indent="-3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2400">
          <a:solidFill>
            <a:srgbClr val="636825"/>
          </a:solidFill>
          <a:latin typeface="+mn-lt"/>
          <a:ea typeface="+mn-ea"/>
          <a:cs typeface="+mn-cs"/>
        </a:defRPr>
      </a:lvl1pPr>
      <a:lvl2pPr marL="1079500" indent="-35242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rgbClr val="636825"/>
          </a:solidFill>
          <a:latin typeface="+mn-lt"/>
        </a:defRPr>
      </a:lvl2pPr>
      <a:lvl3pPr marL="1487488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rgbClr val="636825"/>
          </a:solidFill>
          <a:latin typeface="+mn-lt"/>
        </a:defRPr>
      </a:lvl3pPr>
      <a:lvl4pPr marL="1895475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rgbClr val="636825"/>
          </a:solidFill>
          <a:latin typeface="+mn-lt"/>
        </a:defRPr>
      </a:lvl4pPr>
      <a:lvl5pPr marL="2303463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400">
          <a:solidFill>
            <a:srgbClr val="636825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BiologyPPTBottom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334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9" descr="BiologyPPTTop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836734"/>
            <a:ext cx="10972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or banner area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68" y="1844680"/>
            <a:ext cx="10943167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Use simple bullet points and lines, with no more than two lines per bullet point if possible.</a:t>
            </a:r>
          </a:p>
          <a:p>
            <a:pPr lvl="0"/>
            <a:r>
              <a:rPr lang="en-GB" altLang="en-US" smtClean="0"/>
              <a:t>Try to use a maximum of ten words per line. </a:t>
            </a:r>
          </a:p>
          <a:p>
            <a:pPr lvl="0"/>
            <a:r>
              <a:rPr lang="en-GB" altLang="en-US" smtClean="0"/>
              <a:t>Set up generic formatting on this master. </a:t>
            </a:r>
          </a:p>
          <a:p>
            <a:pPr lvl="0"/>
            <a:r>
              <a:rPr lang="en-GB" altLang="en-US" smtClean="0"/>
              <a:t>By applying this master to your slides, you’ll maintain consistent font and bullet style.</a:t>
            </a:r>
          </a:p>
          <a:p>
            <a:pPr lvl="0"/>
            <a:r>
              <a:rPr lang="en-GB" altLang="en-US" smtClean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smtClean="0"/>
              <a:t>Read the PowerPoint guidelines before creating a slide show.</a:t>
            </a:r>
          </a:p>
          <a:p>
            <a:pPr lvl="0"/>
            <a:endParaRPr lang="en-GB" altLang="en-US" smtClean="0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24468" y="6524746"/>
            <a:ext cx="109431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200" smtClean="0">
                <a:solidFill>
                  <a:srgbClr val="FFFFFF"/>
                </a:solidFill>
                <a:latin typeface="Arial Black" pitchFamily="34" charset="0"/>
              </a:rPr>
              <a:t>7Bc</a:t>
            </a:r>
            <a:endParaRPr lang="en-GB" altLang="en-US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4286" name="Text Box 14"/>
          <p:cNvSpPr txBox="1">
            <a:spLocks noChangeArrowheads="1"/>
          </p:cNvSpPr>
          <p:nvPr userDrawn="1"/>
        </p:nvSpPr>
        <p:spPr bwMode="auto">
          <a:xfrm>
            <a:off x="1473281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 b="1" smtClean="0">
                <a:solidFill>
                  <a:srgbClr val="FFFFFF"/>
                </a:solidFill>
              </a:rPr>
              <a:t>Becoming pregnant</a:t>
            </a:r>
            <a:r>
              <a:rPr lang="en-GB" altLang="en-US" sz="2400" smtClean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9419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highamspark.fireflycloud.net/" TargetMode="External"/><Relationship Id="rId7" Type="http://schemas.openxmlformats.org/officeDocument/2006/relationships/hyperlink" Target="https://www.youtube.com/channel/UCuvnztKGXBYUuEm6LUmFLG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hyperlink" Target="https://www.pearsonactivelearn.com/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hyperlink" Target="https://twitter.com/hpscience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ctiveteachonline.com/product/view/id/295/page/36/mode/dps?modal=/player/animation/id/312545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activeteachonline.com/product/view/id/295/page/36/mode/dps?modal=/player/video/id/27027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22.jpeg"/><Relationship Id="rId5" Type="http://schemas.openxmlformats.org/officeDocument/2006/relationships/image" Target="../media/image25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audio" Target="../media/audio1.wav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25.jpeg"/><Relationship Id="rId5" Type="http://schemas.openxmlformats.org/officeDocument/2006/relationships/image" Target="../media/image26.jpeg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6" y="1886643"/>
            <a:ext cx="12053873" cy="129540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latin typeface="Arial" panose="020B0604020202020204" pitchFamily="34" charset="0"/>
              </a:rPr>
              <a:t>Describe and explain what is happening during adolescence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</a:rPr>
              <a:t>Describe and explain what happens during the menstrual cycle</a:t>
            </a:r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8" y="3726209"/>
            <a:ext cx="12191933" cy="3131921"/>
          </a:xfrm>
          <a:solidFill>
            <a:srgbClr val="EAEAEA"/>
          </a:solidFill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</a:rPr>
              <a:t>Starter: Answer the questions below in the back of your books.</a:t>
            </a:r>
          </a:p>
          <a:p>
            <a:pPr marL="514350" indent="-514350">
              <a:buAutoNum type="arabicParenR"/>
            </a:pPr>
            <a:r>
              <a:rPr lang="en-GB" dirty="0" smtClean="0">
                <a:latin typeface="Arial" panose="020B0604020202020204" pitchFamily="34" charset="0"/>
              </a:rPr>
              <a:t>Name the male reproductive organ that produces sperm cells.</a:t>
            </a:r>
          </a:p>
          <a:p>
            <a:pPr marL="514350" indent="-514350">
              <a:buAutoNum type="arabicParenR"/>
            </a:pPr>
            <a:r>
              <a:rPr lang="en-GB" dirty="0" smtClean="0">
                <a:latin typeface="Arial" panose="020B0604020202020204" pitchFamily="34" charset="0"/>
              </a:rPr>
              <a:t>What is the female human gamete called?</a:t>
            </a:r>
          </a:p>
          <a:p>
            <a:pPr marL="514350" indent="-514350">
              <a:buAutoNum type="arabicParenR"/>
            </a:pPr>
            <a:r>
              <a:rPr lang="en-GB" dirty="0" smtClean="0">
                <a:latin typeface="Arial" panose="020B0604020202020204" pitchFamily="34" charset="0"/>
              </a:rPr>
              <a:t>Describe </a:t>
            </a:r>
            <a:r>
              <a:rPr lang="en-GB" smtClean="0">
                <a:latin typeface="Arial" panose="020B0604020202020204" pitchFamily="34" charset="0"/>
              </a:rPr>
              <a:t>the term ovulation</a:t>
            </a:r>
            <a:r>
              <a:rPr lang="en-GB" dirty="0" smtClean="0">
                <a:latin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</a:endParaRPr>
          </a:p>
          <a:p>
            <a:pPr marL="514350" indent="-514350">
              <a:buAutoNum type="arabicParenR"/>
            </a:pPr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68" y="-19877"/>
            <a:ext cx="10724672" cy="66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1" tIns="45719" rIns="91431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2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733" u="sng" kern="0" dirty="0" smtClean="0">
                <a:solidFill>
                  <a:srgbClr val="000000"/>
                </a:solidFill>
              </a:rPr>
              <a:t>7Be Growing up</a:t>
            </a:r>
            <a:endParaRPr lang="en-GB" sz="3733" u="sng" kern="0" dirty="0">
              <a:solidFill>
                <a:srgbClr val="000000"/>
              </a:solidFill>
            </a:endParaRPr>
          </a:p>
        </p:txBody>
      </p:sp>
      <p:pic>
        <p:nvPicPr>
          <p:cNvPr id="11" name="Picture 2" descr="https://firefly.archbishoptemple.lancs.sch.uk/Templates/lib/core/login/images/school-logo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289" y="6180619"/>
            <a:ext cx="2114671" cy="58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5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9984" y="6298593"/>
            <a:ext cx="3794637" cy="436039"/>
          </a:xfrm>
          <a:prstGeom prst="rect">
            <a:avLst/>
          </a:prstGeom>
        </p:spPr>
      </p:pic>
      <p:pic>
        <p:nvPicPr>
          <p:cNvPr id="14" name="Picture 13" descr="yt-brand-standard-logo-95x40.png">
            <a:hlinkClick r:id="rId7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97023" y="6265375"/>
            <a:ext cx="1143855" cy="481623"/>
          </a:xfrm>
          <a:prstGeom prst="rect">
            <a:avLst/>
          </a:prstGeom>
        </p:spPr>
      </p:pic>
      <p:pic>
        <p:nvPicPr>
          <p:cNvPr id="16" name="Picture 2">
            <a:hlinkClick r:id="rId9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8147" y="6291943"/>
            <a:ext cx="2504016" cy="478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10" descr="Image result for plant reproduction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5" name="AutoShape 12" descr="Image result for plant reproduction"/>
          <p:cNvSpPr>
            <a:spLocks noChangeAspect="1" noChangeArrowheads="1"/>
          </p:cNvSpPr>
          <p:nvPr/>
        </p:nvSpPr>
        <p:spPr bwMode="auto">
          <a:xfrm>
            <a:off x="410633" y="10719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93083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0" t="15561" r="27857" b="26021"/>
          <a:stretch/>
        </p:blipFill>
        <p:spPr bwMode="auto">
          <a:xfrm>
            <a:off x="33" y="485193"/>
            <a:ext cx="8882743" cy="6376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21"/>
          <p:cNvSpPr>
            <a:spLocks noChangeArrowheads="1"/>
          </p:cNvSpPr>
          <p:nvPr/>
        </p:nvSpPr>
        <p:spPr bwMode="auto">
          <a:xfrm>
            <a:off x="7669795" y="-60298"/>
            <a:ext cx="4664071" cy="1038198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!"/>
            </a:pPr>
            <a:r>
              <a:rPr lang="en-GB" altLang="en-US" b="1" dirty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GB" altLang="en-US" sz="18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Use the information fill out your table</a:t>
            </a:r>
            <a:endParaRPr lang="en-GB" altLang="en-US" sz="18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2058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The menstrual cycle </a:t>
            </a:r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 series of events that take place the </a:t>
            </a:r>
            <a:r>
              <a:rPr lang="en-GB" b="1" u="sng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female reproductive system.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Starts after </a:t>
            </a:r>
            <a:r>
              <a:rPr lang="en-GB" b="1" u="sng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puberty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begins.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Stops at the </a:t>
            </a:r>
            <a:r>
              <a:rPr lang="en-GB" b="1" u="sng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menopause.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Each cycle lasts about </a:t>
            </a:r>
            <a:r>
              <a:rPr lang="en-GB" b="1" u="sng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days.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Controlled by the female </a:t>
            </a:r>
            <a:r>
              <a:rPr lang="en-GB" b="1" u="sng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 hormones</a:t>
            </a:r>
          </a:p>
          <a:p>
            <a:endParaRPr lang="en-GB" dirty="0"/>
          </a:p>
        </p:txBody>
      </p:sp>
      <p:sp>
        <p:nvSpPr>
          <p:cNvPr id="4" name="AutoShape 21"/>
          <p:cNvSpPr>
            <a:spLocks noChangeArrowheads="1"/>
          </p:cNvSpPr>
          <p:nvPr/>
        </p:nvSpPr>
        <p:spPr bwMode="auto">
          <a:xfrm>
            <a:off x="5934269" y="1"/>
            <a:ext cx="5987091" cy="832756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!"/>
            </a:pPr>
            <a:r>
              <a:rPr lang="en-GB" altLang="en-US" b="1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Copy the notes below. </a:t>
            </a:r>
            <a:endParaRPr lang="en-GB" altLang="en-US" sz="22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4672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The menstrual cycle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8" t="12755" r="6296" b="14541"/>
          <a:stretch/>
        </p:blipFill>
        <p:spPr bwMode="auto">
          <a:xfrm>
            <a:off x="821095" y="1539550"/>
            <a:ext cx="11221616" cy="531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70384" y="1539600"/>
            <a:ext cx="933061" cy="13342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93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The menstrual cycle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https://www.activeteachonline.com/product/view/id/295/page/36/mode/dps?modal=/</a:t>
            </a:r>
            <a:r>
              <a:rPr lang="en-GB" dirty="0" smtClean="0">
                <a:hlinkClick r:id="rId2"/>
              </a:rPr>
              <a:t>player/animation/id/312545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auto">
          <a:xfrm>
            <a:off x="5934269" y="1"/>
            <a:ext cx="5987091" cy="832756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2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Watch the video</a:t>
            </a:r>
            <a:endParaRPr lang="en-GB" altLang="en-US" sz="22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8550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3812"/>
              </p:ext>
            </p:extLst>
          </p:nvPr>
        </p:nvGraphicFramePr>
        <p:xfrm>
          <a:off x="371182" y="381079"/>
          <a:ext cx="11690223" cy="569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4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5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80160">
                <a:tc>
                  <a:txBody>
                    <a:bodyPr/>
                    <a:lstStyle/>
                    <a:p>
                      <a:r>
                        <a:rPr lang="en-GB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Days</a:t>
                      </a:r>
                      <a:r>
                        <a:rPr lang="en-GB" sz="2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the menstrual cycle</a:t>
                      </a:r>
                      <a:endParaRPr lang="en-GB" sz="2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Description of event</a:t>
                      </a:r>
                      <a:endParaRPr lang="en-GB" sz="2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0160">
                <a:tc>
                  <a:txBody>
                    <a:bodyPr/>
                    <a:lstStyle/>
                    <a:p>
                      <a:r>
                        <a:rPr lang="en-GB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1-5</a:t>
                      </a:r>
                      <a:endParaRPr lang="en-GB" sz="2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Uterus lining breaks down and is released from the body through the</a:t>
                      </a:r>
                      <a:r>
                        <a:rPr lang="en-GB" sz="2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vagina</a:t>
                      </a:r>
                      <a:r>
                        <a:rPr lang="en-GB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, along with a little</a:t>
                      </a:r>
                      <a:r>
                        <a:rPr lang="en-GB" sz="2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blood and an unfertilised egg. This is called </a:t>
                      </a:r>
                      <a:r>
                        <a:rPr lang="en-GB" sz="2600" b="1" u="sng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menstruation </a:t>
                      </a:r>
                      <a:r>
                        <a:rPr lang="en-GB" sz="2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(or period)</a:t>
                      </a:r>
                      <a:endParaRPr lang="en-GB" sz="2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r>
                        <a:rPr lang="en-GB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6-20</a:t>
                      </a:r>
                      <a:endParaRPr lang="en-GB" sz="2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Uterus lining thickens. </a:t>
                      </a:r>
                      <a:endParaRPr lang="en-GB" sz="2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r>
                        <a:rPr lang="en-GB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GB" sz="2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Egg is released from the ovary. This is called </a:t>
                      </a:r>
                      <a:r>
                        <a:rPr lang="en-GB" sz="2600" b="1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ovulation. </a:t>
                      </a:r>
                      <a:endParaRPr lang="en-GB" sz="2600" b="1" u="sng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8369">
                <a:tc>
                  <a:txBody>
                    <a:bodyPr/>
                    <a:lstStyle/>
                    <a:p>
                      <a:r>
                        <a:rPr lang="en-GB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14-15</a:t>
                      </a:r>
                      <a:endParaRPr lang="en-GB" sz="2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Egg is swept along the oviducts. Fertilisation most likely to occur now,</a:t>
                      </a:r>
                      <a:r>
                        <a:rPr lang="en-GB" sz="2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known as the </a:t>
                      </a:r>
                      <a:r>
                        <a:rPr lang="en-GB" sz="2600" b="1" u="sng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fertile period. </a:t>
                      </a:r>
                      <a:endParaRPr lang="en-GB" sz="2600" b="1" u="sng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3920">
                <a:tc>
                  <a:txBody>
                    <a:bodyPr/>
                    <a:lstStyle/>
                    <a:p>
                      <a:r>
                        <a:rPr lang="en-GB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21-28</a:t>
                      </a:r>
                      <a:endParaRPr lang="en-GB" sz="2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Uterus lining remains thick, in preparation for</a:t>
                      </a:r>
                      <a:r>
                        <a:rPr lang="en-GB" sz="2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implantation of a fertilised egg. If the egg is not fertilised, the cycle starts again. </a:t>
                      </a:r>
                      <a:endParaRPr lang="en-GB" sz="2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908838" y="6080839"/>
            <a:ext cx="87017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egg is fertilised the cycle stops </a:t>
            </a:r>
          </a:p>
        </p:txBody>
      </p:sp>
      <p:sp>
        <p:nvSpPr>
          <p:cNvPr id="4" name="AutoShape 21"/>
          <p:cNvSpPr>
            <a:spLocks noChangeArrowheads="1"/>
          </p:cNvSpPr>
          <p:nvPr/>
        </p:nvSpPr>
        <p:spPr bwMode="auto">
          <a:xfrm>
            <a:off x="4963889" y="1"/>
            <a:ext cx="6957475" cy="416378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!"/>
            </a:pPr>
            <a:r>
              <a:rPr lang="en-GB" altLang="en-US" sz="2400" b="1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Copy the table below. </a:t>
            </a:r>
            <a:endParaRPr lang="en-GB" altLang="en-US" sz="24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0049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The menstrual cycle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2398" y="1956933"/>
            <a:ext cx="13316795" cy="4901067"/>
          </a:xfrm>
          <a:prstGeom prst="rect">
            <a:avLst/>
          </a:prstGeom>
        </p:spPr>
      </p:pic>
      <p:sp>
        <p:nvSpPr>
          <p:cNvPr id="5" name="AutoShape 21"/>
          <p:cNvSpPr>
            <a:spLocks noChangeArrowheads="1"/>
          </p:cNvSpPr>
          <p:nvPr/>
        </p:nvSpPr>
        <p:spPr bwMode="auto">
          <a:xfrm>
            <a:off x="5934269" y="1"/>
            <a:ext cx="5987091" cy="832756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2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Stick in the diagram</a:t>
            </a:r>
            <a:endParaRPr lang="en-GB" altLang="en-US" sz="22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2034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2131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" y="1341438"/>
            <a:ext cx="4578351" cy="343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239185" y="769938"/>
            <a:ext cx="8350251" cy="1143000"/>
          </a:xfrm>
        </p:spPr>
        <p:txBody>
          <a:bodyPr/>
          <a:lstStyle/>
          <a:p>
            <a:pPr eaLnBrk="1" hangingPunct="1"/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Periods usually occur once every 28 days, but this can vary a lot, especially when periods first start. </a:t>
            </a:r>
            <a:r>
              <a:rPr lang="en-GB" altLang="en-US" sz="2400" b="1" u="sng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Sanitary towels or tampons are used to absorb the blood</a:t>
            </a:r>
            <a:endParaRPr lang="en-GB" altLang="en-US" sz="2400" b="1" u="sng" dirty="0" smtClean="0">
              <a:solidFill>
                <a:srgbClr val="00B0F0"/>
              </a:solidFill>
              <a:latin typeface="Comic Sans MS" pitchFamily="66" charset="0"/>
            </a:endParaRP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7" y="4437114"/>
            <a:ext cx="3456516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51" y="2781300"/>
            <a:ext cx="3556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167" y="0"/>
            <a:ext cx="32131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909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Life cycles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changes an organism has from birth until they reproduce is called the life cycle. </a:t>
            </a:r>
            <a:endParaRPr lang="en-GB" dirty="0"/>
          </a:p>
        </p:txBody>
      </p:sp>
      <p:sp>
        <p:nvSpPr>
          <p:cNvPr id="4" name="AutoShape 21"/>
          <p:cNvSpPr>
            <a:spLocks noChangeArrowheads="1"/>
          </p:cNvSpPr>
          <p:nvPr/>
        </p:nvSpPr>
        <p:spPr bwMode="auto">
          <a:xfrm>
            <a:off x="5934269" y="1"/>
            <a:ext cx="5987091" cy="832756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!"/>
            </a:pPr>
            <a:r>
              <a:rPr lang="en-GB" altLang="en-US" b="1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Copy the notes below. </a:t>
            </a:r>
            <a:endParaRPr lang="en-GB" altLang="en-US" sz="22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95947"/>
            <a:ext cx="45720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193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smtClean="0">
                <a:latin typeface="Arial" pitchFamily="34" charset="0"/>
              </a:rPr>
              <a:t>Life cycles</a:t>
            </a:r>
          </a:p>
        </p:txBody>
      </p:sp>
      <p:sp>
        <p:nvSpPr>
          <p:cNvPr id="55298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altLang="en-US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208689046"/>
      </p:ext>
    </p:extLst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Content Placeholder 13"/>
          <p:cNvSpPr>
            <a:spLocks noGrp="1"/>
          </p:cNvSpPr>
          <p:nvPr>
            <p:ph idx="1"/>
          </p:nvPr>
        </p:nvSpPr>
        <p:spPr>
          <a:xfrm>
            <a:off x="624420" y="1557338"/>
            <a:ext cx="10176933" cy="1439862"/>
          </a:xfrm>
        </p:spPr>
        <p:txBody>
          <a:bodyPr/>
          <a:lstStyle/>
          <a:p>
            <a:pPr marL="0" indent="0"/>
            <a:r>
              <a:rPr lang="en-GB" altLang="en-US" dirty="0" smtClean="0">
                <a:latin typeface="Arial" pitchFamily="34" charset="0"/>
              </a:rPr>
              <a:t>The life cycle of an organism describes the stages of growth and development from the start of its life (as a fertilised egg cell) until it is able to produce young.</a:t>
            </a:r>
          </a:p>
        </p:txBody>
      </p:sp>
      <p:sp>
        <p:nvSpPr>
          <p:cNvPr id="57346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altLang="en-US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719670" y="3068642"/>
            <a:ext cx="729615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 smtClean="0">
                <a:solidFill>
                  <a:srgbClr val="000000"/>
                </a:solidFill>
              </a:rPr>
              <a:t>This activity will look at two life cycles: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GB" altLang="en-US" sz="2400" smtClean="0">
                <a:solidFill>
                  <a:srgbClr val="000000"/>
                </a:solidFill>
              </a:rPr>
              <a:t>an amphibian (frogs)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GB" altLang="en-US" sz="2400" smtClean="0">
                <a:solidFill>
                  <a:srgbClr val="000000"/>
                </a:solidFill>
              </a:rPr>
              <a:t>a mammal (humans).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4557184" y="833442"/>
            <a:ext cx="233910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600" smtClean="0">
                <a:solidFill>
                  <a:srgbClr val="636825"/>
                </a:solidFill>
                <a:latin typeface="Arial" pitchFamily="34" charset="0"/>
                <a:cs typeface="Arial" pitchFamily="34" charset="0"/>
              </a:rPr>
              <a:t>Life cycles</a:t>
            </a:r>
          </a:p>
        </p:txBody>
      </p:sp>
      <p:pic>
        <p:nvPicPr>
          <p:cNvPr id="57351" name="Picture 7" descr="Esws_at_7Be_act_001_fig_4_pregnant wom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870" y="4149725"/>
            <a:ext cx="639233" cy="194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3" name="Picture 9" descr="Esws_at_7Be_act_002_tadpole_fig_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3" y="3716338"/>
            <a:ext cx="999067" cy="19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4" name="Picture 10" descr="Esws_at_7Be_act_002_frog_fig_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651" y="3500443"/>
            <a:ext cx="1386416" cy="89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5" name="Picture 11" descr="Esws_at_7Be_act_001_fig_4_bab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1" y="5229225"/>
            <a:ext cx="679451" cy="65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219914"/>
      </p:ext>
    </p:extLst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Puberty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>
                <a:hlinkClick r:id="rId2"/>
              </a:rPr>
              <a:t>https://www.activeteachonline.com/product/view/id/295/page/36/mode/dps?modal=/</a:t>
            </a:r>
            <a:r>
              <a:rPr lang="en-GB" b="1" dirty="0" smtClean="0">
                <a:hlinkClick r:id="rId2"/>
              </a:rPr>
              <a:t>player/video/id/270276</a:t>
            </a:r>
            <a:endParaRPr lang="en-GB" b="1" dirty="0" smtClean="0"/>
          </a:p>
          <a:p>
            <a:pPr marL="0" indent="0">
              <a:buNone/>
            </a:pPr>
            <a:endParaRPr lang="en-GB" b="1" dirty="0"/>
          </a:p>
        </p:txBody>
      </p:sp>
      <p:sp>
        <p:nvSpPr>
          <p:cNvPr id="4" name="AutoShape 21"/>
          <p:cNvSpPr>
            <a:spLocks noChangeArrowheads="1"/>
          </p:cNvSpPr>
          <p:nvPr/>
        </p:nvSpPr>
        <p:spPr bwMode="auto">
          <a:xfrm>
            <a:off x="5934269" y="1"/>
            <a:ext cx="5987091" cy="832756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2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Watch the video</a:t>
            </a:r>
            <a:endParaRPr lang="en-GB" altLang="en-US" sz="22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711" y="2602073"/>
            <a:ext cx="2918148" cy="3676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269" y="3198992"/>
            <a:ext cx="4819651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671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altLang="en-US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graphicFrame>
        <p:nvGraphicFramePr>
          <p:cNvPr id="67717" name="Group 133"/>
          <p:cNvGraphicFramePr>
            <a:graphicFrameLocks noGrp="1"/>
          </p:cNvGraphicFramePr>
          <p:nvPr/>
        </p:nvGraphicFramePr>
        <p:xfrm>
          <a:off x="431803" y="1557341"/>
          <a:ext cx="10945284" cy="4226561"/>
        </p:xfrm>
        <a:graphic>
          <a:graphicData uri="http://schemas.openxmlformats.org/drawingml/2006/table">
            <a:tbl>
              <a:tblPr/>
              <a:tblGrid>
                <a:gridCol w="3888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5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12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4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Frog</a:t>
                      </a:r>
                      <a:endParaRPr kumimoji="0" lang="en-GB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Human</a:t>
                      </a:r>
                      <a:endParaRPr kumimoji="0" lang="en-GB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3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Method of fertilisation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36825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36825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Gametes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36825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36825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Is water needed for reproduction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36825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36825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Where does the embryo develop?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36825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36825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6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Are the offspring and adults alike?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36825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36825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36825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36825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0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How long to mature to reproduce?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36825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36825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7656" name="Text Box 72"/>
          <p:cNvSpPr txBox="1">
            <a:spLocks noChangeArrowheads="1"/>
          </p:cNvSpPr>
          <p:nvPr/>
        </p:nvSpPr>
        <p:spPr bwMode="auto">
          <a:xfrm>
            <a:off x="4847170" y="808043"/>
            <a:ext cx="209865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200" smtClean="0">
                <a:solidFill>
                  <a:srgbClr val="636825"/>
                </a:solidFill>
                <a:latin typeface="Arial" pitchFamily="34" charset="0"/>
                <a:cs typeface="Arial" pitchFamily="34" charset="0"/>
              </a:rPr>
              <a:t>Life cycles</a:t>
            </a:r>
          </a:p>
        </p:txBody>
      </p:sp>
      <p:sp>
        <p:nvSpPr>
          <p:cNvPr id="17" name="AutoShape 21"/>
          <p:cNvSpPr>
            <a:spLocks noChangeArrowheads="1"/>
          </p:cNvSpPr>
          <p:nvPr/>
        </p:nvSpPr>
        <p:spPr bwMode="auto">
          <a:xfrm>
            <a:off x="5934269" y="1"/>
            <a:ext cx="5987091" cy="832756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!"/>
            </a:pPr>
            <a:r>
              <a:rPr lang="en-GB" altLang="en-US" b="1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Copy the table below. </a:t>
            </a:r>
            <a:endParaRPr lang="en-GB" altLang="en-US" sz="22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33650234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altLang="en-US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61455" name="TextBox 8"/>
          <p:cNvSpPr txBox="1">
            <a:spLocks noChangeArrowheads="1"/>
          </p:cNvSpPr>
          <p:nvPr/>
        </p:nvSpPr>
        <p:spPr bwMode="auto">
          <a:xfrm>
            <a:off x="239187" y="1700218"/>
            <a:ext cx="3744383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636825"/>
                </a:solidFill>
              </a:rPr>
              <a:t>February/March:</a:t>
            </a:r>
            <a:r>
              <a:rPr lang="en-US" altLang="en-US" sz="2000" smtClean="0">
                <a:solidFill>
                  <a:srgbClr val="000000"/>
                </a:solidFill>
              </a:rPr>
              <a:t/>
            </a:r>
            <a:br>
              <a:rPr lang="en-US" altLang="en-US" sz="2000" smtClean="0">
                <a:solidFill>
                  <a:srgbClr val="000000"/>
                </a:solidFill>
              </a:rPr>
            </a:br>
            <a:r>
              <a:rPr lang="en-US" altLang="en-US" sz="2000" smtClean="0">
                <a:solidFill>
                  <a:srgbClr val="000000"/>
                </a:solidFill>
              </a:rPr>
              <a:t>The female releases eggs into the water.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000000"/>
                </a:solidFill>
              </a:rPr>
              <a:t>The male sheds sperm on top of the eggs.</a:t>
            </a:r>
          </a:p>
        </p:txBody>
      </p:sp>
      <p:sp>
        <p:nvSpPr>
          <p:cNvPr id="61460" name="Text Box 20"/>
          <p:cNvSpPr txBox="1">
            <a:spLocks noChangeArrowheads="1"/>
          </p:cNvSpPr>
          <p:nvPr/>
        </p:nvSpPr>
        <p:spPr bwMode="auto">
          <a:xfrm>
            <a:off x="4176061" y="833442"/>
            <a:ext cx="387798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600" smtClean="0">
                <a:solidFill>
                  <a:srgbClr val="636825"/>
                </a:solidFill>
                <a:latin typeface="Arial" pitchFamily="34" charset="0"/>
                <a:cs typeface="Arial" pitchFamily="34" charset="0"/>
              </a:rPr>
              <a:t>Life cycles – frogs</a:t>
            </a:r>
          </a:p>
        </p:txBody>
      </p:sp>
      <p:sp>
        <p:nvSpPr>
          <p:cNvPr id="61461" name="Rectangle 21"/>
          <p:cNvSpPr>
            <a:spLocks noChangeArrowheads="1"/>
          </p:cNvSpPr>
          <p:nvPr/>
        </p:nvSpPr>
        <p:spPr bwMode="auto">
          <a:xfrm>
            <a:off x="910170" y="5289550"/>
            <a:ext cx="6568145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68288" indent="-26828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GB" altLang="en-US" sz="2400" smtClean="0">
                <a:solidFill>
                  <a:srgbClr val="000000"/>
                </a:solidFill>
              </a:rPr>
              <a:t>Do frogs use internal or external fertilisation?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z="14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GB" altLang="en-US" sz="2400" smtClean="0">
                <a:solidFill>
                  <a:srgbClr val="000000"/>
                </a:solidFill>
              </a:rPr>
              <a:t>Do frogs need water for reproduction?</a:t>
            </a:r>
          </a:p>
        </p:txBody>
      </p:sp>
      <p:pic>
        <p:nvPicPr>
          <p:cNvPr id="61466" name="Picture 26" descr="Esws_at_7Be_act_002_frogs_fig_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570" y="1844675"/>
            <a:ext cx="2434167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1"/>
          <p:cNvSpPr>
            <a:spLocks noChangeArrowheads="1"/>
          </p:cNvSpPr>
          <p:nvPr/>
        </p:nvSpPr>
        <p:spPr bwMode="auto">
          <a:xfrm>
            <a:off x="5766320" y="1"/>
            <a:ext cx="5987091" cy="832756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!"/>
            </a:pPr>
            <a:r>
              <a:rPr lang="en-GB" altLang="en-US" b="1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Use the information to complete the table. </a:t>
            </a:r>
            <a:endParaRPr lang="en-GB" altLang="en-US" sz="22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16525189"/>
      </p:ext>
    </p:extLst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501" name="Picture 29" descr="Esws_at_7Be_act_002_frogspawn_fig_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567" y="2276475"/>
            <a:ext cx="1104900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74" name="Rectangle 5"/>
          <p:cNvSpPr txBox="1">
            <a:spLocks noGrp="1" noChangeArrowheads="1"/>
          </p:cNvSpPr>
          <p:nvPr/>
        </p:nvSpPr>
        <p:spPr bwMode="white">
          <a:xfrm>
            <a:off x="624421" y="6524630"/>
            <a:ext cx="1094316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945037" y="2006605"/>
            <a:ext cx="3246967" cy="720725"/>
          </a:xfrm>
          <a:prstGeom prst="rect">
            <a:avLst/>
          </a:prstGeom>
          <a:noFill/>
          <a:ln>
            <a:noFill/>
          </a:ln>
          <a:extLst/>
        </p:spPr>
        <p:txBody>
          <a:bodyPr tIns="91440" bIns="91440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000" smtClean="0">
                <a:solidFill>
                  <a:srgbClr val="000000"/>
                </a:solidFill>
                <a:ea typeface="ÇlÇr ñæí©"/>
                <a:cs typeface="ÇlÇr ñæí©"/>
              </a:rPr>
              <a:t>Frogspawn (many fertilised egg cells).</a:t>
            </a:r>
            <a:endParaRPr lang="en-US" altLang="en-US" sz="2000" smtClean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3407836" y="3357563"/>
            <a:ext cx="3761317" cy="1008062"/>
          </a:xfrm>
          <a:prstGeom prst="rect">
            <a:avLst/>
          </a:prstGeom>
          <a:noFill/>
          <a:ln>
            <a:noFill/>
          </a:ln>
          <a:extLst/>
        </p:spPr>
        <p:txBody>
          <a:bodyPr tIns="91440" bIns="91440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000" smtClean="0">
                <a:solidFill>
                  <a:srgbClr val="000000"/>
                </a:solidFill>
                <a:ea typeface="ÇlÇr ñæí©"/>
                <a:cs typeface="ÇlÇr ñæí©"/>
              </a:rPr>
              <a:t>Tadpoles hatch from the eggs about </a:t>
            </a:r>
            <a:r>
              <a:rPr lang="en-GB" altLang="en-US" sz="2000" smtClean="0">
                <a:solidFill>
                  <a:srgbClr val="636825"/>
                </a:solidFill>
                <a:ea typeface="ÇlÇr ñæí©"/>
                <a:cs typeface="ÇlÇr ñæí©"/>
              </a:rPr>
              <a:t>30 days</a:t>
            </a:r>
            <a:r>
              <a:rPr lang="en-GB" altLang="en-US" sz="2000" smtClean="0">
                <a:solidFill>
                  <a:srgbClr val="000000"/>
                </a:solidFill>
                <a:ea typeface="ÇlÇr ñæí©"/>
                <a:cs typeface="ÇlÇr ñæí©"/>
              </a:rPr>
              <a:t> after fertilisation.</a:t>
            </a:r>
            <a:endParaRPr lang="en-US" altLang="en-US" sz="2000" smtClean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05492" name="Rectangle 20"/>
          <p:cNvSpPr>
            <a:spLocks noChangeArrowheads="1"/>
          </p:cNvSpPr>
          <p:nvPr/>
        </p:nvSpPr>
        <p:spPr bwMode="auto">
          <a:xfrm>
            <a:off x="910167" y="5289550"/>
            <a:ext cx="7220566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68288" indent="-26828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GB" altLang="en-US" sz="2400" smtClean="0">
                <a:solidFill>
                  <a:srgbClr val="000000"/>
                </a:solidFill>
              </a:rPr>
              <a:t>Does the embryo develop internally or externally?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en-GB" altLang="en-US" sz="14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GB" altLang="en-US" sz="2400" smtClean="0">
                <a:solidFill>
                  <a:srgbClr val="000000"/>
                </a:solidFill>
              </a:rPr>
              <a:t>What are the gametes?</a:t>
            </a:r>
          </a:p>
        </p:txBody>
      </p:sp>
      <p:sp>
        <p:nvSpPr>
          <p:cNvPr id="105497" name="Text Box 25"/>
          <p:cNvSpPr txBox="1">
            <a:spLocks noChangeArrowheads="1"/>
          </p:cNvSpPr>
          <p:nvPr/>
        </p:nvSpPr>
        <p:spPr bwMode="auto">
          <a:xfrm>
            <a:off x="4176061" y="833442"/>
            <a:ext cx="387798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600" smtClean="0">
                <a:solidFill>
                  <a:srgbClr val="636825"/>
                </a:solidFill>
                <a:latin typeface="Arial" pitchFamily="34" charset="0"/>
                <a:cs typeface="Arial" pitchFamily="34" charset="0"/>
              </a:rPr>
              <a:t>Life cycles – frogs</a:t>
            </a:r>
          </a:p>
        </p:txBody>
      </p:sp>
      <p:pic>
        <p:nvPicPr>
          <p:cNvPr id="105499" name="Picture 27" descr="Esws_at_7Be_act_002_frogs_fig_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570" y="1844675"/>
            <a:ext cx="2434167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0" name="Straight Arrow Connector 1"/>
          <p:cNvCxnSpPr>
            <a:cxnSpLocks noChangeShapeType="1"/>
          </p:cNvCxnSpPr>
          <p:nvPr/>
        </p:nvCxnSpPr>
        <p:spPr bwMode="auto">
          <a:xfrm>
            <a:off x="6288619" y="2420938"/>
            <a:ext cx="1500716" cy="144462"/>
          </a:xfrm>
          <a:prstGeom prst="straightConnector1">
            <a:avLst/>
          </a:prstGeom>
          <a:noFill/>
          <a:ln w="31750">
            <a:solidFill>
              <a:srgbClr val="636825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5502" name="Picture 30" descr="Esws_at_7Be_act_002_tadpole_fig_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3" y="4076705"/>
            <a:ext cx="999067" cy="19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Arrow Connector 1"/>
          <p:cNvCxnSpPr>
            <a:cxnSpLocks noChangeShapeType="1"/>
          </p:cNvCxnSpPr>
          <p:nvPr/>
        </p:nvCxnSpPr>
        <p:spPr bwMode="auto">
          <a:xfrm flipH="1">
            <a:off x="8210554" y="3254375"/>
            <a:ext cx="162983" cy="679450"/>
          </a:xfrm>
          <a:prstGeom prst="straightConnector1">
            <a:avLst/>
          </a:prstGeom>
          <a:noFill/>
          <a:ln w="31750">
            <a:solidFill>
              <a:srgbClr val="636825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AutoShape 21"/>
          <p:cNvSpPr>
            <a:spLocks noChangeArrowheads="1"/>
          </p:cNvSpPr>
          <p:nvPr/>
        </p:nvSpPr>
        <p:spPr bwMode="auto">
          <a:xfrm>
            <a:off x="5766320" y="1"/>
            <a:ext cx="5987091" cy="832756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!"/>
            </a:pPr>
            <a:r>
              <a:rPr lang="en-GB" altLang="en-US" b="1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Use the information to complete the table. </a:t>
            </a:r>
            <a:endParaRPr lang="en-GB" altLang="en-US" sz="22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3033875"/>
      </p:ext>
    </p:extLst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5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5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88" name="Picture 16" descr="Esws_at_7Be_act_002_frog_fig_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884" y="3068640"/>
            <a:ext cx="1386416" cy="89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74" name="Picture 2" descr="Esws_at_7Be_act_002_frogspawn_fig_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567" y="2276475"/>
            <a:ext cx="1104900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075" name="Rectangle 5"/>
          <p:cNvSpPr txBox="1">
            <a:spLocks noGrp="1" noChangeArrowheads="1"/>
          </p:cNvSpPr>
          <p:nvPr/>
        </p:nvSpPr>
        <p:spPr bwMode="white">
          <a:xfrm>
            <a:off x="624421" y="6524630"/>
            <a:ext cx="1094316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31079" name="Text Box 7"/>
          <p:cNvSpPr txBox="1">
            <a:spLocks noChangeArrowheads="1"/>
          </p:cNvSpPr>
          <p:nvPr/>
        </p:nvSpPr>
        <p:spPr bwMode="auto">
          <a:xfrm>
            <a:off x="4176061" y="833442"/>
            <a:ext cx="387798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600" smtClean="0">
                <a:solidFill>
                  <a:srgbClr val="636825"/>
                </a:solidFill>
                <a:latin typeface="Arial" pitchFamily="34" charset="0"/>
                <a:cs typeface="Arial" pitchFamily="34" charset="0"/>
              </a:rPr>
              <a:t>Life cycles – frogs</a:t>
            </a:r>
          </a:p>
        </p:txBody>
      </p:sp>
      <p:pic>
        <p:nvPicPr>
          <p:cNvPr id="131080" name="Picture 8" descr="Esws_at_7Be_act_002_frogs_fig_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570" y="1844675"/>
            <a:ext cx="2434167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0" name="Straight Arrow Connector 1"/>
          <p:cNvCxnSpPr>
            <a:cxnSpLocks noChangeShapeType="1"/>
          </p:cNvCxnSpPr>
          <p:nvPr/>
        </p:nvCxnSpPr>
        <p:spPr bwMode="auto">
          <a:xfrm>
            <a:off x="6288619" y="2420938"/>
            <a:ext cx="1500716" cy="144462"/>
          </a:xfrm>
          <a:prstGeom prst="straightConnector1">
            <a:avLst/>
          </a:prstGeom>
          <a:noFill/>
          <a:ln w="31750">
            <a:solidFill>
              <a:srgbClr val="636825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31082" name="Picture 10" descr="Esws_at_7Be_act_002_tadpole_fig_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3" y="4076705"/>
            <a:ext cx="999067" cy="19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Arrow Connector 1"/>
          <p:cNvCxnSpPr>
            <a:cxnSpLocks noChangeShapeType="1"/>
          </p:cNvCxnSpPr>
          <p:nvPr/>
        </p:nvCxnSpPr>
        <p:spPr bwMode="auto">
          <a:xfrm flipH="1">
            <a:off x="8210554" y="3254375"/>
            <a:ext cx="162983" cy="679450"/>
          </a:xfrm>
          <a:prstGeom prst="straightConnector1">
            <a:avLst/>
          </a:prstGeom>
          <a:noFill/>
          <a:ln w="31750">
            <a:solidFill>
              <a:srgbClr val="636825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1084" name="Rectangle 12"/>
          <p:cNvSpPr>
            <a:spLocks noChangeArrowheads="1"/>
          </p:cNvSpPr>
          <p:nvPr/>
        </p:nvSpPr>
        <p:spPr bwMode="auto">
          <a:xfrm>
            <a:off x="910171" y="5289550"/>
            <a:ext cx="7715895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68288" indent="-26828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GB" altLang="en-US" sz="2400" smtClean="0">
                <a:solidFill>
                  <a:srgbClr val="000000"/>
                </a:solidFill>
              </a:rPr>
              <a:t>Do the offspring look like the parents?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en-GB" altLang="en-US" sz="14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GB" altLang="en-US" sz="2400" smtClean="0">
                <a:solidFill>
                  <a:srgbClr val="000000"/>
                </a:solidFill>
              </a:rPr>
              <a:t>How long does it take until the young can reproduce?</a:t>
            </a:r>
          </a:p>
        </p:txBody>
      </p:sp>
      <p:cxnSp>
        <p:nvCxnSpPr>
          <p:cNvPr id="3" name="Straight Arrow Connector 1"/>
          <p:cNvCxnSpPr>
            <a:cxnSpLocks noChangeShapeType="1"/>
          </p:cNvCxnSpPr>
          <p:nvPr/>
        </p:nvCxnSpPr>
        <p:spPr bwMode="auto">
          <a:xfrm flipH="1">
            <a:off x="6479117" y="4343405"/>
            <a:ext cx="1193800" cy="309563"/>
          </a:xfrm>
          <a:prstGeom prst="straightConnector1">
            <a:avLst/>
          </a:prstGeom>
          <a:noFill/>
          <a:ln w="31750">
            <a:solidFill>
              <a:srgbClr val="636825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Straight Arrow Connector 1"/>
          <p:cNvCxnSpPr>
            <a:cxnSpLocks noChangeShapeType="1"/>
          </p:cNvCxnSpPr>
          <p:nvPr/>
        </p:nvCxnSpPr>
        <p:spPr bwMode="auto">
          <a:xfrm flipV="1">
            <a:off x="2927351" y="2568575"/>
            <a:ext cx="990600" cy="534988"/>
          </a:xfrm>
          <a:prstGeom prst="straightConnector1">
            <a:avLst/>
          </a:prstGeom>
          <a:noFill/>
          <a:ln w="31750">
            <a:solidFill>
              <a:srgbClr val="636825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31087" name="Picture 15" descr="Esws_at_7Be_act_002_froglet_fig_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535" y="4437063"/>
            <a:ext cx="1394884" cy="58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4093635" y="3101980"/>
            <a:ext cx="3553884" cy="1223963"/>
          </a:xfrm>
          <a:prstGeom prst="rect">
            <a:avLst/>
          </a:prstGeom>
          <a:noFill/>
          <a:ln>
            <a:noFill/>
          </a:ln>
          <a:extLst/>
        </p:spPr>
        <p:txBody>
          <a:bodyPr tIns="91440" bIns="91440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000" smtClean="0">
                <a:solidFill>
                  <a:srgbClr val="000000"/>
                </a:solidFill>
                <a:ea typeface="ÇlÇr ñæí©"/>
                <a:cs typeface="ÇlÇr ñæí©"/>
              </a:rPr>
              <a:t>After </a:t>
            </a:r>
            <a:r>
              <a:rPr lang="en-GB" altLang="en-US" sz="2000" smtClean="0">
                <a:solidFill>
                  <a:srgbClr val="636825"/>
                </a:solidFill>
                <a:ea typeface="ÇlÇr ñæí©"/>
                <a:cs typeface="ÇlÇr ñæí©"/>
              </a:rPr>
              <a:t>12 to 14 weeks</a:t>
            </a:r>
            <a:r>
              <a:rPr lang="en-GB" altLang="en-US" sz="2000" smtClean="0">
                <a:solidFill>
                  <a:srgbClr val="000000"/>
                </a:solidFill>
                <a:ea typeface="ÇlÇr ñæí©"/>
                <a:cs typeface="ÇlÇr ñæí©"/>
              </a:rPr>
              <a:t>, tadpoles develop legs and their tails start to  disappear.</a:t>
            </a:r>
            <a:endParaRPr lang="en-US" altLang="en-US" sz="2000" smtClean="0">
              <a:solidFill>
                <a:srgbClr val="000000"/>
              </a:solidFill>
              <a:ea typeface="MS PGothic" pitchFamily="34" charset="-128"/>
            </a:endParaRPr>
          </a:p>
        </p:txBody>
      </p:sp>
      <p:cxnSp>
        <p:nvCxnSpPr>
          <p:cNvPr id="5" name="Straight Arrow Connector 1"/>
          <p:cNvCxnSpPr>
            <a:cxnSpLocks noChangeShapeType="1"/>
          </p:cNvCxnSpPr>
          <p:nvPr/>
        </p:nvCxnSpPr>
        <p:spPr bwMode="auto">
          <a:xfrm flipH="1" flipV="1">
            <a:off x="3172884" y="3967168"/>
            <a:ext cx="1159933" cy="522287"/>
          </a:xfrm>
          <a:prstGeom prst="straightConnector1">
            <a:avLst/>
          </a:prstGeom>
          <a:noFill/>
          <a:ln w="31750">
            <a:solidFill>
              <a:srgbClr val="636825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239187" y="1731963"/>
            <a:ext cx="2880783" cy="1295400"/>
          </a:xfrm>
          <a:prstGeom prst="rect">
            <a:avLst/>
          </a:prstGeom>
          <a:noFill/>
          <a:ln>
            <a:noFill/>
          </a:ln>
          <a:extLst/>
        </p:spPr>
        <p:txBody>
          <a:bodyPr tIns="91440" bIns="91440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000" smtClean="0">
                <a:solidFill>
                  <a:srgbClr val="000000"/>
                </a:solidFill>
                <a:ea typeface="ÇlÇr ñæí©"/>
                <a:cs typeface="ÇlÇr ñæí©"/>
              </a:rPr>
              <a:t>Adult frogs become sexually mature at about </a:t>
            </a:r>
            <a:r>
              <a:rPr lang="en-GB" altLang="en-US" sz="2000" smtClean="0">
                <a:solidFill>
                  <a:srgbClr val="636825"/>
                </a:solidFill>
                <a:ea typeface="ÇlÇr ñæí©"/>
                <a:cs typeface="ÇlÇr ñæí©"/>
              </a:rPr>
              <a:t>3 years old.</a:t>
            </a:r>
            <a:endParaRPr lang="en-US" altLang="en-US" sz="2000" smtClean="0">
              <a:solidFill>
                <a:srgbClr val="636825"/>
              </a:solidFill>
              <a:ea typeface="MS PGothic" pitchFamily="34" charset="-128"/>
            </a:endParaRPr>
          </a:p>
        </p:txBody>
      </p:sp>
      <p:sp>
        <p:nvSpPr>
          <p:cNvPr id="17" name="AutoShape 21"/>
          <p:cNvSpPr>
            <a:spLocks noChangeArrowheads="1"/>
          </p:cNvSpPr>
          <p:nvPr/>
        </p:nvSpPr>
        <p:spPr bwMode="auto">
          <a:xfrm>
            <a:off x="5766320" y="1"/>
            <a:ext cx="5987091" cy="970383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!"/>
            </a:pPr>
            <a:r>
              <a:rPr lang="en-GB" altLang="en-US" b="1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Use the information to complete the table. </a:t>
            </a:r>
            <a:endParaRPr lang="en-GB" altLang="en-US" sz="22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83410091"/>
      </p:ext>
    </p:extLst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1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1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9" name="Picture 11" descr="Esws_at_7Be_act_001_fig_4_human life cyle_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035" y="1511300"/>
            <a:ext cx="5357284" cy="384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89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altLang="en-US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3166533" y="833442"/>
            <a:ext cx="44935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600" smtClean="0">
                <a:solidFill>
                  <a:srgbClr val="636825"/>
                </a:solidFill>
                <a:latin typeface="Arial" pitchFamily="34" charset="0"/>
                <a:cs typeface="Arial" pitchFamily="34" charset="0"/>
              </a:rPr>
              <a:t>Life cycles – humans</a:t>
            </a:r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912284" y="5289550"/>
            <a:ext cx="6980116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68288" indent="-26828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GB" altLang="en-US" sz="2400" smtClean="0">
                <a:solidFill>
                  <a:srgbClr val="000000"/>
                </a:solidFill>
              </a:rPr>
              <a:t>Do humans use internal or external fertilisation?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en-GB" altLang="en-US" sz="14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GB" altLang="en-US" sz="2400" smtClean="0">
                <a:solidFill>
                  <a:srgbClr val="000000"/>
                </a:solidFill>
              </a:rPr>
              <a:t>Do humans need water for reproduction?</a:t>
            </a: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auto">
          <a:xfrm>
            <a:off x="5766320" y="0"/>
            <a:ext cx="5987091" cy="1007705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!"/>
            </a:pPr>
            <a:r>
              <a:rPr lang="en-GB" altLang="en-US" b="1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Use the information to complete the table. </a:t>
            </a:r>
            <a:endParaRPr lang="en-GB" altLang="en-US" sz="22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66618"/>
      </p:ext>
    </p:extLst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5"/>
          <p:cNvSpPr txBox="1">
            <a:spLocks noGrp="1" noChangeArrowheads="1"/>
          </p:cNvSpPr>
          <p:nvPr/>
        </p:nvSpPr>
        <p:spPr bwMode="white">
          <a:xfrm>
            <a:off x="624421" y="6524630"/>
            <a:ext cx="1094316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19815" name="Rectangle 7"/>
          <p:cNvSpPr>
            <a:spLocks noChangeArrowheads="1"/>
          </p:cNvSpPr>
          <p:nvPr/>
        </p:nvSpPr>
        <p:spPr bwMode="auto">
          <a:xfrm>
            <a:off x="910167" y="5289550"/>
            <a:ext cx="7220566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68288" indent="-26828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GB" altLang="en-US" sz="2400" smtClean="0">
                <a:solidFill>
                  <a:srgbClr val="000000"/>
                </a:solidFill>
              </a:rPr>
              <a:t>Does the embryo develop internally or externally?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en-GB" altLang="en-US" sz="14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GB" altLang="en-US" sz="2400" smtClean="0">
                <a:solidFill>
                  <a:srgbClr val="000000"/>
                </a:solidFill>
              </a:rPr>
              <a:t>What are the gametes?</a:t>
            </a:r>
          </a:p>
        </p:txBody>
      </p:sp>
      <p:sp>
        <p:nvSpPr>
          <p:cNvPr id="119818" name="Text Box 10"/>
          <p:cNvSpPr txBox="1">
            <a:spLocks noChangeArrowheads="1"/>
          </p:cNvSpPr>
          <p:nvPr/>
        </p:nvSpPr>
        <p:spPr bwMode="auto">
          <a:xfrm>
            <a:off x="3166533" y="833442"/>
            <a:ext cx="44935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600" smtClean="0">
                <a:solidFill>
                  <a:srgbClr val="636825"/>
                </a:solidFill>
                <a:latin typeface="Arial" pitchFamily="34" charset="0"/>
                <a:cs typeface="Arial" pitchFamily="34" charset="0"/>
              </a:rPr>
              <a:t>Life cycles – humans</a:t>
            </a:r>
          </a:p>
        </p:txBody>
      </p:sp>
      <p:pic>
        <p:nvPicPr>
          <p:cNvPr id="119819" name="Picture 11" descr="Esws_at_7Be_act_001_fig_4_human life cyle_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033" y="1511305"/>
            <a:ext cx="4749800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1"/>
          <p:cNvSpPr>
            <a:spLocks noChangeArrowheads="1"/>
          </p:cNvSpPr>
          <p:nvPr/>
        </p:nvSpPr>
        <p:spPr bwMode="auto">
          <a:xfrm>
            <a:off x="5766320" y="0"/>
            <a:ext cx="5987091" cy="970383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!"/>
            </a:pPr>
            <a:r>
              <a:rPr lang="en-GB" altLang="en-US" b="1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Use the information to complete the table. </a:t>
            </a:r>
            <a:endParaRPr lang="en-GB" altLang="en-US" sz="22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69121438"/>
      </p:ext>
    </p:extLst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98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67" name="Picture 11" descr="Esws_at_7Be_act_001_fig_4_human life cyle_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036" y="1511300"/>
            <a:ext cx="5350933" cy="383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58" name="Rectangle 5"/>
          <p:cNvSpPr txBox="1">
            <a:spLocks noGrp="1" noChangeArrowheads="1"/>
          </p:cNvSpPr>
          <p:nvPr/>
        </p:nvSpPr>
        <p:spPr bwMode="white">
          <a:xfrm>
            <a:off x="624421" y="6524630"/>
            <a:ext cx="1094316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21863" name="Rectangle 7"/>
          <p:cNvSpPr>
            <a:spLocks noChangeArrowheads="1"/>
          </p:cNvSpPr>
          <p:nvPr/>
        </p:nvSpPr>
        <p:spPr bwMode="auto">
          <a:xfrm>
            <a:off x="910171" y="5289550"/>
            <a:ext cx="7715895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68288" indent="-26828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GB" altLang="en-US" sz="2400" smtClean="0">
                <a:solidFill>
                  <a:srgbClr val="000000"/>
                </a:solidFill>
              </a:rPr>
              <a:t>Do the offspring look like the parents?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en-GB" altLang="en-US" sz="14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GB" altLang="en-US" sz="2400" smtClean="0">
                <a:solidFill>
                  <a:srgbClr val="000000"/>
                </a:solidFill>
              </a:rPr>
              <a:t>How long does it take until the young can reproduce?</a:t>
            </a:r>
          </a:p>
        </p:txBody>
      </p:sp>
      <p:sp>
        <p:nvSpPr>
          <p:cNvPr id="121865" name="Text Box 9"/>
          <p:cNvSpPr txBox="1">
            <a:spLocks noChangeArrowheads="1"/>
          </p:cNvSpPr>
          <p:nvPr/>
        </p:nvSpPr>
        <p:spPr bwMode="auto">
          <a:xfrm>
            <a:off x="3166533" y="833442"/>
            <a:ext cx="44935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600" smtClean="0">
                <a:solidFill>
                  <a:srgbClr val="636825"/>
                </a:solidFill>
                <a:latin typeface="Arial" pitchFamily="34" charset="0"/>
                <a:cs typeface="Arial" pitchFamily="34" charset="0"/>
              </a:rPr>
              <a:t>Life cycles – humans</a:t>
            </a: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auto">
          <a:xfrm>
            <a:off x="5766320" y="1"/>
            <a:ext cx="5987091" cy="1156606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!"/>
            </a:pPr>
            <a:r>
              <a:rPr lang="en-GB" altLang="en-US" b="1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Use the information to complete the table. </a:t>
            </a:r>
            <a:endParaRPr lang="en-GB" altLang="en-US" sz="22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76530304"/>
      </p:ext>
    </p:extLst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1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18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altLang="en-US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idx="1"/>
          </p:nvPr>
        </p:nvSpPr>
        <p:spPr>
          <a:xfrm>
            <a:off x="624421" y="1557338"/>
            <a:ext cx="10560049" cy="4608512"/>
          </a:xfrm>
        </p:spPr>
        <p:txBody>
          <a:bodyPr/>
          <a:lstStyle/>
          <a:p>
            <a:pPr marL="266700" indent="-266700"/>
            <a:r>
              <a:rPr lang="en-GB" altLang="en-US" smtClean="0">
                <a:latin typeface="Arial" pitchFamily="34" charset="0"/>
              </a:rPr>
              <a:t>Compare the life cycles of frogs and humans.</a:t>
            </a:r>
          </a:p>
          <a:p>
            <a:pPr marL="266700" indent="-266700"/>
            <a:endParaRPr lang="en-GB" altLang="en-US" smtClean="0">
              <a:latin typeface="Arial" pitchFamily="34" charset="0"/>
            </a:endParaRPr>
          </a:p>
          <a:p>
            <a:pPr marL="266700" indent="-266700">
              <a:buFont typeface="Wingdings" pitchFamily="2" charset="2"/>
              <a:buChar char="§"/>
            </a:pPr>
            <a:r>
              <a:rPr lang="en-GB" altLang="en-US" smtClean="0">
                <a:latin typeface="Arial" pitchFamily="34" charset="0"/>
              </a:rPr>
              <a:t>Draw up a table of similarities and differences between the life cycles.</a:t>
            </a:r>
          </a:p>
          <a:p>
            <a:pPr marL="266700" indent="-266700">
              <a:buFont typeface="Wingdings" pitchFamily="2" charset="2"/>
              <a:buChar char="§"/>
            </a:pPr>
            <a:r>
              <a:rPr lang="en-GB" altLang="en-US" smtClean="0">
                <a:latin typeface="Arial" pitchFamily="34" charset="0"/>
              </a:rPr>
              <a:t>Think about fertilisation.</a:t>
            </a:r>
          </a:p>
          <a:p>
            <a:pPr marL="266700" indent="-266700">
              <a:buFont typeface="Wingdings" pitchFamily="2" charset="2"/>
              <a:buChar char="§"/>
            </a:pPr>
            <a:r>
              <a:rPr lang="en-GB" altLang="en-US" smtClean="0">
                <a:latin typeface="Arial" pitchFamily="34" charset="0"/>
              </a:rPr>
              <a:t>Think about gestation.</a:t>
            </a:r>
          </a:p>
          <a:p>
            <a:pPr marL="266700" indent="-266700">
              <a:buFont typeface="Wingdings" pitchFamily="2" charset="2"/>
              <a:buChar char="§"/>
            </a:pPr>
            <a:r>
              <a:rPr lang="en-GB" altLang="en-US" smtClean="0">
                <a:latin typeface="Arial" pitchFamily="34" charset="0"/>
              </a:rPr>
              <a:t>Think about growth and development.</a:t>
            </a:r>
          </a:p>
          <a:p>
            <a:pPr marL="266700" indent="-266700">
              <a:buFont typeface="Wingdings" pitchFamily="2" charset="2"/>
              <a:buChar char="§"/>
            </a:pPr>
            <a:endParaRPr lang="en-GB" altLang="en-US" smtClean="0">
              <a:latin typeface="Arial" pitchFamily="34" charset="0"/>
            </a:endParaRPr>
          </a:p>
          <a:p>
            <a:pPr marL="266700" indent="-266700"/>
            <a:r>
              <a:rPr lang="en-GB" altLang="en-US" smtClean="0">
                <a:latin typeface="Arial" pitchFamily="34" charset="0"/>
              </a:rPr>
              <a:t>An example table is shown on the next slide.</a:t>
            </a:r>
          </a:p>
        </p:txBody>
      </p:sp>
      <p:sp>
        <p:nvSpPr>
          <p:cNvPr id="65579" name="Text Box 43"/>
          <p:cNvSpPr txBox="1">
            <a:spLocks noChangeArrowheads="1"/>
          </p:cNvSpPr>
          <p:nvPr/>
        </p:nvSpPr>
        <p:spPr bwMode="auto">
          <a:xfrm>
            <a:off x="4557184" y="833442"/>
            <a:ext cx="233910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600" smtClean="0">
                <a:solidFill>
                  <a:srgbClr val="636825"/>
                </a:solidFill>
                <a:latin typeface="Arial" pitchFamily="34" charset="0"/>
                <a:cs typeface="Arial" pitchFamily="34" charset="0"/>
              </a:rPr>
              <a:t>Life cycles</a:t>
            </a:r>
          </a:p>
        </p:txBody>
      </p:sp>
      <p:sp>
        <p:nvSpPr>
          <p:cNvPr id="5" name="AutoShape 21"/>
          <p:cNvSpPr>
            <a:spLocks noChangeArrowheads="1"/>
          </p:cNvSpPr>
          <p:nvPr/>
        </p:nvSpPr>
        <p:spPr bwMode="auto">
          <a:xfrm>
            <a:off x="5766320" y="0"/>
            <a:ext cx="5987091" cy="970383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!"/>
            </a:pPr>
            <a:r>
              <a:rPr lang="en-GB" altLang="en-US" b="1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Use the information to complete the table. </a:t>
            </a:r>
            <a:endParaRPr lang="en-GB" altLang="en-US" sz="22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2603579"/>
      </p:ext>
    </p:extLst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altLang="en-US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graphicFrame>
        <p:nvGraphicFramePr>
          <p:cNvPr id="67717" name="Group 133"/>
          <p:cNvGraphicFramePr>
            <a:graphicFrameLocks noGrp="1"/>
          </p:cNvGraphicFramePr>
          <p:nvPr/>
        </p:nvGraphicFramePr>
        <p:xfrm>
          <a:off x="431803" y="1557341"/>
          <a:ext cx="10945284" cy="4226561"/>
        </p:xfrm>
        <a:graphic>
          <a:graphicData uri="http://schemas.openxmlformats.org/drawingml/2006/table">
            <a:tbl>
              <a:tblPr/>
              <a:tblGrid>
                <a:gridCol w="3888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5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12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4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Frog</a:t>
                      </a:r>
                      <a:endParaRPr kumimoji="0" lang="en-GB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Human</a:t>
                      </a:r>
                      <a:endParaRPr kumimoji="0" lang="en-GB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3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Method of fertilisation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36825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36825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Gametes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36825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36825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Is water needed for reproduction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36825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36825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Where does the embryo develop?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36825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36825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6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Are the offspring and adults alike?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36825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36825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36825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36825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0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How long to mature to reproduce?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36825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36825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7656" name="Text Box 72"/>
          <p:cNvSpPr txBox="1">
            <a:spLocks noChangeArrowheads="1"/>
          </p:cNvSpPr>
          <p:nvPr/>
        </p:nvSpPr>
        <p:spPr bwMode="auto">
          <a:xfrm>
            <a:off x="4847170" y="808043"/>
            <a:ext cx="209865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200" smtClean="0">
                <a:solidFill>
                  <a:srgbClr val="636825"/>
                </a:solidFill>
                <a:latin typeface="Arial" pitchFamily="34" charset="0"/>
                <a:cs typeface="Arial" pitchFamily="34" charset="0"/>
              </a:rPr>
              <a:t>Life cycles</a:t>
            </a:r>
          </a:p>
        </p:txBody>
      </p:sp>
      <p:sp>
        <p:nvSpPr>
          <p:cNvPr id="67700" name="Text Box 116"/>
          <p:cNvSpPr txBox="1">
            <a:spLocks noChangeArrowheads="1"/>
          </p:cNvSpPr>
          <p:nvPr/>
        </p:nvSpPr>
        <p:spPr bwMode="auto">
          <a:xfrm>
            <a:off x="5422903" y="1916114"/>
            <a:ext cx="112562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000" smtClean="0">
                <a:solidFill>
                  <a:srgbClr val="636825"/>
                </a:solidFill>
                <a:latin typeface="Arial" pitchFamily="34" charset="0"/>
                <a:cs typeface="Arial" pitchFamily="34" charset="0"/>
              </a:rPr>
              <a:t>External</a:t>
            </a:r>
          </a:p>
        </p:txBody>
      </p:sp>
      <p:sp>
        <p:nvSpPr>
          <p:cNvPr id="67701" name="Rectangle 117"/>
          <p:cNvSpPr>
            <a:spLocks noChangeArrowheads="1"/>
          </p:cNvSpPr>
          <p:nvPr/>
        </p:nvSpPr>
        <p:spPr bwMode="auto">
          <a:xfrm>
            <a:off x="8923870" y="1914526"/>
            <a:ext cx="103906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000" smtClean="0">
                <a:solidFill>
                  <a:srgbClr val="636825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Internal</a:t>
            </a:r>
          </a:p>
        </p:txBody>
      </p:sp>
      <p:sp>
        <p:nvSpPr>
          <p:cNvPr id="67702" name="Rectangle 118"/>
          <p:cNvSpPr>
            <a:spLocks noChangeArrowheads="1"/>
          </p:cNvSpPr>
          <p:nvPr/>
        </p:nvSpPr>
        <p:spPr bwMode="auto">
          <a:xfrm>
            <a:off x="4893736" y="2411414"/>
            <a:ext cx="205056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000" smtClean="0">
                <a:solidFill>
                  <a:srgbClr val="636825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Eggs and sperm</a:t>
            </a:r>
          </a:p>
        </p:txBody>
      </p:sp>
      <p:sp>
        <p:nvSpPr>
          <p:cNvPr id="67703" name="Rectangle 119"/>
          <p:cNvSpPr>
            <a:spLocks noChangeArrowheads="1"/>
          </p:cNvSpPr>
          <p:nvPr/>
        </p:nvSpPr>
        <p:spPr bwMode="auto">
          <a:xfrm>
            <a:off x="8348137" y="2411414"/>
            <a:ext cx="205056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000" smtClean="0">
                <a:solidFill>
                  <a:srgbClr val="636825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Eggs and sperm</a:t>
            </a:r>
          </a:p>
        </p:txBody>
      </p:sp>
      <p:sp>
        <p:nvSpPr>
          <p:cNvPr id="67704" name="Rectangle 120"/>
          <p:cNvSpPr>
            <a:spLocks noChangeArrowheads="1"/>
          </p:cNvSpPr>
          <p:nvPr/>
        </p:nvSpPr>
        <p:spPr bwMode="auto">
          <a:xfrm>
            <a:off x="5662087" y="3022601"/>
            <a:ext cx="6035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000" smtClean="0">
                <a:solidFill>
                  <a:srgbClr val="636825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Yes</a:t>
            </a:r>
          </a:p>
        </p:txBody>
      </p:sp>
      <p:sp>
        <p:nvSpPr>
          <p:cNvPr id="67705" name="Rectangle 121"/>
          <p:cNvSpPr>
            <a:spLocks noChangeArrowheads="1"/>
          </p:cNvSpPr>
          <p:nvPr/>
        </p:nvSpPr>
        <p:spPr bwMode="auto">
          <a:xfrm>
            <a:off x="9260417" y="3022601"/>
            <a:ext cx="5132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000" smtClean="0">
                <a:solidFill>
                  <a:srgbClr val="636825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No</a:t>
            </a:r>
          </a:p>
        </p:txBody>
      </p:sp>
      <p:sp>
        <p:nvSpPr>
          <p:cNvPr id="67706" name="Rectangle 122"/>
          <p:cNvSpPr>
            <a:spLocks noChangeArrowheads="1"/>
          </p:cNvSpPr>
          <p:nvPr/>
        </p:nvSpPr>
        <p:spPr bwMode="auto">
          <a:xfrm>
            <a:off x="4701121" y="3706813"/>
            <a:ext cx="226376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000" smtClean="0">
                <a:solidFill>
                  <a:srgbClr val="636825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External (in water)</a:t>
            </a:r>
          </a:p>
        </p:txBody>
      </p:sp>
      <p:sp>
        <p:nvSpPr>
          <p:cNvPr id="67707" name="Rectangle 123"/>
          <p:cNvSpPr>
            <a:spLocks noChangeArrowheads="1"/>
          </p:cNvSpPr>
          <p:nvPr/>
        </p:nvSpPr>
        <p:spPr bwMode="auto">
          <a:xfrm>
            <a:off x="8972554" y="3706813"/>
            <a:ext cx="103906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000" smtClean="0">
                <a:solidFill>
                  <a:srgbClr val="636825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Internal</a:t>
            </a:r>
          </a:p>
        </p:txBody>
      </p:sp>
      <p:sp>
        <p:nvSpPr>
          <p:cNvPr id="67708" name="Rectangle 124"/>
          <p:cNvSpPr>
            <a:spLocks noChangeArrowheads="1"/>
          </p:cNvSpPr>
          <p:nvPr/>
        </p:nvSpPr>
        <p:spPr bwMode="auto">
          <a:xfrm>
            <a:off x="4364568" y="4173543"/>
            <a:ext cx="3649133" cy="114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000" smtClean="0">
                <a:solidFill>
                  <a:srgbClr val="636825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No. Tadpoles start with tails and no legs.</a:t>
            </a:r>
          </a:p>
          <a:p>
            <a:pPr algn="ctr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000" smtClean="0">
                <a:solidFill>
                  <a:srgbClr val="636825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Transform into adults.</a:t>
            </a:r>
          </a:p>
        </p:txBody>
      </p:sp>
      <p:sp>
        <p:nvSpPr>
          <p:cNvPr id="67709" name="Rectangle 125"/>
          <p:cNvSpPr>
            <a:spLocks noChangeArrowheads="1"/>
          </p:cNvSpPr>
          <p:nvPr/>
        </p:nvSpPr>
        <p:spPr bwMode="auto">
          <a:xfrm>
            <a:off x="7867651" y="4173543"/>
            <a:ext cx="3647016" cy="114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000" smtClean="0">
                <a:solidFill>
                  <a:srgbClr val="636825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Yes, very similar. Body proportions change with growth.</a:t>
            </a:r>
          </a:p>
        </p:txBody>
      </p:sp>
      <p:sp>
        <p:nvSpPr>
          <p:cNvPr id="67710" name="Rectangle 126"/>
          <p:cNvSpPr>
            <a:spLocks noChangeArrowheads="1"/>
          </p:cNvSpPr>
          <p:nvPr/>
        </p:nvSpPr>
        <p:spPr bwMode="auto">
          <a:xfrm>
            <a:off x="5037670" y="5468939"/>
            <a:ext cx="17652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000" smtClean="0">
                <a:solidFill>
                  <a:srgbClr val="636825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About 3 years</a:t>
            </a:r>
          </a:p>
        </p:txBody>
      </p:sp>
      <p:sp>
        <p:nvSpPr>
          <p:cNvPr id="67711" name="Rectangle 127"/>
          <p:cNvSpPr>
            <a:spLocks noChangeArrowheads="1"/>
          </p:cNvSpPr>
          <p:nvPr/>
        </p:nvSpPr>
        <p:spPr bwMode="auto">
          <a:xfrm>
            <a:off x="8443387" y="5468939"/>
            <a:ext cx="19078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000" smtClean="0">
                <a:solidFill>
                  <a:srgbClr val="636825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About 18 years</a:t>
            </a:r>
          </a:p>
        </p:txBody>
      </p:sp>
    </p:spTree>
    <p:extLst>
      <p:ext uri="{BB962C8B-B14F-4D97-AF65-F5344CB8AC3E}">
        <p14:creationId xmlns:p14="http://schemas.microsoft.com/office/powerpoint/2010/main" val="575696565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7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7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7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7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7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7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700" grpId="0"/>
      <p:bldP spid="67701" grpId="0"/>
      <p:bldP spid="67702" grpId="0"/>
      <p:bldP spid="67703" grpId="0"/>
      <p:bldP spid="67704" grpId="0"/>
      <p:bldP spid="67705" grpId="0"/>
      <p:bldP spid="67706" grpId="0"/>
      <p:bldP spid="67707" grpId="0"/>
      <p:bldP spid="67708" grpId="0"/>
      <p:bldP spid="67709" grpId="0"/>
      <p:bldP spid="67710" grpId="0"/>
      <p:bldP spid="677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Objectives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542925" lvl="1" indent="-357188" eaLnBrk="1" hangingPunct="1"/>
            <a:r>
              <a:rPr lang="en-GB" altLang="en-US" sz="2800" smtClean="0"/>
              <a:t>Describe an animal’s life cycle using a diagram.</a:t>
            </a:r>
          </a:p>
          <a:p>
            <a:pPr marL="542925" lvl="1" indent="-357188" eaLnBrk="1" hangingPunct="1"/>
            <a:r>
              <a:rPr lang="en-GB" altLang="en-US" sz="2800" smtClean="0"/>
              <a:t>Identify the parts of the body that change in males and females during puberty and correctly use the terms: </a:t>
            </a:r>
            <a:r>
              <a:rPr lang="en-GB" altLang="en-US" sz="2800" smtClean="0">
                <a:solidFill>
                  <a:srgbClr val="636825"/>
                </a:solidFill>
              </a:rPr>
              <a:t>puberty, adolescence</a:t>
            </a:r>
            <a:r>
              <a:rPr lang="en-GB" altLang="en-US" sz="2800" smtClean="0"/>
              <a:t>.</a:t>
            </a:r>
          </a:p>
          <a:p>
            <a:pPr marL="542925" lvl="1" indent="-357188" eaLnBrk="1" hangingPunct="1"/>
            <a:r>
              <a:rPr lang="en-GB" altLang="en-US" sz="2800" smtClean="0"/>
              <a:t>Recall the length of and stages in the menstrual cycle.</a:t>
            </a:r>
          </a:p>
        </p:txBody>
      </p:sp>
      <p:sp>
        <p:nvSpPr>
          <p:cNvPr id="55299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802424201"/>
      </p:ext>
    </p:extLst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96" y="170025"/>
            <a:ext cx="10515600" cy="1325563"/>
          </a:xfrm>
        </p:spPr>
        <p:txBody>
          <a:bodyPr/>
          <a:lstStyle/>
          <a:p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Puberty</a:t>
            </a:r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058" y="1523224"/>
            <a:ext cx="11624335" cy="508285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Puberty is the process of </a:t>
            </a:r>
            <a:r>
              <a:rPr lang="en-GB" sz="3200" b="1" u="sng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changes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 the body. For example, fast growth and development of reproductive organs.</a:t>
            </a:r>
          </a:p>
          <a:p>
            <a:pPr marL="0" indent="0">
              <a:buNone/>
            </a:pP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Additionally, puberty involves </a:t>
            </a:r>
            <a:r>
              <a:rPr lang="en-GB" sz="3200" b="1" u="sng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emotional changes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such as boys and girls becoming interested in each other.  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It starts when the </a:t>
            </a:r>
            <a:r>
              <a:rPr lang="en-GB" sz="3200" b="1" u="sng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 hormones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are released from the brain, testis (only males) and ovaries (only females).</a:t>
            </a:r>
            <a:endParaRPr lang="en-GB" sz="3200" b="1" u="sng" dirty="0">
              <a:solidFill>
                <a:srgbClr val="CC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3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uberty 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usually begins </a:t>
            </a:r>
            <a:r>
              <a:rPr lang="en-GB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between the </a:t>
            </a:r>
            <a:r>
              <a:rPr lang="en-GB" altLang="en-US" sz="3200" b="1" u="sng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ages 10 and 15</a:t>
            </a:r>
            <a:r>
              <a:rPr lang="en-GB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with girls often starting before boys. </a:t>
            </a:r>
          </a:p>
          <a:p>
            <a:pPr marL="0" indent="0">
              <a:buNone/>
            </a:pPr>
            <a:endParaRPr lang="en-GB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Puberty usually finishes at the </a:t>
            </a:r>
            <a:r>
              <a:rPr lang="en-GB" altLang="en-US" sz="3200" b="1" u="sng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of 18. </a:t>
            </a:r>
          </a:p>
          <a:p>
            <a:pPr marL="0" indent="0">
              <a:buNone/>
            </a:pPr>
            <a:endParaRPr lang="en-GB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1"/>
          <p:cNvSpPr>
            <a:spLocks noChangeArrowheads="1"/>
          </p:cNvSpPr>
          <p:nvPr/>
        </p:nvSpPr>
        <p:spPr bwMode="auto">
          <a:xfrm>
            <a:off x="5934269" y="1"/>
            <a:ext cx="5987091" cy="832756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!"/>
            </a:pPr>
            <a:r>
              <a:rPr lang="en-GB" altLang="en-US" b="1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Copy the notes below. </a:t>
            </a:r>
            <a:endParaRPr lang="en-GB" altLang="en-US" sz="22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0195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Objectives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542925" lvl="1" indent="-357188" eaLnBrk="1" hangingPunct="1"/>
            <a:r>
              <a:rPr lang="en-GB" altLang="en-US" sz="2800" smtClean="0"/>
              <a:t>Compare the life cycles of different animals.</a:t>
            </a:r>
          </a:p>
          <a:p>
            <a:pPr marL="542925" lvl="1" indent="-357188" eaLnBrk="1" hangingPunct="1"/>
            <a:r>
              <a:rPr lang="en-GB" altLang="en-US" sz="2800" smtClean="0"/>
              <a:t>Identify the role of sex hormones in puberty.</a:t>
            </a:r>
          </a:p>
          <a:p>
            <a:pPr marL="542925" lvl="1" indent="-357188" eaLnBrk="1" hangingPunct="1"/>
            <a:r>
              <a:rPr lang="en-GB" altLang="en-US" sz="2800" smtClean="0"/>
              <a:t>Describe what happens to parts of the body during </a:t>
            </a:r>
            <a:r>
              <a:rPr lang="en-GB" altLang="en-US" sz="2800" smtClean="0">
                <a:solidFill>
                  <a:srgbClr val="636825"/>
                </a:solidFill>
              </a:rPr>
              <a:t>puberty</a:t>
            </a:r>
            <a:r>
              <a:rPr lang="en-GB" altLang="en-US" sz="2800" smtClean="0"/>
              <a:t>, and during </a:t>
            </a:r>
            <a:r>
              <a:rPr lang="en-GB" altLang="en-US" sz="2800" smtClean="0">
                <a:solidFill>
                  <a:srgbClr val="636825"/>
                </a:solidFill>
              </a:rPr>
              <a:t>adolescence</a:t>
            </a:r>
            <a:r>
              <a:rPr lang="en-GB" altLang="en-US" sz="2800" smtClean="0"/>
              <a:t>.</a:t>
            </a:r>
          </a:p>
          <a:p>
            <a:pPr marL="542925" lvl="1" indent="-357188" eaLnBrk="1" hangingPunct="1"/>
            <a:r>
              <a:rPr lang="en-GB" altLang="en-US" sz="2800" smtClean="0"/>
              <a:t>Explain the purpose of the menstrual cycle.</a:t>
            </a:r>
          </a:p>
          <a:p>
            <a:pPr marL="542925" lvl="1" indent="-357188" eaLnBrk="1" hangingPunct="1"/>
            <a:r>
              <a:rPr lang="en-GB" altLang="en-US" sz="2800" smtClean="0"/>
              <a:t>Use knowledge of the menstrual cycle to predict timings (e.g. of menstruation, ovulation, fertile period).</a:t>
            </a:r>
          </a:p>
        </p:txBody>
      </p:sp>
      <p:sp>
        <p:nvSpPr>
          <p:cNvPr id="56323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476680545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Objectives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24440" y="1844710"/>
            <a:ext cx="10943167" cy="2879725"/>
          </a:xfrm>
        </p:spPr>
        <p:txBody>
          <a:bodyPr/>
          <a:lstStyle/>
          <a:p>
            <a:pPr marL="542925" lvl="1" indent="-357188" eaLnBrk="1" hangingPunct="1"/>
            <a:r>
              <a:rPr lang="en-GB" altLang="en-US" sz="2800" smtClean="0"/>
              <a:t>Explain why acne may become a problem during puberty.</a:t>
            </a:r>
          </a:p>
        </p:txBody>
      </p:sp>
      <p:sp>
        <p:nvSpPr>
          <p:cNvPr id="57347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259936467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Practical: Heights</a:t>
            </a:r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Equipment: ● </a:t>
            </a:r>
            <a:r>
              <a:rPr lang="en-GB" dirty="0" smtClean="0"/>
              <a:t>metre </a:t>
            </a:r>
            <a:r>
              <a:rPr lang="en-GB" dirty="0"/>
              <a:t>rule or tape measure ● pencil ● large sheet of blank paper ● sticky tape or </a:t>
            </a:r>
            <a:r>
              <a:rPr lang="en-GB" dirty="0" err="1"/>
              <a:t>Blu</a:t>
            </a:r>
            <a:r>
              <a:rPr lang="en-GB" dirty="0"/>
              <a:t>-Tack</a:t>
            </a:r>
            <a:r>
              <a:rPr lang="en-GB" dirty="0" smtClean="0"/>
              <a:t>®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See firefly </a:t>
            </a:r>
            <a:r>
              <a:rPr lang="en-GB" smtClean="0"/>
              <a:t>for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4374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96" y="170025"/>
            <a:ext cx="10515600" cy="1325563"/>
          </a:xfrm>
        </p:spPr>
        <p:txBody>
          <a:bodyPr/>
          <a:lstStyle/>
          <a:p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Puberty</a:t>
            </a:r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058" y="1523222"/>
            <a:ext cx="1162433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During puberty, the </a:t>
            </a:r>
            <a:r>
              <a:rPr lang="en-GB" sz="3200" b="1" u="sng" dirty="0" smtClean="0">
                <a:solidFill>
                  <a:srgbClr val="33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testis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start to make </a:t>
            </a:r>
            <a:r>
              <a:rPr lang="en-GB" sz="3200" b="1" u="sng" dirty="0" smtClean="0">
                <a:solidFill>
                  <a:srgbClr val="33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sperm cells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and the </a:t>
            </a:r>
            <a:r>
              <a:rPr lang="en-GB" sz="3200" b="1" u="sng" dirty="0" smtClean="0">
                <a:solidFill>
                  <a:srgbClr val="33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ovaries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begin to release egg cells. </a:t>
            </a:r>
          </a:p>
          <a:p>
            <a:pPr marL="0" indent="0">
              <a:buNone/>
            </a:pP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Sex hormones can also cause </a:t>
            </a:r>
            <a:r>
              <a:rPr lang="en-GB" sz="3200" b="1" u="sng" dirty="0" smtClean="0">
                <a:solidFill>
                  <a:srgbClr val="33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acne. </a:t>
            </a:r>
          </a:p>
          <a:p>
            <a:pPr marL="0" indent="0">
              <a:buNone/>
            </a:pPr>
            <a:endParaRPr lang="en-GB" altLang="en-US" sz="3200" b="1" u="sng" dirty="0">
              <a:solidFill>
                <a:srgbClr val="D600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altLang="en-US" sz="3200" b="1" u="sng" dirty="0" smtClean="0">
              <a:solidFill>
                <a:srgbClr val="D600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1"/>
          <p:cNvSpPr>
            <a:spLocks noChangeArrowheads="1"/>
          </p:cNvSpPr>
          <p:nvPr/>
        </p:nvSpPr>
        <p:spPr bwMode="auto">
          <a:xfrm>
            <a:off x="5934269" y="1"/>
            <a:ext cx="5987091" cy="832756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!"/>
            </a:pPr>
            <a:r>
              <a:rPr lang="en-GB" altLang="en-US" b="1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Copy the notes below. </a:t>
            </a:r>
            <a:endParaRPr lang="en-GB" altLang="en-US" sz="22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7489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96" y="170025"/>
            <a:ext cx="10515600" cy="1325563"/>
          </a:xfrm>
        </p:spPr>
        <p:txBody>
          <a:bodyPr/>
          <a:lstStyle/>
          <a:p>
            <a:pPr marL="0" indent="0"/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Adolescence</a:t>
            </a:r>
            <a:endParaRPr lang="en-GB" altLang="en-US" b="1" u="sng" dirty="0">
              <a:solidFill>
                <a:srgbClr val="D600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058" y="1523222"/>
            <a:ext cx="1162433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 time when puberty is taking place in called </a:t>
            </a:r>
            <a:r>
              <a:rPr lang="en-GB" sz="3200" b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adolescence. </a:t>
            </a:r>
            <a:endParaRPr lang="en-GB" altLang="en-US" sz="3200" b="1" u="sng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1"/>
          <p:cNvSpPr>
            <a:spLocks noChangeArrowheads="1"/>
          </p:cNvSpPr>
          <p:nvPr/>
        </p:nvSpPr>
        <p:spPr bwMode="auto">
          <a:xfrm>
            <a:off x="5934269" y="1"/>
            <a:ext cx="5987091" cy="832756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!"/>
            </a:pPr>
            <a:r>
              <a:rPr lang="en-GB" altLang="en-US" b="1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Copy the notes below. </a:t>
            </a:r>
            <a:endParaRPr lang="en-GB" altLang="en-US" sz="22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6332" y="2556638"/>
            <a:ext cx="8621485" cy="461665"/>
          </a:xfrm>
          <a:prstGeom prst="rect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Note: Puberty is the process and adolescence is the time.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75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4695544"/>
              </p:ext>
            </p:extLst>
          </p:nvPr>
        </p:nvGraphicFramePr>
        <p:xfrm>
          <a:off x="609600" y="1600200"/>
          <a:ext cx="1097280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Puberty in males </a:t>
                      </a:r>
                      <a:endParaRPr lang="en-GB" sz="28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Puberty in females</a:t>
                      </a:r>
                      <a:endParaRPr lang="en-GB" sz="28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AutoShape 21"/>
          <p:cNvSpPr>
            <a:spLocks noChangeArrowheads="1"/>
          </p:cNvSpPr>
          <p:nvPr/>
        </p:nvSpPr>
        <p:spPr bwMode="auto">
          <a:xfrm>
            <a:off x="7669795" y="-60298"/>
            <a:ext cx="4664071" cy="1038198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!"/>
            </a:pPr>
            <a:r>
              <a:rPr lang="en-GB" altLang="en-US" b="1" dirty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GB" altLang="en-US" sz="18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Copy the table</a:t>
            </a:r>
            <a:endParaRPr lang="en-GB" altLang="en-US" sz="18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4636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What changes happens to males during puberty?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7109" r:id="rId2" imgW="8699400" imgH="5308560"/>
        </mc:Choice>
        <mc:Fallback>
          <p:control r:id="rId2" imgW="8699400" imgH="5308560">
            <p:pic>
              <p:nvPicPr>
                <p:cNvPr id="4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5450" y="1549400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2857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97304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76" t="12245" r="30582" b="25510"/>
          <a:stretch/>
        </p:blipFill>
        <p:spPr bwMode="auto">
          <a:xfrm>
            <a:off x="690468" y="391886"/>
            <a:ext cx="6624733" cy="5877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1"/>
          <p:cNvSpPr>
            <a:spLocks noChangeArrowheads="1"/>
          </p:cNvSpPr>
          <p:nvPr/>
        </p:nvSpPr>
        <p:spPr bwMode="auto">
          <a:xfrm>
            <a:off x="7669795" y="-60298"/>
            <a:ext cx="4664071" cy="1038198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!"/>
            </a:pPr>
            <a:r>
              <a:rPr lang="en-GB" altLang="en-US" b="1" dirty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GB" altLang="en-US" sz="18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Use the information fill out your table</a:t>
            </a:r>
            <a:endParaRPr lang="en-GB" altLang="en-US" sz="18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1120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changes happens to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females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during puberty?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6085" r:id="rId2" imgW="8699400" imgH="5308560"/>
        </mc:Choice>
        <mc:Fallback>
          <p:control r:id="rId2" imgW="8699400" imgH="5308560">
            <p:pic>
              <p:nvPicPr>
                <p:cNvPr id="4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81088" y="1549400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2857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52250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0_Default Design">
  <a:themeElements>
    <a:clrScheme name="Chemistry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2_Default Design">
  <a:themeElements>
    <a:clrScheme name="Chemistry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3_Default Design">
  <a:themeElements>
    <a:clrScheme name="Chemistry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4_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5_Default Design">
  <a:themeElements>
    <a:clrScheme name="Chemistry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6_Default Design">
  <a:themeElements>
    <a:clrScheme name="Chemistry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7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Biology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3C300"/>
      </a:accent1>
      <a:accent2>
        <a:srgbClr val="636825"/>
      </a:accent2>
      <a:accent3>
        <a:srgbClr val="FFFFFF"/>
      </a:accent3>
      <a:accent4>
        <a:srgbClr val="000000"/>
      </a:accent4>
      <a:accent5>
        <a:srgbClr val="DBD600"/>
      </a:accent5>
      <a:accent6>
        <a:srgbClr val="444719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Default Design">
  <a:themeElements>
    <a:clrScheme name="Chemistry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Default Design">
  <a:themeElements>
    <a:clrScheme name="Chemistry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Default Design">
  <a:themeElements>
    <a:clrScheme name="Chemistry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1145</TotalTime>
  <Words>1317</Words>
  <Application>Microsoft Office PowerPoint</Application>
  <PresentationFormat>Widescreen</PresentationFormat>
  <Paragraphs>208</Paragraphs>
  <Slides>32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17</vt:i4>
      </vt:variant>
      <vt:variant>
        <vt:lpstr>Slide Titles</vt:lpstr>
      </vt:variant>
      <vt:variant>
        <vt:i4>32</vt:i4>
      </vt:variant>
    </vt:vector>
  </HeadingPairs>
  <TitlesOfParts>
    <vt:vector size="59" baseType="lpstr">
      <vt:lpstr>MS PGothic</vt:lpstr>
      <vt:lpstr>Arial</vt:lpstr>
      <vt:lpstr>Arial Black</vt:lpstr>
      <vt:lpstr>Calibri</vt:lpstr>
      <vt:lpstr>Calibri Light</vt:lpstr>
      <vt:lpstr>ÇlÇr ñæí©</vt:lpstr>
      <vt:lpstr>Comic Sans MS</vt:lpstr>
      <vt:lpstr>Times New Roman</vt:lpstr>
      <vt:lpstr>Wingdings</vt:lpstr>
      <vt:lpstr>Wingdings 2</vt:lpstr>
      <vt:lpstr>Office Theme</vt:lpstr>
      <vt:lpstr>5_Default Design</vt:lpstr>
      <vt:lpstr>4_Default Design</vt:lpstr>
      <vt:lpstr>3_Default Design</vt:lpstr>
      <vt:lpstr>6_Default Design</vt:lpstr>
      <vt:lpstr>7_Default Design</vt:lpstr>
      <vt:lpstr>8_Default Design</vt:lpstr>
      <vt:lpstr>9_Default Design</vt:lpstr>
      <vt:lpstr>2_Default Design</vt:lpstr>
      <vt:lpstr>10_Default Design</vt:lpstr>
      <vt:lpstr>11_Default Design</vt:lpstr>
      <vt:lpstr>12_Default Design</vt:lpstr>
      <vt:lpstr>13_Default Design</vt:lpstr>
      <vt:lpstr>14_Default Design</vt:lpstr>
      <vt:lpstr>15_Default Design</vt:lpstr>
      <vt:lpstr>16_Default Design</vt:lpstr>
      <vt:lpstr>17_Default Design</vt:lpstr>
      <vt:lpstr>PowerPoint Presentation</vt:lpstr>
      <vt:lpstr>Puberty</vt:lpstr>
      <vt:lpstr>Puberty</vt:lpstr>
      <vt:lpstr>Puberty</vt:lpstr>
      <vt:lpstr>Adolescence</vt:lpstr>
      <vt:lpstr>PowerPoint Presentation</vt:lpstr>
      <vt:lpstr>What changes happens to males during puberty?</vt:lpstr>
      <vt:lpstr>PowerPoint Presentation</vt:lpstr>
      <vt:lpstr>What changes happens to females during puberty?</vt:lpstr>
      <vt:lpstr>PowerPoint Presentation</vt:lpstr>
      <vt:lpstr>The menstrual cycle </vt:lpstr>
      <vt:lpstr>The menstrual cycle </vt:lpstr>
      <vt:lpstr>The menstrual cycle </vt:lpstr>
      <vt:lpstr>PowerPoint Presentation</vt:lpstr>
      <vt:lpstr>The menstrual cycle </vt:lpstr>
      <vt:lpstr>Periods usually occur once every 28 days, but this can vary a lot, especially when periods first start. Sanitary towels or tampons are used to absorb the blood</vt:lpstr>
      <vt:lpstr>Life cycles</vt:lpstr>
      <vt:lpstr>Life cycles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Objectives</vt:lpstr>
      <vt:lpstr>Objectives</vt:lpstr>
      <vt:lpstr>Objectives</vt:lpstr>
      <vt:lpstr>Practical: Heights</vt:lpstr>
    </vt:vector>
  </TitlesOfParts>
  <Company>Highams Park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 Emrith-Small</dc:creator>
  <cp:lastModifiedBy>H Emrith-Small</cp:lastModifiedBy>
  <cp:revision>148</cp:revision>
  <dcterms:created xsi:type="dcterms:W3CDTF">2018-07-05T13:04:35Z</dcterms:created>
  <dcterms:modified xsi:type="dcterms:W3CDTF">2019-03-04T13:03:12Z</dcterms:modified>
</cp:coreProperties>
</file>