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386" r:id="rId5"/>
    <p:sldId id="382" r:id="rId6"/>
    <p:sldId id="387" r:id="rId7"/>
    <p:sldId id="389" r:id="rId8"/>
    <p:sldId id="390" r:id="rId9"/>
    <p:sldId id="391" r:id="rId10"/>
    <p:sldId id="392" r:id="rId11"/>
    <p:sldId id="400" r:id="rId12"/>
    <p:sldId id="394" r:id="rId13"/>
    <p:sldId id="401" r:id="rId14"/>
    <p:sldId id="402" r:id="rId15"/>
    <p:sldId id="3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7" d="100"/>
          <a:sy n="77" d="100"/>
        </p:scale>
        <p:origin x="120"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Callanan" userId="951668ec-da26-491a-9b8a-af24bfeff26b" providerId="ADAL" clId="{2918AB28-6D32-410D-82F8-C7A918A274F6}"/>
    <pc:docChg chg="modSld sldOrd">
      <pc:chgData name="D Callanan" userId="951668ec-da26-491a-9b8a-af24bfeff26b" providerId="ADAL" clId="{2918AB28-6D32-410D-82F8-C7A918A274F6}" dt="2022-06-17T11:13:20.212" v="4" actId="1076"/>
      <pc:docMkLst>
        <pc:docMk/>
      </pc:docMkLst>
      <pc:sldChg chg="modSp ord modTransition">
        <pc:chgData name="D Callanan" userId="951668ec-da26-491a-9b8a-af24bfeff26b" providerId="ADAL" clId="{2918AB28-6D32-410D-82F8-C7A918A274F6}" dt="2022-06-17T11:13:20.212" v="4" actId="1076"/>
        <pc:sldMkLst>
          <pc:docMk/>
          <pc:sldMk cId="277403859" sldId="382"/>
        </pc:sldMkLst>
        <pc:graphicFrameChg chg="mod modGraphic">
          <ac:chgData name="D Callanan" userId="951668ec-da26-491a-9b8a-af24bfeff26b" providerId="ADAL" clId="{2918AB28-6D32-410D-82F8-C7A918A274F6}" dt="2022-06-17T11:13:20.212" v="4" actId="1076"/>
          <ac:graphicFrameMkLst>
            <pc:docMk/>
            <pc:sldMk cId="277403859" sldId="382"/>
            <ac:graphicFrameMk id="5" creationId="{EA102F2E-962C-4540-B7AB-3CD9865BC2A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1D23C-59C2-4D5D-AF1E-415C2B4F72D3}" type="datetimeFigureOut">
              <a:rPr lang="en-GB" smtClean="0"/>
              <a:t>17/06/2022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A83C4-1EDC-4B2A-876D-68AE60FB86D2}" type="slidenum">
              <a:rPr lang="en-GB" smtClean="0"/>
              <a:t>‹#›</a:t>
            </a:fld>
            <a:endParaRPr lang="en-GB"/>
          </a:p>
        </p:txBody>
      </p:sp>
    </p:spTree>
    <p:extLst>
      <p:ext uri="{BB962C8B-B14F-4D97-AF65-F5344CB8AC3E}">
        <p14:creationId xmlns:p14="http://schemas.microsoft.com/office/powerpoint/2010/main" val="2574033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a:t>
            </a:r>
            <a:r>
              <a:rPr lang="en-GB" dirty="0" err="1"/>
              <a:t>opitons</a:t>
            </a:r>
            <a:r>
              <a:rPr lang="en-GB" dirty="0"/>
              <a:t> https://www.stem.org.uk/resources/elibrary/resource/28836/brownian-motion</a:t>
            </a:r>
          </a:p>
        </p:txBody>
      </p:sp>
      <p:sp>
        <p:nvSpPr>
          <p:cNvPr id="4" name="Slide Number Placeholder 3"/>
          <p:cNvSpPr>
            <a:spLocks noGrp="1"/>
          </p:cNvSpPr>
          <p:nvPr>
            <p:ph type="sldNum" sz="quarter" idx="5"/>
          </p:nvPr>
        </p:nvSpPr>
        <p:spPr/>
        <p:txBody>
          <a:bodyPr/>
          <a:lstStyle/>
          <a:p>
            <a:fld id="{EB7A6084-2824-4976-A8DF-B2FBDB64C6E6}" type="slidenum">
              <a:rPr lang="en-GB" smtClean="0"/>
              <a:t>4</a:t>
            </a:fld>
            <a:endParaRPr lang="en-GB"/>
          </a:p>
        </p:txBody>
      </p:sp>
    </p:spTree>
    <p:extLst>
      <p:ext uri="{BB962C8B-B14F-4D97-AF65-F5344CB8AC3E}">
        <p14:creationId xmlns:p14="http://schemas.microsoft.com/office/powerpoint/2010/main" val="379837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032FD-E5D9-4C9D-A578-9A124EFDB3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A31593-E28B-44B4-AAE0-092B93B33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737BE8-6425-4996-8CF6-D459CEB29999}"/>
              </a:ext>
            </a:extLst>
          </p:cNvPr>
          <p:cNvSpPr>
            <a:spLocks noGrp="1"/>
          </p:cNvSpPr>
          <p:nvPr>
            <p:ph type="dt" sz="half" idx="10"/>
          </p:nvPr>
        </p:nvSpPr>
        <p:spPr/>
        <p:txBody>
          <a:bodyPr/>
          <a:lstStyle/>
          <a:p>
            <a:fld id="{20853E08-0DC0-44F5-86AA-13B30064690D}" type="datetimeFigureOut">
              <a:rPr lang="en-GB" smtClean="0"/>
              <a:t>17/06/2022</a:t>
            </a:fld>
            <a:endParaRPr lang="en-GB"/>
          </a:p>
        </p:txBody>
      </p:sp>
      <p:sp>
        <p:nvSpPr>
          <p:cNvPr id="5" name="Footer Placeholder 4">
            <a:extLst>
              <a:ext uri="{FF2B5EF4-FFF2-40B4-BE49-F238E27FC236}">
                <a16:creationId xmlns:a16="http://schemas.microsoft.com/office/drawing/2014/main" id="{9CA88642-341E-4EAF-8936-7F2C9ADD1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F1A0C5-DB9F-40C9-AC55-213D323E308D}"/>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14522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758D8-7005-47E0-AE67-23BED7997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9DEEBE-D4D0-40F3-9494-8721A72E7D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64039B-BB0D-4B02-AD18-988759396CEA}"/>
              </a:ext>
            </a:extLst>
          </p:cNvPr>
          <p:cNvSpPr>
            <a:spLocks noGrp="1"/>
          </p:cNvSpPr>
          <p:nvPr>
            <p:ph type="dt" sz="half" idx="10"/>
          </p:nvPr>
        </p:nvSpPr>
        <p:spPr/>
        <p:txBody>
          <a:bodyPr/>
          <a:lstStyle/>
          <a:p>
            <a:fld id="{20853E08-0DC0-44F5-86AA-13B30064690D}" type="datetimeFigureOut">
              <a:rPr lang="en-GB" smtClean="0"/>
              <a:t>17/06/2022</a:t>
            </a:fld>
            <a:endParaRPr lang="en-GB"/>
          </a:p>
        </p:txBody>
      </p:sp>
      <p:sp>
        <p:nvSpPr>
          <p:cNvPr id="5" name="Footer Placeholder 4">
            <a:extLst>
              <a:ext uri="{FF2B5EF4-FFF2-40B4-BE49-F238E27FC236}">
                <a16:creationId xmlns:a16="http://schemas.microsoft.com/office/drawing/2014/main" id="{4A8B5608-393A-4B68-A0CA-F599E70029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DA2B12-2A70-41C6-89A8-AA99D780298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50446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3D72C6-D1FC-4889-8D99-5F3A4BAF0A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3CD1DE-EFBF-4F79-8950-930C2562B8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91096B-80A5-4ED9-9F18-9713F391B5B2}"/>
              </a:ext>
            </a:extLst>
          </p:cNvPr>
          <p:cNvSpPr>
            <a:spLocks noGrp="1"/>
          </p:cNvSpPr>
          <p:nvPr>
            <p:ph type="dt" sz="half" idx="10"/>
          </p:nvPr>
        </p:nvSpPr>
        <p:spPr/>
        <p:txBody>
          <a:bodyPr/>
          <a:lstStyle/>
          <a:p>
            <a:fld id="{20853E08-0DC0-44F5-86AA-13B30064690D}" type="datetimeFigureOut">
              <a:rPr lang="en-GB" smtClean="0"/>
              <a:t>17/06/2022</a:t>
            </a:fld>
            <a:endParaRPr lang="en-GB"/>
          </a:p>
        </p:txBody>
      </p:sp>
      <p:sp>
        <p:nvSpPr>
          <p:cNvPr id="5" name="Footer Placeholder 4">
            <a:extLst>
              <a:ext uri="{FF2B5EF4-FFF2-40B4-BE49-F238E27FC236}">
                <a16:creationId xmlns:a16="http://schemas.microsoft.com/office/drawing/2014/main" id="{4D929DE3-83F9-4E04-B1FC-370A522B0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8D4A-C16F-4F5A-BB57-4ADAFFEA7EE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400066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57372-F647-4B1A-AF8D-E2DA058673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89D25E-B202-4867-8A5F-B1DE47714E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361A1D-748F-48CE-95FF-2060A4509C49}"/>
              </a:ext>
            </a:extLst>
          </p:cNvPr>
          <p:cNvSpPr>
            <a:spLocks noGrp="1"/>
          </p:cNvSpPr>
          <p:nvPr>
            <p:ph type="dt" sz="half" idx="10"/>
          </p:nvPr>
        </p:nvSpPr>
        <p:spPr/>
        <p:txBody>
          <a:bodyPr/>
          <a:lstStyle/>
          <a:p>
            <a:fld id="{20853E08-0DC0-44F5-86AA-13B30064690D}" type="datetimeFigureOut">
              <a:rPr lang="en-GB" smtClean="0"/>
              <a:t>17/06/2022</a:t>
            </a:fld>
            <a:endParaRPr lang="en-GB"/>
          </a:p>
        </p:txBody>
      </p:sp>
      <p:sp>
        <p:nvSpPr>
          <p:cNvPr id="5" name="Footer Placeholder 4">
            <a:extLst>
              <a:ext uri="{FF2B5EF4-FFF2-40B4-BE49-F238E27FC236}">
                <a16:creationId xmlns:a16="http://schemas.microsoft.com/office/drawing/2014/main" id="{6DB30B22-6976-43B9-B864-E1033EF2E2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14A1EF-B7B8-4770-9345-814CE91B925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24453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7925-8571-4492-A0B3-E40CF23C9D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7094CB-04EF-44D8-95E2-FC61D3FC46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6EEBAA-1806-4A03-A439-4E61DE9B2AC4}"/>
              </a:ext>
            </a:extLst>
          </p:cNvPr>
          <p:cNvSpPr>
            <a:spLocks noGrp="1"/>
          </p:cNvSpPr>
          <p:nvPr>
            <p:ph type="dt" sz="half" idx="10"/>
          </p:nvPr>
        </p:nvSpPr>
        <p:spPr/>
        <p:txBody>
          <a:bodyPr/>
          <a:lstStyle/>
          <a:p>
            <a:fld id="{20853E08-0DC0-44F5-86AA-13B30064690D}" type="datetimeFigureOut">
              <a:rPr lang="en-GB" smtClean="0"/>
              <a:t>17/06/2022</a:t>
            </a:fld>
            <a:endParaRPr lang="en-GB"/>
          </a:p>
        </p:txBody>
      </p:sp>
      <p:sp>
        <p:nvSpPr>
          <p:cNvPr id="5" name="Footer Placeholder 4">
            <a:extLst>
              <a:ext uri="{FF2B5EF4-FFF2-40B4-BE49-F238E27FC236}">
                <a16:creationId xmlns:a16="http://schemas.microsoft.com/office/drawing/2014/main" id="{25291D89-EB10-43AE-BC64-15CD3FDE6B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8D6D9D-552B-4C9E-A09F-DC78C961DDBE}"/>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72937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782E-C6EA-4526-939F-06D62260A1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0A6650-33E1-4106-8DB5-27CAB321A4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0975BB-949D-4E2B-B327-BB0212D7A0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24114E-3A32-4D02-9E79-555F7B287596}"/>
              </a:ext>
            </a:extLst>
          </p:cNvPr>
          <p:cNvSpPr>
            <a:spLocks noGrp="1"/>
          </p:cNvSpPr>
          <p:nvPr>
            <p:ph type="dt" sz="half" idx="10"/>
          </p:nvPr>
        </p:nvSpPr>
        <p:spPr/>
        <p:txBody>
          <a:bodyPr/>
          <a:lstStyle/>
          <a:p>
            <a:fld id="{20853E08-0DC0-44F5-86AA-13B30064690D}" type="datetimeFigureOut">
              <a:rPr lang="en-GB" smtClean="0"/>
              <a:t>17/06/2022</a:t>
            </a:fld>
            <a:endParaRPr lang="en-GB"/>
          </a:p>
        </p:txBody>
      </p:sp>
      <p:sp>
        <p:nvSpPr>
          <p:cNvPr id="6" name="Footer Placeholder 5">
            <a:extLst>
              <a:ext uri="{FF2B5EF4-FFF2-40B4-BE49-F238E27FC236}">
                <a16:creationId xmlns:a16="http://schemas.microsoft.com/office/drawing/2014/main" id="{11BD5FA8-C9DD-479E-BE7F-1D508A9FB5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4F24FC-6D13-46B7-9533-CEBD4068C97B}"/>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87306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6DB7-51C3-400D-976E-2CAB38DAF42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138175-A98D-454D-A814-087AA9EED4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644AE7-6907-4F95-B1FB-FC59B46702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F02204-443D-4891-ABCC-417AFD5A31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3F1A3E-8D74-4B41-9442-048174657B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3C22755-201E-4C3F-871F-AED595CC7ADA}"/>
              </a:ext>
            </a:extLst>
          </p:cNvPr>
          <p:cNvSpPr>
            <a:spLocks noGrp="1"/>
          </p:cNvSpPr>
          <p:nvPr>
            <p:ph type="dt" sz="half" idx="10"/>
          </p:nvPr>
        </p:nvSpPr>
        <p:spPr/>
        <p:txBody>
          <a:bodyPr/>
          <a:lstStyle/>
          <a:p>
            <a:fld id="{20853E08-0DC0-44F5-86AA-13B30064690D}" type="datetimeFigureOut">
              <a:rPr lang="en-GB" smtClean="0"/>
              <a:t>17/06/2022</a:t>
            </a:fld>
            <a:endParaRPr lang="en-GB"/>
          </a:p>
        </p:txBody>
      </p:sp>
      <p:sp>
        <p:nvSpPr>
          <p:cNvPr id="8" name="Footer Placeholder 7">
            <a:extLst>
              <a:ext uri="{FF2B5EF4-FFF2-40B4-BE49-F238E27FC236}">
                <a16:creationId xmlns:a16="http://schemas.microsoft.com/office/drawing/2014/main" id="{2EC852D4-21DE-4BB9-990E-A16A8A672A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7E9391-C437-47B2-826E-5BFED874D185}"/>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359407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05D65-DD67-4F45-88C5-AA81D55C43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300D4C-CEBC-449F-B081-CCA204EACA90}"/>
              </a:ext>
            </a:extLst>
          </p:cNvPr>
          <p:cNvSpPr>
            <a:spLocks noGrp="1"/>
          </p:cNvSpPr>
          <p:nvPr>
            <p:ph type="dt" sz="half" idx="10"/>
          </p:nvPr>
        </p:nvSpPr>
        <p:spPr/>
        <p:txBody>
          <a:bodyPr/>
          <a:lstStyle/>
          <a:p>
            <a:fld id="{20853E08-0DC0-44F5-86AA-13B30064690D}" type="datetimeFigureOut">
              <a:rPr lang="en-GB" smtClean="0"/>
              <a:t>17/06/2022</a:t>
            </a:fld>
            <a:endParaRPr lang="en-GB"/>
          </a:p>
        </p:txBody>
      </p:sp>
      <p:sp>
        <p:nvSpPr>
          <p:cNvPr id="4" name="Footer Placeholder 3">
            <a:extLst>
              <a:ext uri="{FF2B5EF4-FFF2-40B4-BE49-F238E27FC236}">
                <a16:creationId xmlns:a16="http://schemas.microsoft.com/office/drawing/2014/main" id="{239EFB92-15E3-471B-8A4D-A43E86C334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D20774-04E8-4C31-8C6C-3822C138FC2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45641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3E7192-DBBD-4D8C-9E33-7A818F25B7DA}"/>
              </a:ext>
            </a:extLst>
          </p:cNvPr>
          <p:cNvSpPr>
            <a:spLocks noGrp="1"/>
          </p:cNvSpPr>
          <p:nvPr>
            <p:ph type="dt" sz="half" idx="10"/>
          </p:nvPr>
        </p:nvSpPr>
        <p:spPr/>
        <p:txBody>
          <a:bodyPr/>
          <a:lstStyle/>
          <a:p>
            <a:fld id="{20853E08-0DC0-44F5-86AA-13B30064690D}" type="datetimeFigureOut">
              <a:rPr lang="en-GB" smtClean="0"/>
              <a:t>17/06/2022</a:t>
            </a:fld>
            <a:endParaRPr lang="en-GB"/>
          </a:p>
        </p:txBody>
      </p:sp>
      <p:sp>
        <p:nvSpPr>
          <p:cNvPr id="3" name="Footer Placeholder 2">
            <a:extLst>
              <a:ext uri="{FF2B5EF4-FFF2-40B4-BE49-F238E27FC236}">
                <a16:creationId xmlns:a16="http://schemas.microsoft.com/office/drawing/2014/main" id="{B5609C40-EC44-4A82-8253-9B49DEBB42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4B95EA-F8CD-4805-9CF6-FBC64FF4292B}"/>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8801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A0027-69C1-43D5-8F15-496AFC572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1A6121-A3EC-4033-894D-5FD424C32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C6E883-D39C-44FB-BE7E-79ED0A0037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79A3E3-EB8B-4C56-8034-05FD1D05982A}"/>
              </a:ext>
            </a:extLst>
          </p:cNvPr>
          <p:cNvSpPr>
            <a:spLocks noGrp="1"/>
          </p:cNvSpPr>
          <p:nvPr>
            <p:ph type="dt" sz="half" idx="10"/>
          </p:nvPr>
        </p:nvSpPr>
        <p:spPr/>
        <p:txBody>
          <a:bodyPr/>
          <a:lstStyle/>
          <a:p>
            <a:fld id="{20853E08-0DC0-44F5-86AA-13B30064690D}" type="datetimeFigureOut">
              <a:rPr lang="en-GB" smtClean="0"/>
              <a:t>17/06/2022</a:t>
            </a:fld>
            <a:endParaRPr lang="en-GB"/>
          </a:p>
        </p:txBody>
      </p:sp>
      <p:sp>
        <p:nvSpPr>
          <p:cNvPr id="6" name="Footer Placeholder 5">
            <a:extLst>
              <a:ext uri="{FF2B5EF4-FFF2-40B4-BE49-F238E27FC236}">
                <a16:creationId xmlns:a16="http://schemas.microsoft.com/office/drawing/2014/main" id="{ECD5DAD1-42CD-4B97-B001-665B6B1DC8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EB82FA-28AC-4162-A61C-A1608A6D9097}"/>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402270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7C66-D551-4F15-9821-21E6925C17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17D030-6DF7-4B2E-B98B-A90AA854E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00658F2-273B-4091-AC53-B6D2A08E9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46BBE5-E189-4ACF-822E-6C8E48DE7051}"/>
              </a:ext>
            </a:extLst>
          </p:cNvPr>
          <p:cNvSpPr>
            <a:spLocks noGrp="1"/>
          </p:cNvSpPr>
          <p:nvPr>
            <p:ph type="dt" sz="half" idx="10"/>
          </p:nvPr>
        </p:nvSpPr>
        <p:spPr/>
        <p:txBody>
          <a:bodyPr/>
          <a:lstStyle/>
          <a:p>
            <a:fld id="{20853E08-0DC0-44F5-86AA-13B30064690D}" type="datetimeFigureOut">
              <a:rPr lang="en-GB" smtClean="0"/>
              <a:t>17/06/2022</a:t>
            </a:fld>
            <a:endParaRPr lang="en-GB"/>
          </a:p>
        </p:txBody>
      </p:sp>
      <p:sp>
        <p:nvSpPr>
          <p:cNvPr id="6" name="Footer Placeholder 5">
            <a:extLst>
              <a:ext uri="{FF2B5EF4-FFF2-40B4-BE49-F238E27FC236}">
                <a16:creationId xmlns:a16="http://schemas.microsoft.com/office/drawing/2014/main" id="{A4FA4110-76E3-4387-8F4E-666BD12A7D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AF121B-EED1-4764-A6B2-BBC206F16A8F}"/>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4176801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C408BD-3591-454B-AC8C-22CAB3ECC2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C6380D-FF8B-4D8A-9C12-D52E1BA21D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9ECE30-2C3E-45C3-95B8-6E379478DF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53E08-0DC0-44F5-86AA-13B30064690D}" type="datetimeFigureOut">
              <a:rPr lang="en-GB" smtClean="0"/>
              <a:t>17/06/2022</a:t>
            </a:fld>
            <a:endParaRPr lang="en-GB"/>
          </a:p>
        </p:txBody>
      </p:sp>
      <p:sp>
        <p:nvSpPr>
          <p:cNvPr id="5" name="Footer Placeholder 4">
            <a:extLst>
              <a:ext uri="{FF2B5EF4-FFF2-40B4-BE49-F238E27FC236}">
                <a16:creationId xmlns:a16="http://schemas.microsoft.com/office/drawing/2014/main" id="{88EDC2BF-63EE-43C7-8FE6-4449117A62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565FC1-9785-4DD2-9F2F-FFEB3DC3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C13EB-9D30-4991-AC00-09191254F1C7}" type="slidenum">
              <a:rPr lang="en-GB" smtClean="0"/>
              <a:t>‹#›</a:t>
            </a:fld>
            <a:endParaRPr lang="en-GB"/>
          </a:p>
        </p:txBody>
      </p:sp>
    </p:spTree>
    <p:extLst>
      <p:ext uri="{BB962C8B-B14F-4D97-AF65-F5344CB8AC3E}">
        <p14:creationId xmlns:p14="http://schemas.microsoft.com/office/powerpoint/2010/main" val="481651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4m5JnJBq2AU"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yQP4UJhNn0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9995-A441-43E3-9FF7-F709A67C7522}"/>
              </a:ext>
            </a:extLst>
          </p:cNvPr>
          <p:cNvSpPr>
            <a:spLocks noGrp="1"/>
          </p:cNvSpPr>
          <p:nvPr>
            <p:ph type="ctrTitle"/>
          </p:nvPr>
        </p:nvSpPr>
        <p:spPr>
          <a:xfrm>
            <a:off x="1524000" y="622404"/>
            <a:ext cx="9144000" cy="1363111"/>
          </a:xfrm>
        </p:spPr>
        <p:txBody>
          <a:bodyPr>
            <a:noAutofit/>
          </a:bodyPr>
          <a:lstStyle/>
          <a:p>
            <a:r>
              <a:rPr lang="en-IE" sz="6600" dirty="0">
                <a:latin typeface="Book Antiqua"/>
              </a:rPr>
              <a:t>7Gc Brownian Motion </a:t>
            </a:r>
          </a:p>
        </p:txBody>
      </p:sp>
      <p:sp>
        <p:nvSpPr>
          <p:cNvPr id="3" name="Subtitle 2">
            <a:extLst>
              <a:ext uri="{FF2B5EF4-FFF2-40B4-BE49-F238E27FC236}">
                <a16:creationId xmlns:a16="http://schemas.microsoft.com/office/drawing/2014/main" id="{3036DBF2-AA2B-4147-AEE7-A07FF8175DA5}"/>
              </a:ext>
            </a:extLst>
          </p:cNvPr>
          <p:cNvSpPr>
            <a:spLocks noGrp="1"/>
          </p:cNvSpPr>
          <p:nvPr>
            <p:ph type="subTitle" idx="1"/>
          </p:nvPr>
        </p:nvSpPr>
        <p:spPr>
          <a:xfrm>
            <a:off x="1187314" y="2043732"/>
            <a:ext cx="9480686" cy="1076868"/>
          </a:xfrm>
          <a:solidFill>
            <a:schemeClr val="accent1">
              <a:lumMod val="20000"/>
              <a:lumOff val="80000"/>
            </a:schemeClr>
          </a:solidFill>
        </p:spPr>
        <p:txBody>
          <a:bodyPr vert="horz" lIns="91440" tIns="45720" rIns="91440" bIns="45720" rtlCol="0" anchor="t">
            <a:normAutofit lnSpcReduction="10000"/>
          </a:bodyPr>
          <a:lstStyle/>
          <a:p>
            <a:r>
              <a:rPr lang="en-IE" sz="3200" dirty="0"/>
              <a:t>Do Now: </a:t>
            </a:r>
          </a:p>
          <a:p>
            <a:r>
              <a:rPr lang="en-GB" sz="3200" dirty="0"/>
              <a:t>Describe the movement of the speck of smoke</a:t>
            </a:r>
            <a:endParaRPr lang="en-US" sz="3200" dirty="0">
              <a:cs typeface="Calibri"/>
            </a:endParaRPr>
          </a:p>
        </p:txBody>
      </p:sp>
      <p:sp>
        <p:nvSpPr>
          <p:cNvPr id="4" name="Date Placeholder 3">
            <a:extLst>
              <a:ext uri="{FF2B5EF4-FFF2-40B4-BE49-F238E27FC236}">
                <a16:creationId xmlns:a16="http://schemas.microsoft.com/office/drawing/2014/main" id="{4AC5593C-727B-44E4-B07D-586F5F612805}"/>
              </a:ext>
            </a:extLst>
          </p:cNvPr>
          <p:cNvSpPr>
            <a:spLocks noGrp="1"/>
          </p:cNvSpPr>
          <p:nvPr>
            <p:ph type="dt" sz="half" idx="10"/>
          </p:nvPr>
        </p:nvSpPr>
        <p:spPr>
          <a:xfrm>
            <a:off x="9028043" y="339863"/>
            <a:ext cx="2743200" cy="365125"/>
          </a:xfrm>
        </p:spPr>
        <p:txBody>
          <a:bodyPr/>
          <a:lstStyle/>
          <a:p>
            <a:pPr algn="ctr"/>
            <a:fld id="{2A6A278D-FBDF-410C-8ABB-48CDFB3D7D2E}" type="datetime1">
              <a:rPr lang="en-IE" sz="3600" smtClean="0"/>
              <a:pPr algn="ctr"/>
              <a:t>17/06/2022</a:t>
            </a:fld>
            <a:endParaRPr lang="en-IE" dirty="0"/>
          </a:p>
        </p:txBody>
      </p:sp>
      <p:sp>
        <p:nvSpPr>
          <p:cNvPr id="5" name="TextBox 4">
            <a:extLst>
              <a:ext uri="{FF2B5EF4-FFF2-40B4-BE49-F238E27FC236}">
                <a16:creationId xmlns:a16="http://schemas.microsoft.com/office/drawing/2014/main" id="{571C5C08-C570-4164-9741-5B9D508427EA}"/>
              </a:ext>
            </a:extLst>
          </p:cNvPr>
          <p:cNvSpPr txBox="1"/>
          <p:nvPr/>
        </p:nvSpPr>
        <p:spPr>
          <a:xfrm>
            <a:off x="420757" y="230037"/>
            <a:ext cx="766557" cy="584775"/>
          </a:xfrm>
          <a:prstGeom prst="rect">
            <a:avLst/>
          </a:prstGeom>
          <a:noFill/>
        </p:spPr>
        <p:txBody>
          <a:bodyPr wrap="none" rtlCol="0">
            <a:spAutoFit/>
          </a:bodyPr>
          <a:lstStyle/>
          <a:p>
            <a:r>
              <a:rPr lang="en-IE" sz="3200" dirty="0">
                <a:solidFill>
                  <a:schemeClr val="bg1">
                    <a:lumMod val="50000"/>
                  </a:schemeClr>
                </a:solidFill>
              </a:rPr>
              <a:t>CW</a:t>
            </a:r>
            <a:endParaRPr lang="en-IE" dirty="0">
              <a:solidFill>
                <a:schemeClr val="bg1">
                  <a:lumMod val="50000"/>
                </a:schemeClr>
              </a:solidFill>
            </a:endParaRPr>
          </a:p>
        </p:txBody>
      </p:sp>
      <p:grpSp>
        <p:nvGrpSpPr>
          <p:cNvPr id="8" name="Group 7">
            <a:extLst>
              <a:ext uri="{FF2B5EF4-FFF2-40B4-BE49-F238E27FC236}">
                <a16:creationId xmlns:a16="http://schemas.microsoft.com/office/drawing/2014/main" id="{D6D54250-02DD-43CB-BF91-250C04D3B41A}"/>
              </a:ext>
            </a:extLst>
          </p:cNvPr>
          <p:cNvGrpSpPr/>
          <p:nvPr/>
        </p:nvGrpSpPr>
        <p:grpSpPr>
          <a:xfrm>
            <a:off x="1904044" y="3120600"/>
            <a:ext cx="8047225" cy="3679183"/>
            <a:chOff x="39843" y="1995685"/>
            <a:chExt cx="5612277" cy="2736305"/>
          </a:xfrm>
        </p:grpSpPr>
        <p:pic>
          <p:nvPicPr>
            <p:cNvPr id="9" name="Picture 8">
              <a:extLst>
                <a:ext uri="{FF2B5EF4-FFF2-40B4-BE49-F238E27FC236}">
                  <a16:creationId xmlns:a16="http://schemas.microsoft.com/office/drawing/2014/main" id="{00B646FB-0583-47FA-952A-ECB68B9FD827}"/>
                </a:ext>
              </a:extLst>
            </p:cNvPr>
            <p:cNvPicPr>
              <a:picLocks noChangeAspect="1"/>
            </p:cNvPicPr>
            <p:nvPr/>
          </p:nvPicPr>
          <p:blipFill>
            <a:blip r:embed="rId2"/>
            <a:stretch>
              <a:fillRect/>
            </a:stretch>
          </p:blipFill>
          <p:spPr>
            <a:xfrm>
              <a:off x="39843" y="1995686"/>
              <a:ext cx="2731957" cy="2736304"/>
            </a:xfrm>
            <a:prstGeom prst="rect">
              <a:avLst/>
            </a:prstGeom>
          </p:spPr>
        </p:pic>
        <p:pic>
          <p:nvPicPr>
            <p:cNvPr id="10" name="Picture 9">
              <a:extLst>
                <a:ext uri="{FF2B5EF4-FFF2-40B4-BE49-F238E27FC236}">
                  <a16:creationId xmlns:a16="http://schemas.microsoft.com/office/drawing/2014/main" id="{1CED9C12-EB3D-40B8-BE78-8BE258AE16A4}"/>
                </a:ext>
              </a:extLst>
            </p:cNvPr>
            <p:cNvPicPr>
              <a:picLocks noChangeAspect="1"/>
            </p:cNvPicPr>
            <p:nvPr/>
          </p:nvPicPr>
          <p:blipFill>
            <a:blip r:embed="rId3"/>
            <a:stretch>
              <a:fillRect/>
            </a:stretch>
          </p:blipFill>
          <p:spPr>
            <a:xfrm>
              <a:off x="2812032" y="1995685"/>
              <a:ext cx="2840088" cy="2736303"/>
            </a:xfrm>
            <a:prstGeom prst="rect">
              <a:avLst/>
            </a:prstGeom>
          </p:spPr>
        </p:pic>
      </p:grpSp>
    </p:spTree>
    <p:extLst>
      <p:ext uri="{BB962C8B-B14F-4D97-AF65-F5344CB8AC3E}">
        <p14:creationId xmlns:p14="http://schemas.microsoft.com/office/powerpoint/2010/main" val="2261763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ring: Our 24/7 Sense | Audify® Hearing, Exeter, Devon">
            <a:extLst>
              <a:ext uri="{FF2B5EF4-FFF2-40B4-BE49-F238E27FC236}">
                <a16:creationId xmlns:a16="http://schemas.microsoft.com/office/drawing/2014/main" id="{B8CF00B4-0378-4413-BBD4-061255947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486"/>
            <a:ext cx="118872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420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E40442-23EE-47E9-9A0A-274489662C3A}"/>
              </a:ext>
            </a:extLst>
          </p:cNvPr>
          <p:cNvSpPr/>
          <p:nvPr/>
        </p:nvSpPr>
        <p:spPr>
          <a:xfrm>
            <a:off x="838200" y="1766570"/>
            <a:ext cx="10629452" cy="2862322"/>
          </a:xfrm>
          <a:prstGeom prst="rect">
            <a:avLst/>
          </a:prstGeom>
        </p:spPr>
        <p:txBody>
          <a:bodyPr wrap="square">
            <a:spAutoFit/>
          </a:bodyPr>
          <a:lstStyle/>
          <a:p>
            <a:r>
              <a:rPr lang="en-US" sz="2000" dirty="0"/>
              <a:t>The particles that make up matter are far too small to see, even with the most powerful microscope. </a:t>
            </a:r>
          </a:p>
          <a:p>
            <a:r>
              <a:rPr lang="en-US" sz="2000" dirty="0"/>
              <a:t>They are so tiny that they are measured in </a:t>
            </a:r>
            <a:r>
              <a:rPr lang="en-US" sz="2000" dirty="0" err="1"/>
              <a:t>nanometres</a:t>
            </a:r>
            <a:r>
              <a:rPr lang="en-US" sz="2000" dirty="0"/>
              <a:t> (nm). </a:t>
            </a:r>
          </a:p>
          <a:p>
            <a:r>
              <a:rPr lang="en-US" sz="2000" dirty="0"/>
              <a:t>One </a:t>
            </a:r>
            <a:r>
              <a:rPr lang="en-US" sz="2000" dirty="0" err="1"/>
              <a:t>nanometre</a:t>
            </a:r>
            <a:r>
              <a:rPr lang="en-US" sz="2000" dirty="0"/>
              <a:t> is one billionth of a </a:t>
            </a:r>
            <a:r>
              <a:rPr lang="en-US" sz="2000" dirty="0" err="1"/>
              <a:t>metre</a:t>
            </a:r>
            <a:r>
              <a:rPr lang="en-US" sz="2000" dirty="0"/>
              <a:t>, that is 0.000 000 001 </a:t>
            </a:r>
            <a:r>
              <a:rPr lang="en-US" sz="2000" dirty="0" err="1"/>
              <a:t>metres</a:t>
            </a:r>
            <a:r>
              <a:rPr lang="en-US" sz="2000" dirty="0"/>
              <a:t>. </a:t>
            </a:r>
          </a:p>
          <a:p>
            <a:r>
              <a:rPr lang="en-US" sz="2000" dirty="0"/>
              <a:t>To change </a:t>
            </a:r>
            <a:r>
              <a:rPr lang="en-US" sz="2000" dirty="0" err="1"/>
              <a:t>metres</a:t>
            </a:r>
            <a:r>
              <a:rPr lang="en-US" sz="2000" dirty="0"/>
              <a:t> into </a:t>
            </a:r>
            <a:r>
              <a:rPr lang="en-US" sz="2000" dirty="0" err="1"/>
              <a:t>nanometres</a:t>
            </a:r>
            <a:r>
              <a:rPr lang="en-US" sz="2000" dirty="0"/>
              <a:t> multiply by 1 billion (1 000 000 000). </a:t>
            </a:r>
          </a:p>
          <a:p>
            <a:r>
              <a:rPr lang="en-US" sz="2000" dirty="0"/>
              <a:t>To change </a:t>
            </a:r>
            <a:r>
              <a:rPr lang="en-US" sz="2000" dirty="0" err="1"/>
              <a:t>nanometres</a:t>
            </a:r>
            <a:r>
              <a:rPr lang="en-US" sz="2000" dirty="0"/>
              <a:t> into </a:t>
            </a:r>
            <a:r>
              <a:rPr lang="en-US" sz="2000" dirty="0" err="1"/>
              <a:t>metres</a:t>
            </a:r>
            <a:r>
              <a:rPr lang="en-US" sz="2000" dirty="0"/>
              <a:t> divide by 1 billion (1 000 000 000). </a:t>
            </a:r>
          </a:p>
          <a:p>
            <a:r>
              <a:rPr lang="en-US" sz="2000" dirty="0"/>
              <a:t>Other common scale measurements used include: </a:t>
            </a:r>
            <a:r>
              <a:rPr lang="en-US" sz="2000" dirty="0" err="1"/>
              <a:t>micrometres</a:t>
            </a:r>
            <a:r>
              <a:rPr lang="en-US" sz="2000" dirty="0"/>
              <a:t> (µm) (1 µm = 0.000 001 m) </a:t>
            </a:r>
            <a:r>
              <a:rPr lang="en-US" sz="2000" dirty="0" err="1"/>
              <a:t>millimetres</a:t>
            </a:r>
            <a:r>
              <a:rPr lang="en-US" sz="2000" dirty="0"/>
              <a:t> (mm) (1 mm = 0.001 m) The word </a:t>
            </a:r>
            <a:r>
              <a:rPr lang="en-US" sz="2000" dirty="0" err="1"/>
              <a:t>nano</a:t>
            </a:r>
            <a:r>
              <a:rPr lang="en-US" sz="2000" dirty="0"/>
              <a:t>- is used as a prefix for other words. </a:t>
            </a:r>
          </a:p>
          <a:p>
            <a:r>
              <a:rPr lang="en-US" sz="2000" dirty="0"/>
              <a:t>Nanoparticles are particles that are smaller than 100 nm in length. Nanotechnology is the science of building and controlling particles whose sizes range from 10 to 100 </a:t>
            </a:r>
            <a:r>
              <a:rPr lang="en-US" sz="2000" dirty="0" err="1"/>
              <a:t>nanometres</a:t>
            </a:r>
            <a:r>
              <a:rPr lang="en-US" sz="2000" dirty="0"/>
              <a:t>. </a:t>
            </a:r>
            <a:endParaRPr lang="en-GB" sz="2000" dirty="0"/>
          </a:p>
        </p:txBody>
      </p:sp>
      <p:sp>
        <p:nvSpPr>
          <p:cNvPr id="3" name="Title 2">
            <a:extLst>
              <a:ext uri="{FF2B5EF4-FFF2-40B4-BE49-F238E27FC236}">
                <a16:creationId xmlns:a16="http://schemas.microsoft.com/office/drawing/2014/main" id="{4835664C-5241-4EA2-852F-3265A9F583EB}"/>
              </a:ext>
            </a:extLst>
          </p:cNvPr>
          <p:cNvSpPr>
            <a:spLocks noGrp="1"/>
          </p:cNvSpPr>
          <p:nvPr>
            <p:ph type="title"/>
          </p:nvPr>
        </p:nvSpPr>
        <p:spPr/>
        <p:txBody>
          <a:bodyPr/>
          <a:lstStyle/>
          <a:p>
            <a:r>
              <a:rPr lang="en-GB" dirty="0"/>
              <a:t>Nano-Scale</a:t>
            </a:r>
          </a:p>
        </p:txBody>
      </p:sp>
    </p:spTree>
    <p:extLst>
      <p:ext uri="{BB962C8B-B14F-4D97-AF65-F5344CB8AC3E}">
        <p14:creationId xmlns:p14="http://schemas.microsoft.com/office/powerpoint/2010/main" val="234744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3A2979-52DD-4AEE-A39E-C4F4BC0AABC6}"/>
              </a:ext>
            </a:extLst>
          </p:cNvPr>
          <p:cNvPicPr>
            <a:picLocks noChangeAspect="1"/>
          </p:cNvPicPr>
          <p:nvPr/>
        </p:nvPicPr>
        <p:blipFill>
          <a:blip r:embed="rId2"/>
          <a:stretch>
            <a:fillRect/>
          </a:stretch>
        </p:blipFill>
        <p:spPr>
          <a:xfrm>
            <a:off x="2253343" y="104883"/>
            <a:ext cx="7685314" cy="6648233"/>
          </a:xfrm>
          <a:prstGeom prst="rect">
            <a:avLst/>
          </a:prstGeom>
        </p:spPr>
      </p:pic>
    </p:spTree>
    <p:extLst>
      <p:ext uri="{BB962C8B-B14F-4D97-AF65-F5344CB8AC3E}">
        <p14:creationId xmlns:p14="http://schemas.microsoft.com/office/powerpoint/2010/main" val="3712261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A102F2E-962C-4540-B7AB-3CD9865BC2A3}"/>
              </a:ext>
            </a:extLst>
          </p:cNvPr>
          <p:cNvGraphicFramePr>
            <a:graphicFrameLocks noGrp="1"/>
          </p:cNvGraphicFramePr>
          <p:nvPr>
            <p:extLst>
              <p:ext uri="{D42A27DB-BD31-4B8C-83A1-F6EECF244321}">
                <p14:modId xmlns:p14="http://schemas.microsoft.com/office/powerpoint/2010/main" val="991183168"/>
              </p:ext>
            </p:extLst>
          </p:nvPr>
        </p:nvGraphicFramePr>
        <p:xfrm>
          <a:off x="614545" y="1762050"/>
          <a:ext cx="10962910" cy="2654303"/>
        </p:xfrm>
        <a:graphic>
          <a:graphicData uri="http://schemas.openxmlformats.org/drawingml/2006/table">
            <a:tbl>
              <a:tblPr firstRow="1" bandRow="1">
                <a:tableStyleId>{5C22544A-7EE6-4342-B048-85BDC9FD1C3A}</a:tableStyleId>
              </a:tblPr>
              <a:tblGrid>
                <a:gridCol w="5481455">
                  <a:extLst>
                    <a:ext uri="{9D8B030D-6E8A-4147-A177-3AD203B41FA5}">
                      <a16:colId xmlns:a16="http://schemas.microsoft.com/office/drawing/2014/main" val="2015881620"/>
                    </a:ext>
                  </a:extLst>
                </a:gridCol>
                <a:gridCol w="5481455">
                  <a:extLst>
                    <a:ext uri="{9D8B030D-6E8A-4147-A177-3AD203B41FA5}">
                      <a16:colId xmlns:a16="http://schemas.microsoft.com/office/drawing/2014/main" val="1352724215"/>
                    </a:ext>
                  </a:extLst>
                </a:gridCol>
              </a:tblGrid>
              <a:tr h="630164">
                <a:tc>
                  <a:txBody>
                    <a:bodyPr/>
                    <a:lstStyle/>
                    <a:p>
                      <a:r>
                        <a:rPr lang="en-GB" sz="2800" dirty="0"/>
                        <a:t>Equipment</a:t>
                      </a:r>
                    </a:p>
                  </a:txBody>
                  <a:tcPr/>
                </a:tc>
                <a:tc>
                  <a:txBody>
                    <a:bodyPr/>
                    <a:lstStyle/>
                    <a:p>
                      <a:r>
                        <a:rPr lang="en-GB" sz="2800" dirty="0"/>
                        <a:t>Worksheets</a:t>
                      </a:r>
                    </a:p>
                  </a:txBody>
                  <a:tcPr/>
                </a:tc>
                <a:extLst>
                  <a:ext uri="{0D108BD9-81ED-4DB2-BD59-A6C34878D82A}">
                    <a16:rowId xmlns:a16="http://schemas.microsoft.com/office/drawing/2014/main" val="3046092688"/>
                  </a:ext>
                </a:extLst>
              </a:tr>
              <a:tr h="2024139">
                <a:tc>
                  <a:txBody>
                    <a:bodyPr/>
                    <a:lstStyle/>
                    <a:p>
                      <a:endParaRPr lang="en-GB" sz="2800" dirty="0"/>
                    </a:p>
                  </a:txBody>
                  <a:tcPr/>
                </a:tc>
                <a:tc>
                  <a:txBody>
                    <a:bodyPr/>
                    <a:lstStyle/>
                    <a:p>
                      <a:r>
                        <a:rPr lang="en-GB" sz="2800" dirty="0"/>
                        <a:t>7Gc2</a:t>
                      </a:r>
                    </a:p>
                  </a:txBody>
                  <a:tcPr/>
                </a:tc>
                <a:extLst>
                  <a:ext uri="{0D108BD9-81ED-4DB2-BD59-A6C34878D82A}">
                    <a16:rowId xmlns:a16="http://schemas.microsoft.com/office/drawing/2014/main" val="145923748"/>
                  </a:ext>
                </a:extLst>
              </a:tr>
            </a:tbl>
          </a:graphicData>
        </a:graphic>
      </p:graphicFrame>
      <p:sp>
        <p:nvSpPr>
          <p:cNvPr id="6" name="TextBox 5">
            <a:extLst>
              <a:ext uri="{FF2B5EF4-FFF2-40B4-BE49-F238E27FC236}">
                <a16:creationId xmlns:a16="http://schemas.microsoft.com/office/drawing/2014/main" id="{E8F7FF9E-889B-4A05-A054-084D01FEF515}"/>
              </a:ext>
            </a:extLst>
          </p:cNvPr>
          <p:cNvSpPr txBox="1"/>
          <p:nvPr/>
        </p:nvSpPr>
        <p:spPr>
          <a:xfrm>
            <a:off x="460827" y="587476"/>
            <a:ext cx="6375402" cy="523220"/>
          </a:xfrm>
          <a:prstGeom prst="rect">
            <a:avLst/>
          </a:prstGeom>
          <a:noFill/>
        </p:spPr>
        <p:txBody>
          <a:bodyPr wrap="square" rtlCol="0">
            <a:spAutoFit/>
          </a:bodyPr>
          <a:lstStyle/>
          <a:p>
            <a:r>
              <a:rPr lang="en-GB" sz="2800" dirty="0"/>
              <a:t>Requisitions</a:t>
            </a:r>
          </a:p>
        </p:txBody>
      </p:sp>
    </p:spTree>
    <p:extLst>
      <p:ext uri="{BB962C8B-B14F-4D97-AF65-F5344CB8AC3E}">
        <p14:creationId xmlns:p14="http://schemas.microsoft.com/office/powerpoint/2010/main" val="277403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FD5A-67C5-4A5C-BAE9-9CBE982275DC}"/>
              </a:ext>
            </a:extLst>
          </p:cNvPr>
          <p:cNvSpPr>
            <a:spLocks noGrp="1"/>
          </p:cNvSpPr>
          <p:nvPr>
            <p:ph type="title"/>
          </p:nvPr>
        </p:nvSpPr>
        <p:spPr/>
        <p:txBody>
          <a:bodyPr/>
          <a:lstStyle/>
          <a:p>
            <a:r>
              <a:rPr lang="en-GB" dirty="0"/>
              <a:t>Brownian Motion</a:t>
            </a:r>
          </a:p>
        </p:txBody>
      </p:sp>
      <p:sp>
        <p:nvSpPr>
          <p:cNvPr id="3" name="Content Placeholder 2">
            <a:extLst>
              <a:ext uri="{FF2B5EF4-FFF2-40B4-BE49-F238E27FC236}">
                <a16:creationId xmlns:a16="http://schemas.microsoft.com/office/drawing/2014/main" id="{F3443F84-656E-4F84-A84B-85F8989EC846}"/>
              </a:ext>
            </a:extLst>
          </p:cNvPr>
          <p:cNvSpPr>
            <a:spLocks noGrp="1"/>
          </p:cNvSpPr>
          <p:nvPr>
            <p:ph idx="1"/>
          </p:nvPr>
        </p:nvSpPr>
        <p:spPr>
          <a:xfrm>
            <a:off x="838201" y="1825625"/>
            <a:ext cx="5627914" cy="3724236"/>
          </a:xfrm>
          <a:solidFill>
            <a:schemeClr val="accent1">
              <a:lumMod val="20000"/>
              <a:lumOff val="80000"/>
            </a:schemeClr>
          </a:solidFill>
        </p:spPr>
        <p:txBody>
          <a:bodyPr>
            <a:normAutofit/>
          </a:bodyPr>
          <a:lstStyle/>
          <a:p>
            <a:pPr marL="0" indent="0">
              <a:buNone/>
            </a:pPr>
            <a:r>
              <a:rPr lang="en-GB" sz="4000" dirty="0"/>
              <a:t>Brownian Motion is the erratic (random) movement of matter caused by being hit by moving particles that make up liquids or gases</a:t>
            </a:r>
          </a:p>
        </p:txBody>
      </p:sp>
      <p:grpSp>
        <p:nvGrpSpPr>
          <p:cNvPr id="4" name="Group 3">
            <a:extLst>
              <a:ext uri="{FF2B5EF4-FFF2-40B4-BE49-F238E27FC236}">
                <a16:creationId xmlns:a16="http://schemas.microsoft.com/office/drawing/2014/main" id="{58AAE627-7EC5-4B3B-A87A-08ED42508825}"/>
              </a:ext>
            </a:extLst>
          </p:cNvPr>
          <p:cNvGrpSpPr/>
          <p:nvPr/>
        </p:nvGrpSpPr>
        <p:grpSpPr>
          <a:xfrm>
            <a:off x="8993875" y="192655"/>
            <a:ext cx="3198125" cy="646331"/>
            <a:chOff x="8993875" y="93140"/>
            <a:chExt cx="3198125" cy="646331"/>
          </a:xfrm>
        </p:grpSpPr>
        <p:sp>
          <p:nvSpPr>
            <p:cNvPr id="5" name="TextBox 4">
              <a:extLst>
                <a:ext uri="{FF2B5EF4-FFF2-40B4-BE49-F238E27FC236}">
                  <a16:creationId xmlns:a16="http://schemas.microsoft.com/office/drawing/2014/main" id="{5A56BCD1-2364-4ABD-A2E7-A16DF4EB678D}"/>
                </a:ext>
              </a:extLst>
            </p:cNvPr>
            <p:cNvSpPr txBox="1"/>
            <p:nvPr/>
          </p:nvSpPr>
          <p:spPr>
            <a:xfrm>
              <a:off x="8993875" y="93140"/>
              <a:ext cx="3198125" cy="646331"/>
            </a:xfrm>
            <a:prstGeom prst="rect">
              <a:avLst/>
            </a:prstGeom>
            <a:solidFill>
              <a:schemeClr val="accent1">
                <a:lumMod val="75000"/>
              </a:schemeClr>
            </a:solidFill>
          </p:spPr>
          <p:txBody>
            <a:bodyPr wrap="square" rtlCol="0">
              <a:spAutoFit/>
            </a:bodyPr>
            <a:lstStyle/>
            <a:p>
              <a:pPr algn="r"/>
              <a:r>
                <a:rPr lang="en-GB" sz="3600" dirty="0">
                  <a:solidFill>
                    <a:schemeClr val="bg1"/>
                  </a:solidFill>
                </a:rPr>
                <a:t>Write Down</a:t>
              </a:r>
            </a:p>
          </p:txBody>
        </p:sp>
        <p:pic>
          <p:nvPicPr>
            <p:cNvPr id="6" name="Picture 5">
              <a:extLst>
                <a:ext uri="{FF2B5EF4-FFF2-40B4-BE49-F238E27FC236}">
                  <a16:creationId xmlns:a16="http://schemas.microsoft.com/office/drawing/2014/main" id="{52288867-AC9D-4C18-9946-08ADFFCBDF0A}"/>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8993875" y="110755"/>
              <a:ext cx="648631" cy="628716"/>
            </a:xfrm>
            <a:prstGeom prst="rect">
              <a:avLst/>
            </a:prstGeom>
          </p:spPr>
        </p:pic>
      </p:grpSp>
      <p:pic>
        <p:nvPicPr>
          <p:cNvPr id="2052" name="Picture 4" descr="Brownian Motion in Financial Markets | by Jørgen Veisdal | Cantor's  Paradise | Medium">
            <a:extLst>
              <a:ext uri="{FF2B5EF4-FFF2-40B4-BE49-F238E27FC236}">
                <a16:creationId xmlns:a16="http://schemas.microsoft.com/office/drawing/2014/main" id="{FFEFF2D0-6CD5-4A5C-A6F1-B3C70BDE817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97461" y="1425960"/>
            <a:ext cx="4499882" cy="452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475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Is Brownian Motion? | Properties of Matter | Chemistry | FuseSchool">
            <a:hlinkClick r:id="" action="ppaction://media"/>
            <a:extLst>
              <a:ext uri="{FF2B5EF4-FFF2-40B4-BE49-F238E27FC236}">
                <a16:creationId xmlns:a16="http://schemas.microsoft.com/office/drawing/2014/main" id="{17135E6B-5F13-4C58-B0C0-EB086F2DC937}"/>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704498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641A38-54A9-41A2-967E-358AA9F7DB7F}"/>
              </a:ext>
            </a:extLst>
          </p:cNvPr>
          <p:cNvSpPr txBox="1"/>
          <p:nvPr/>
        </p:nvSpPr>
        <p:spPr>
          <a:xfrm>
            <a:off x="392176" y="398838"/>
            <a:ext cx="8640960" cy="707886"/>
          </a:xfrm>
          <a:prstGeom prst="rect">
            <a:avLst/>
          </a:prstGeom>
          <a:noFill/>
        </p:spPr>
        <p:txBody>
          <a:bodyPr wrap="square" rtlCol="0">
            <a:spAutoFit/>
          </a:bodyPr>
          <a:lstStyle/>
          <a:p>
            <a:r>
              <a:rPr lang="en-GB" sz="4000" dirty="0"/>
              <a:t>7Gc 2 Explaining Brownian Motion </a:t>
            </a:r>
          </a:p>
        </p:txBody>
      </p:sp>
      <p:sp>
        <p:nvSpPr>
          <p:cNvPr id="9" name="Rectangle 8">
            <a:extLst>
              <a:ext uri="{FF2B5EF4-FFF2-40B4-BE49-F238E27FC236}">
                <a16:creationId xmlns:a16="http://schemas.microsoft.com/office/drawing/2014/main" id="{42C63B55-32BE-4280-B20F-D2DDD2F74A13}"/>
              </a:ext>
            </a:extLst>
          </p:cNvPr>
          <p:cNvSpPr/>
          <p:nvPr/>
        </p:nvSpPr>
        <p:spPr>
          <a:xfrm>
            <a:off x="278066" y="2124459"/>
            <a:ext cx="11635865" cy="502766"/>
          </a:xfrm>
          <a:prstGeom prst="rect">
            <a:avLst/>
          </a:prstGeom>
          <a:solidFill>
            <a:schemeClr val="accent1">
              <a:lumMod val="20000"/>
              <a:lumOff val="80000"/>
            </a:schemeClr>
          </a:solidFill>
        </p:spPr>
        <p:txBody>
          <a:bodyPr wrap="square">
            <a:spAutoFit/>
          </a:bodyPr>
          <a:lstStyle/>
          <a:p>
            <a:r>
              <a:rPr lang="en-GB" sz="2667" dirty="0"/>
              <a:t> He said they moved in a random, jerky way as if they were ‘dancing on the water’</a:t>
            </a:r>
          </a:p>
        </p:txBody>
      </p:sp>
      <p:sp>
        <p:nvSpPr>
          <p:cNvPr id="10" name="Rectangle 9">
            <a:extLst>
              <a:ext uri="{FF2B5EF4-FFF2-40B4-BE49-F238E27FC236}">
                <a16:creationId xmlns:a16="http://schemas.microsoft.com/office/drawing/2014/main" id="{A5CF9083-36F8-4E34-8EDE-2A8D5BE883B3}"/>
              </a:ext>
            </a:extLst>
          </p:cNvPr>
          <p:cNvSpPr/>
          <p:nvPr/>
        </p:nvSpPr>
        <p:spPr>
          <a:xfrm>
            <a:off x="278066" y="3380252"/>
            <a:ext cx="5998117" cy="502766"/>
          </a:xfrm>
          <a:prstGeom prst="rect">
            <a:avLst/>
          </a:prstGeom>
          <a:solidFill>
            <a:schemeClr val="accent1">
              <a:lumMod val="20000"/>
              <a:lumOff val="80000"/>
            </a:schemeClr>
          </a:solidFill>
        </p:spPr>
        <p:txBody>
          <a:bodyPr wrap="none">
            <a:spAutoFit/>
          </a:bodyPr>
          <a:lstStyle/>
          <a:p>
            <a:r>
              <a:rPr lang="en-GB" sz="2667" dirty="0"/>
              <a:t>At first Brown thought the pollen was alive</a:t>
            </a:r>
          </a:p>
        </p:txBody>
      </p:sp>
      <p:sp>
        <p:nvSpPr>
          <p:cNvPr id="11" name="Rectangle 10">
            <a:extLst>
              <a:ext uri="{FF2B5EF4-FFF2-40B4-BE49-F238E27FC236}">
                <a16:creationId xmlns:a16="http://schemas.microsoft.com/office/drawing/2014/main" id="{6763640D-E2B6-42E4-A4C1-4296F5294025}"/>
              </a:ext>
            </a:extLst>
          </p:cNvPr>
          <p:cNvSpPr/>
          <p:nvPr/>
        </p:nvSpPr>
        <p:spPr>
          <a:xfrm>
            <a:off x="392176" y="4642406"/>
            <a:ext cx="10035420" cy="502766"/>
          </a:xfrm>
          <a:prstGeom prst="rect">
            <a:avLst/>
          </a:prstGeom>
          <a:solidFill>
            <a:schemeClr val="accent1">
              <a:lumMod val="20000"/>
              <a:lumOff val="80000"/>
            </a:schemeClr>
          </a:solidFill>
        </p:spPr>
        <p:txBody>
          <a:bodyPr wrap="square">
            <a:spAutoFit/>
          </a:bodyPr>
          <a:lstStyle/>
          <a:p>
            <a:r>
              <a:rPr lang="en-GB" sz="2400" dirty="0"/>
              <a:t> </a:t>
            </a:r>
            <a:r>
              <a:rPr lang="en-GB" sz="2667" dirty="0"/>
              <a:t>He used 100 year old pollen and this showed the same movements. </a:t>
            </a:r>
          </a:p>
        </p:txBody>
      </p:sp>
      <p:sp>
        <p:nvSpPr>
          <p:cNvPr id="13" name="Rectangle 12">
            <a:extLst>
              <a:ext uri="{FF2B5EF4-FFF2-40B4-BE49-F238E27FC236}">
                <a16:creationId xmlns:a16="http://schemas.microsoft.com/office/drawing/2014/main" id="{9F1A1996-594B-4552-AC0D-4D4150F9B301}"/>
              </a:ext>
            </a:extLst>
          </p:cNvPr>
          <p:cNvSpPr/>
          <p:nvPr/>
        </p:nvSpPr>
        <p:spPr>
          <a:xfrm>
            <a:off x="392176" y="5898199"/>
            <a:ext cx="4156522" cy="502766"/>
          </a:xfrm>
          <a:prstGeom prst="rect">
            <a:avLst/>
          </a:prstGeom>
          <a:solidFill>
            <a:schemeClr val="accent1">
              <a:lumMod val="20000"/>
              <a:lumOff val="80000"/>
            </a:schemeClr>
          </a:solidFill>
        </p:spPr>
        <p:txBody>
          <a:bodyPr wrap="none">
            <a:spAutoFit/>
          </a:bodyPr>
          <a:lstStyle/>
          <a:p>
            <a:r>
              <a:rPr lang="en-GB" sz="2667" dirty="0"/>
              <a:t>The particle theory of matter</a:t>
            </a:r>
          </a:p>
        </p:txBody>
      </p:sp>
      <p:sp>
        <p:nvSpPr>
          <p:cNvPr id="2" name="TextBox 1">
            <a:extLst>
              <a:ext uri="{FF2B5EF4-FFF2-40B4-BE49-F238E27FC236}">
                <a16:creationId xmlns:a16="http://schemas.microsoft.com/office/drawing/2014/main" id="{E7BEF4C5-3FE5-4A0F-B339-6C78BE5909C4}"/>
              </a:ext>
            </a:extLst>
          </p:cNvPr>
          <p:cNvSpPr txBox="1"/>
          <p:nvPr/>
        </p:nvSpPr>
        <p:spPr>
          <a:xfrm>
            <a:off x="278067" y="1503356"/>
            <a:ext cx="11635865" cy="4401205"/>
          </a:xfrm>
          <a:prstGeom prst="rect">
            <a:avLst/>
          </a:prstGeom>
          <a:noFill/>
        </p:spPr>
        <p:txBody>
          <a:bodyPr wrap="square" rtlCol="0">
            <a:spAutoFit/>
          </a:bodyPr>
          <a:lstStyle/>
          <a:p>
            <a:pPr marL="342900" indent="-342900">
              <a:buAutoNum type="arabicPeriod"/>
            </a:pPr>
            <a:r>
              <a:rPr lang="en-GB" sz="2800" dirty="0"/>
              <a:t>How did Robert Brown describe the movement of the pollen grains in water?</a:t>
            </a:r>
            <a:br>
              <a:rPr lang="en-GB" sz="2800" dirty="0"/>
            </a:br>
            <a:br>
              <a:rPr lang="en-GB" sz="2800" dirty="0"/>
            </a:br>
            <a:endParaRPr lang="en-GB" sz="2800" dirty="0"/>
          </a:p>
          <a:p>
            <a:pPr marL="342900" indent="-342900">
              <a:buAutoNum type="arabicPeriod"/>
            </a:pPr>
            <a:r>
              <a:rPr lang="en-GB" sz="2800" dirty="0"/>
              <a:t>What was Brown’s first hypothesis?</a:t>
            </a:r>
            <a:br>
              <a:rPr lang="en-GB" sz="2800" dirty="0"/>
            </a:br>
            <a:br>
              <a:rPr lang="en-GB" sz="2800" dirty="0"/>
            </a:br>
            <a:endParaRPr lang="en-GB" sz="2800" dirty="0"/>
          </a:p>
          <a:p>
            <a:pPr marL="342900" indent="-342900">
              <a:buAutoNum type="arabicPeriod"/>
            </a:pPr>
            <a:r>
              <a:rPr lang="en-GB" sz="2800" dirty="0"/>
              <a:t>How did he test his hypothesis?</a:t>
            </a:r>
            <a:br>
              <a:rPr lang="en-GB" sz="2800" dirty="0"/>
            </a:br>
            <a:br>
              <a:rPr lang="en-GB" sz="2800" dirty="0"/>
            </a:br>
            <a:endParaRPr lang="en-GB" sz="2800" dirty="0"/>
          </a:p>
          <a:p>
            <a:pPr marL="342900" indent="-342900">
              <a:buAutoNum type="arabicPeriod"/>
            </a:pPr>
            <a:r>
              <a:rPr lang="en-GB" sz="2800" dirty="0"/>
              <a:t>What theory about matter did Einstein use to explain Brownian motion?</a:t>
            </a:r>
          </a:p>
        </p:txBody>
      </p:sp>
    </p:spTree>
    <p:extLst>
      <p:ext uri="{BB962C8B-B14F-4D97-AF65-F5344CB8AC3E}">
        <p14:creationId xmlns:p14="http://schemas.microsoft.com/office/powerpoint/2010/main" val="293404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EBF644-A5F3-4793-9A85-80B10A6D4200}"/>
              </a:ext>
            </a:extLst>
          </p:cNvPr>
          <p:cNvSpPr/>
          <p:nvPr/>
        </p:nvSpPr>
        <p:spPr>
          <a:xfrm>
            <a:off x="599345" y="1501527"/>
            <a:ext cx="11157226" cy="1323632"/>
          </a:xfrm>
          <a:prstGeom prst="rect">
            <a:avLst/>
          </a:prstGeom>
          <a:solidFill>
            <a:schemeClr val="accent1">
              <a:lumMod val="20000"/>
              <a:lumOff val="80000"/>
            </a:schemeClr>
          </a:solidFill>
        </p:spPr>
        <p:txBody>
          <a:bodyPr wrap="square">
            <a:spAutoFit/>
          </a:bodyPr>
          <a:lstStyle/>
          <a:p>
            <a:r>
              <a:rPr lang="en-GB" sz="2667" dirty="0"/>
              <a:t>Einstein and others used the ideas of matter being made up of tiny moving particles to explain Brownian motion in detail. This was the conclusive proof of the idea and so the particle theory was confirmed</a:t>
            </a:r>
          </a:p>
        </p:txBody>
      </p:sp>
      <p:sp>
        <p:nvSpPr>
          <p:cNvPr id="4" name="Rectangle 3">
            <a:extLst>
              <a:ext uri="{FF2B5EF4-FFF2-40B4-BE49-F238E27FC236}">
                <a16:creationId xmlns:a16="http://schemas.microsoft.com/office/drawing/2014/main" id="{78D39CAF-6F3B-4579-A950-173E829F40E2}"/>
              </a:ext>
            </a:extLst>
          </p:cNvPr>
          <p:cNvSpPr/>
          <p:nvPr/>
        </p:nvSpPr>
        <p:spPr>
          <a:xfrm>
            <a:off x="599345" y="3840629"/>
            <a:ext cx="6781169" cy="2554930"/>
          </a:xfrm>
          <a:prstGeom prst="rect">
            <a:avLst/>
          </a:prstGeom>
          <a:solidFill>
            <a:schemeClr val="accent1">
              <a:lumMod val="20000"/>
              <a:lumOff val="80000"/>
            </a:schemeClr>
          </a:solidFill>
        </p:spPr>
        <p:txBody>
          <a:bodyPr wrap="square">
            <a:spAutoFit/>
          </a:bodyPr>
          <a:lstStyle/>
          <a:p>
            <a:r>
              <a:rPr lang="en-GB" sz="2667" dirty="0"/>
              <a:t>Brownian motion is produced by the tiny water particles hitting the pollen unevenly, so if many water particles hit one side of the pollen it is moved in the opposite direction. As the water particles’ movements are random the movement of the pollen is random</a:t>
            </a:r>
          </a:p>
        </p:txBody>
      </p:sp>
      <p:sp>
        <p:nvSpPr>
          <p:cNvPr id="5" name="TextBox 4">
            <a:extLst>
              <a:ext uri="{FF2B5EF4-FFF2-40B4-BE49-F238E27FC236}">
                <a16:creationId xmlns:a16="http://schemas.microsoft.com/office/drawing/2014/main" id="{21DD25C4-E17F-47CA-9D06-4A3FA4615AAE}"/>
              </a:ext>
            </a:extLst>
          </p:cNvPr>
          <p:cNvSpPr txBox="1"/>
          <p:nvPr/>
        </p:nvSpPr>
        <p:spPr>
          <a:xfrm>
            <a:off x="599345" y="587828"/>
            <a:ext cx="11157226" cy="1384995"/>
          </a:xfrm>
          <a:prstGeom prst="rect">
            <a:avLst/>
          </a:prstGeom>
          <a:noFill/>
        </p:spPr>
        <p:txBody>
          <a:bodyPr wrap="square" rtlCol="0">
            <a:spAutoFit/>
          </a:bodyPr>
          <a:lstStyle/>
          <a:p>
            <a:r>
              <a:rPr lang="en-GB" sz="2800" dirty="0"/>
              <a:t>5. Explain the importance of Brownian motion to the development of particle theory? </a:t>
            </a:r>
            <a:br>
              <a:rPr lang="en-GB" sz="2800" dirty="0"/>
            </a:br>
            <a:endParaRPr lang="en-GB" sz="2800" dirty="0"/>
          </a:p>
        </p:txBody>
      </p:sp>
      <p:sp>
        <p:nvSpPr>
          <p:cNvPr id="6" name="Rectangle 5">
            <a:extLst>
              <a:ext uri="{FF2B5EF4-FFF2-40B4-BE49-F238E27FC236}">
                <a16:creationId xmlns:a16="http://schemas.microsoft.com/office/drawing/2014/main" id="{5AF2C7A6-F504-4326-9D57-F89D180A8FFA}"/>
              </a:ext>
            </a:extLst>
          </p:cNvPr>
          <p:cNvSpPr/>
          <p:nvPr/>
        </p:nvSpPr>
        <p:spPr>
          <a:xfrm>
            <a:off x="599345" y="2886522"/>
            <a:ext cx="6781168" cy="954107"/>
          </a:xfrm>
          <a:prstGeom prst="rect">
            <a:avLst/>
          </a:prstGeom>
        </p:spPr>
        <p:txBody>
          <a:bodyPr wrap="square">
            <a:spAutoFit/>
          </a:bodyPr>
          <a:lstStyle/>
          <a:p>
            <a:r>
              <a:rPr lang="en-GB" sz="2800" dirty="0"/>
              <a:t>6. Explain how Brownian motion occurs in your own words. </a:t>
            </a:r>
          </a:p>
        </p:txBody>
      </p:sp>
      <p:sp>
        <p:nvSpPr>
          <p:cNvPr id="7" name="Rectangle 6">
            <a:extLst>
              <a:ext uri="{FF2B5EF4-FFF2-40B4-BE49-F238E27FC236}">
                <a16:creationId xmlns:a16="http://schemas.microsoft.com/office/drawing/2014/main" id="{0C5059A8-ECED-4410-B0D9-BDFBB62F26F6}"/>
              </a:ext>
            </a:extLst>
          </p:cNvPr>
          <p:cNvSpPr/>
          <p:nvPr/>
        </p:nvSpPr>
        <p:spPr>
          <a:xfrm>
            <a:off x="7924799" y="3078148"/>
            <a:ext cx="3831771" cy="3200401"/>
          </a:xfrm>
          <a:prstGeom prst="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867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5343D-5389-4F25-A204-27C647395562}"/>
              </a:ext>
            </a:extLst>
          </p:cNvPr>
          <p:cNvSpPr>
            <a:spLocks noGrp="1"/>
          </p:cNvSpPr>
          <p:nvPr>
            <p:ph type="title"/>
          </p:nvPr>
        </p:nvSpPr>
        <p:spPr>
          <a:xfrm>
            <a:off x="838200" y="580321"/>
            <a:ext cx="10515600" cy="1296761"/>
          </a:xfrm>
        </p:spPr>
        <p:txBody>
          <a:bodyPr>
            <a:normAutofit/>
          </a:bodyPr>
          <a:lstStyle/>
          <a:p>
            <a:pPr algn="ctr"/>
            <a:r>
              <a:rPr lang="en-GB" dirty="0"/>
              <a:t>Comparing Sizes </a:t>
            </a:r>
          </a:p>
        </p:txBody>
      </p:sp>
      <p:sp>
        <p:nvSpPr>
          <p:cNvPr id="3" name="Text Placeholder 2">
            <a:extLst>
              <a:ext uri="{FF2B5EF4-FFF2-40B4-BE49-F238E27FC236}">
                <a16:creationId xmlns:a16="http://schemas.microsoft.com/office/drawing/2014/main" id="{37D10998-2F76-438B-BD88-A4B3740443CE}"/>
              </a:ext>
            </a:extLst>
          </p:cNvPr>
          <p:cNvSpPr>
            <a:spLocks noGrp="1"/>
          </p:cNvSpPr>
          <p:nvPr>
            <p:ph type="body" idx="1"/>
          </p:nvPr>
        </p:nvSpPr>
        <p:spPr>
          <a:xfrm>
            <a:off x="2005853" y="2259106"/>
            <a:ext cx="8180294" cy="3405387"/>
          </a:xfrm>
        </p:spPr>
        <p:txBody>
          <a:bodyPr>
            <a:normAutofit/>
          </a:bodyPr>
          <a:lstStyle/>
          <a:p>
            <a:pPr algn="ctr"/>
            <a:r>
              <a:rPr lang="en-GB" sz="3600" dirty="0">
                <a:solidFill>
                  <a:schemeClr val="tx1"/>
                </a:solidFill>
              </a:rPr>
              <a:t>What size are the particles in solids, liquids and gases?</a:t>
            </a:r>
          </a:p>
          <a:p>
            <a:pPr algn="ctr"/>
            <a:endParaRPr lang="en-GB" sz="4000" dirty="0">
              <a:solidFill>
                <a:schemeClr val="tx1"/>
              </a:solidFill>
            </a:endParaRPr>
          </a:p>
          <a:p>
            <a:pPr algn="ctr"/>
            <a:r>
              <a:rPr lang="en-GB" sz="4000" dirty="0">
                <a:solidFill>
                  <a:schemeClr val="tx1"/>
                </a:solidFill>
              </a:rPr>
              <a:t>Could you use metres to describe the size of a particle? </a:t>
            </a:r>
          </a:p>
          <a:p>
            <a:pPr algn="ctr"/>
            <a:endParaRPr lang="en-GB" sz="5400" dirty="0">
              <a:solidFill>
                <a:schemeClr val="tx1"/>
              </a:solidFill>
            </a:endParaRPr>
          </a:p>
        </p:txBody>
      </p:sp>
    </p:spTree>
    <p:extLst>
      <p:ext uri="{BB962C8B-B14F-4D97-AF65-F5344CB8AC3E}">
        <p14:creationId xmlns:p14="http://schemas.microsoft.com/office/powerpoint/2010/main" val="3553751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Just How Small is an Atom?">
            <a:hlinkClick r:id="" action="ppaction://media"/>
            <a:extLst>
              <a:ext uri="{FF2B5EF4-FFF2-40B4-BE49-F238E27FC236}">
                <a16:creationId xmlns:a16="http://schemas.microsoft.com/office/drawing/2014/main" id="{1E615EB3-3D06-4E0C-A881-1E5C036A4EDF}"/>
              </a:ext>
            </a:extLst>
          </p:cNvPr>
          <p:cNvPicPr>
            <a:picLocks noRot="1" noChangeAspect="1"/>
          </p:cNvPicPr>
          <p:nvPr>
            <a:videoFile r:link="rId1"/>
          </p:nvPr>
        </p:nvPicPr>
        <p:blipFill>
          <a:blip r:embed="rId3"/>
          <a:stretch>
            <a:fillRect/>
          </a:stretch>
        </p:blipFill>
        <p:spPr>
          <a:xfrm>
            <a:off x="1371600" y="771525"/>
            <a:ext cx="9448800" cy="5314950"/>
          </a:xfrm>
          <a:prstGeom prst="rect">
            <a:avLst/>
          </a:prstGeom>
        </p:spPr>
      </p:pic>
    </p:spTree>
    <p:extLst>
      <p:ext uri="{BB962C8B-B14F-4D97-AF65-F5344CB8AC3E}">
        <p14:creationId xmlns:p14="http://schemas.microsoft.com/office/powerpoint/2010/main" val="201406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EE1409-C07F-4652-93CA-330C5C592A45}"/>
              </a:ext>
            </a:extLst>
          </p:cNvPr>
          <p:cNvSpPr>
            <a:spLocks noGrp="1"/>
          </p:cNvSpPr>
          <p:nvPr>
            <p:ph idx="1"/>
          </p:nvPr>
        </p:nvSpPr>
        <p:spPr>
          <a:xfrm>
            <a:off x="838200" y="721518"/>
            <a:ext cx="10515600" cy="5414963"/>
          </a:xfrm>
        </p:spPr>
        <p:txBody>
          <a:bodyPr>
            <a:normAutofit/>
          </a:bodyPr>
          <a:lstStyle/>
          <a:p>
            <a:pPr marL="0" indent="0">
              <a:buNone/>
            </a:pPr>
            <a:r>
              <a:rPr lang="en-US" sz="3200" dirty="0"/>
              <a:t>The particles that make up solids, liquids and gases are very small. The best way to imagine them is to start from 1 </a:t>
            </a:r>
            <a:r>
              <a:rPr lang="en-US" sz="3200" dirty="0" err="1"/>
              <a:t>metre</a:t>
            </a:r>
            <a:r>
              <a:rPr lang="en-US" sz="3200" dirty="0"/>
              <a:t> and divide by 10 time after time.</a:t>
            </a:r>
          </a:p>
          <a:p>
            <a:pPr marL="0" indent="0">
              <a:buNone/>
            </a:pPr>
            <a:endParaRPr lang="en-US" sz="3200" dirty="0"/>
          </a:p>
          <a:p>
            <a:pPr marL="0" indent="0">
              <a:buNone/>
            </a:pPr>
            <a:r>
              <a:rPr lang="en-US" sz="3200" dirty="0"/>
              <a:t>You have to go down this scale quite far before you cannot see features with your eyes. Below this, microscopes allow you to see the details.</a:t>
            </a:r>
          </a:p>
          <a:p>
            <a:pPr marL="0" indent="0">
              <a:buNone/>
            </a:pPr>
            <a:endParaRPr lang="en-US" sz="3200" dirty="0"/>
          </a:p>
          <a:p>
            <a:pPr marL="0" indent="0">
              <a:buNone/>
            </a:pPr>
            <a:r>
              <a:rPr lang="en-US" sz="3200" dirty="0"/>
              <a:t>However, even the most powerful microscopes (electron microscopes) cannot see particles of matter.</a:t>
            </a:r>
          </a:p>
          <a:p>
            <a:pPr marL="0" indent="0">
              <a:buNone/>
            </a:pPr>
            <a:endParaRPr lang="en-GB" dirty="0"/>
          </a:p>
        </p:txBody>
      </p:sp>
    </p:spTree>
    <p:extLst>
      <p:ext uri="{BB962C8B-B14F-4D97-AF65-F5344CB8AC3E}">
        <p14:creationId xmlns:p14="http://schemas.microsoft.com/office/powerpoint/2010/main" val="1659718559"/>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son Template" id="{2DA26071-B6C7-420D-B94C-F2D93899AA9E}" vid="{EDE5C54A-3DAC-4F44-9F76-F1C5A8DBCF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5BDED5D8F65547B3DEAB243A920A54" ma:contentTypeVersion="12" ma:contentTypeDescription="Create a new document." ma:contentTypeScope="" ma:versionID="481d02f1182b56cf50ff2f16a8d11ec0">
  <xsd:schema xmlns:xsd="http://www.w3.org/2001/XMLSchema" xmlns:xs="http://www.w3.org/2001/XMLSchema" xmlns:p="http://schemas.microsoft.com/office/2006/metadata/properties" xmlns:ns3="caa02d93-d17b-4249-a0c5-afeca33be5b7" xmlns:ns4="b496163d-89a1-4d48-9d31-68cb6b4034b6" targetNamespace="http://schemas.microsoft.com/office/2006/metadata/properties" ma:root="true" ma:fieldsID="66dc1536a9f7aa29cb5b07ac67041ec2" ns3:_="" ns4:_="">
    <xsd:import namespace="caa02d93-d17b-4249-a0c5-afeca33be5b7"/>
    <xsd:import namespace="b496163d-89a1-4d48-9d31-68cb6b4034b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a02d93-d17b-4249-a0c5-afeca33be5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96163d-89a1-4d48-9d31-68cb6b4034b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23D13D-F89A-46CF-B682-F0B968959F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a02d93-d17b-4249-a0c5-afeca33be5b7"/>
    <ds:schemaRef ds:uri="b496163d-89a1-4d48-9d31-68cb6b4034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849909-32F2-4CCD-B27B-DC9235F53DC7}">
  <ds:schemaRefs>
    <ds:schemaRef ds:uri="http://schemas.microsoft.com/office/2006/documentManagement/types"/>
    <ds:schemaRef ds:uri="caa02d93-d17b-4249-a0c5-afeca33be5b7"/>
    <ds:schemaRef ds:uri="http://schemas.openxmlformats.org/package/2006/metadata/core-properties"/>
    <ds:schemaRef ds:uri="http://schemas.microsoft.com/office/2006/metadata/properties"/>
    <ds:schemaRef ds:uri="http://www.w3.org/XML/1998/namespace"/>
    <ds:schemaRef ds:uri="b496163d-89a1-4d48-9d31-68cb6b4034b6"/>
    <ds:schemaRef ds:uri="http://purl.org/dc/terms/"/>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7059D2FA-53D7-4076-B607-67AF56331F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Lesson Template</Template>
  <TotalTime>401</TotalTime>
  <Words>540</Words>
  <Application>Microsoft Office PowerPoint</Application>
  <PresentationFormat>Widescreen</PresentationFormat>
  <Paragraphs>44</Paragraphs>
  <Slides>12</Slides>
  <Notes>1</Notes>
  <HiddenSlides>1</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Book Antiqua</vt:lpstr>
      <vt:lpstr>Calibri</vt:lpstr>
      <vt:lpstr>Calibri Light</vt:lpstr>
      <vt:lpstr>Office Theme</vt:lpstr>
      <vt:lpstr>7Gc Brownian Motion </vt:lpstr>
      <vt:lpstr>PowerPoint Presentation</vt:lpstr>
      <vt:lpstr>Brownian Motion</vt:lpstr>
      <vt:lpstr>PowerPoint Presentation</vt:lpstr>
      <vt:lpstr>PowerPoint Presentation</vt:lpstr>
      <vt:lpstr>PowerPoint Presentation</vt:lpstr>
      <vt:lpstr>Comparing Sizes </vt:lpstr>
      <vt:lpstr>PowerPoint Presentation</vt:lpstr>
      <vt:lpstr>PowerPoint Presentation</vt:lpstr>
      <vt:lpstr>PowerPoint Presentation</vt:lpstr>
      <vt:lpstr>Nano-Scale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Callanan</dc:creator>
  <cp:lastModifiedBy>D Callanan</cp:lastModifiedBy>
  <cp:revision>4</cp:revision>
  <dcterms:created xsi:type="dcterms:W3CDTF">2021-03-03T08:34:42Z</dcterms:created>
  <dcterms:modified xsi:type="dcterms:W3CDTF">2022-06-17T11:13:34Z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0x010100D85BDED5D8F65547B3DEAB243A920A54</vt:lpwstr>
  </property>
</Properties>
</file>