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6" r:id="rId5"/>
    <p:sldId id="256" r:id="rId6"/>
    <p:sldId id="257" r:id="rId7"/>
    <p:sldId id="258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3314-CC4C-4D77-A5C2-D0D8266D378F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01B2-EEA3-4FE5-9879-913AFACA298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81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4862F-B86B-4174-8767-1E078F8CE9C6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0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6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7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73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87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42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3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85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91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980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72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7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C0E-646F-4F1F-9432-550878552DDE}" type="datetimeFigureOut">
              <a:rPr lang="es-ES_tradnl" smtClean="0"/>
              <a:t>09/01/2019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858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8BB1946-4D39-4BE0-B6BC-DE18C89A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49" y="0"/>
            <a:ext cx="8229600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Répondez</a:t>
            </a:r>
            <a:r>
              <a:rPr lang="en-GB" alt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 5 questions – </a:t>
            </a: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Travaillez</a:t>
            </a:r>
            <a:r>
              <a:rPr lang="en-GB" alt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GB" alt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endParaRPr lang="en-GB" altLang="fr-F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78D840E-A026-4D54-8E8D-042836AD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49" y="863600"/>
            <a:ext cx="9362926" cy="55895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fr-FR" dirty="0" err="1"/>
              <a:t>Ça</a:t>
            </a:r>
            <a:r>
              <a:rPr lang="en-GB" altLang="fr-FR" dirty="0"/>
              <a:t> </a:t>
            </a:r>
            <a:r>
              <a:rPr lang="en-GB" altLang="fr-FR" dirty="0" err="1"/>
              <a:t>va</a:t>
            </a:r>
            <a:r>
              <a:rPr lang="en-GB" altLang="fr-FR" dirty="0"/>
              <a:t>?</a:t>
            </a:r>
            <a:endParaRPr lang="en-GB" altLang="fr-FR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Ça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va</a:t>
            </a:r>
            <a:r>
              <a:rPr lang="en-GB" altLang="fr-FR" dirty="0">
                <a:solidFill>
                  <a:srgbClr val="0070C0"/>
                </a:solidFill>
              </a:rPr>
              <a:t> (</a:t>
            </a:r>
            <a:r>
              <a:rPr lang="en-GB" altLang="fr-FR" dirty="0" err="1">
                <a:solidFill>
                  <a:srgbClr val="0070C0"/>
                </a:solidFill>
              </a:rPr>
              <a:t>très</a:t>
            </a:r>
            <a:r>
              <a:rPr lang="en-GB" altLang="fr-FR" dirty="0">
                <a:solidFill>
                  <a:srgbClr val="0070C0"/>
                </a:solidFill>
              </a:rPr>
              <a:t>) </a:t>
            </a:r>
            <a:r>
              <a:rPr lang="en-GB" altLang="fr-FR" dirty="0" err="1">
                <a:solidFill>
                  <a:srgbClr val="0070C0"/>
                </a:solidFill>
              </a:rPr>
              <a:t>bien</a:t>
            </a:r>
            <a:r>
              <a:rPr lang="en-GB" altLang="fr-FR" dirty="0">
                <a:solidFill>
                  <a:srgbClr val="0070C0"/>
                </a:solidFill>
              </a:rPr>
              <a:t>, </a:t>
            </a:r>
            <a:r>
              <a:rPr lang="en-GB" altLang="fr-FR" dirty="0" err="1">
                <a:solidFill>
                  <a:srgbClr val="0070C0"/>
                </a:solidFill>
              </a:rPr>
              <a:t>merci</a:t>
            </a:r>
            <a:r>
              <a:rPr lang="en-GB" altLang="fr-FR" dirty="0">
                <a:solidFill>
                  <a:srgbClr val="0070C0"/>
                </a:solidFill>
              </a:rPr>
              <a:t> / </a:t>
            </a:r>
            <a:r>
              <a:rPr lang="en-GB" altLang="fr-FR" dirty="0" err="1">
                <a:solidFill>
                  <a:srgbClr val="0070C0"/>
                </a:solidFill>
              </a:rPr>
              <a:t>bof</a:t>
            </a:r>
            <a:r>
              <a:rPr lang="en-GB" altLang="fr-FR" dirty="0">
                <a:solidFill>
                  <a:srgbClr val="0070C0"/>
                </a:solidFill>
              </a:rPr>
              <a:t>! Pas mal.</a:t>
            </a:r>
          </a:p>
          <a:p>
            <a:pPr marL="0" indent="0">
              <a:buNone/>
              <a:defRPr/>
            </a:pPr>
            <a:endParaRPr lang="en-GB" altLang="fr-FR" sz="1400" dirty="0"/>
          </a:p>
          <a:p>
            <a:pPr>
              <a:defRPr/>
            </a:pPr>
            <a:endParaRPr lang="en-GB" altLang="fr-FR" sz="100" dirty="0"/>
          </a:p>
          <a:p>
            <a:pPr>
              <a:defRPr/>
            </a:pPr>
            <a:r>
              <a:rPr lang="en-GB" altLang="fr-FR" dirty="0"/>
              <a:t>Comment </a:t>
            </a:r>
            <a:r>
              <a:rPr lang="en-GB" altLang="fr-FR" dirty="0" err="1"/>
              <a:t>t’appelles-tu</a:t>
            </a:r>
            <a:r>
              <a:rPr lang="en-GB" altLang="fr-FR" dirty="0"/>
              <a:t>?</a:t>
            </a:r>
          </a:p>
          <a:p>
            <a:pPr marL="0" indent="0">
              <a:buNone/>
              <a:defRPr/>
            </a:pPr>
            <a:r>
              <a:rPr lang="en-GB" altLang="fr-FR" dirty="0">
                <a:solidFill>
                  <a:srgbClr val="0070C0"/>
                </a:solidFill>
              </a:rPr>
              <a:t>Je </a:t>
            </a:r>
            <a:r>
              <a:rPr lang="en-GB" altLang="fr-FR" dirty="0" err="1">
                <a:solidFill>
                  <a:srgbClr val="0070C0"/>
                </a:solidFill>
              </a:rPr>
              <a:t>m’aPPelle</a:t>
            </a:r>
            <a:r>
              <a:rPr lang="en-GB" altLang="fr-FR" dirty="0">
                <a:solidFill>
                  <a:srgbClr val="0070C0"/>
                </a:solidFill>
              </a:rPr>
              <a:t> …</a:t>
            </a:r>
          </a:p>
          <a:p>
            <a:pPr marL="0" indent="0">
              <a:buNone/>
              <a:defRPr/>
            </a:pPr>
            <a:endParaRPr lang="en-GB" altLang="fr-FR" sz="16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fr-FR" dirty="0"/>
              <a:t>Comment </a:t>
            </a:r>
            <a:r>
              <a:rPr lang="en-GB" altLang="fr-FR" dirty="0" err="1"/>
              <a:t>ça</a:t>
            </a:r>
            <a:r>
              <a:rPr lang="en-GB" altLang="fr-FR" dirty="0"/>
              <a:t> </a:t>
            </a:r>
            <a:r>
              <a:rPr lang="en-GB" altLang="fr-FR" dirty="0" err="1"/>
              <a:t>s’écrit</a:t>
            </a:r>
            <a:r>
              <a:rPr lang="en-GB" altLang="fr-FR" dirty="0"/>
              <a:t>?</a:t>
            </a:r>
          </a:p>
          <a:p>
            <a:pPr marL="0" indent="0"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Ça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s’écrit</a:t>
            </a:r>
            <a:r>
              <a:rPr lang="en-GB" altLang="fr-FR" dirty="0">
                <a:solidFill>
                  <a:srgbClr val="0070C0"/>
                </a:solidFill>
              </a:rPr>
              <a:t> …</a:t>
            </a:r>
          </a:p>
          <a:p>
            <a:pPr marL="0" indent="0">
              <a:buNone/>
              <a:defRPr/>
            </a:pPr>
            <a:endParaRPr lang="en-GB" altLang="fr-FR" sz="1200" dirty="0"/>
          </a:p>
          <a:p>
            <a:pPr>
              <a:defRPr/>
            </a:pPr>
            <a:r>
              <a:rPr lang="en-GB" altLang="fr-FR" dirty="0" err="1"/>
              <a:t>Quel</a:t>
            </a:r>
            <a:r>
              <a:rPr lang="en-GB" altLang="fr-FR" dirty="0"/>
              <a:t> </a:t>
            </a:r>
            <a:r>
              <a:rPr lang="en-GB" altLang="fr-FR" dirty="0" err="1"/>
              <a:t>âge</a:t>
            </a:r>
            <a:r>
              <a:rPr lang="en-GB" altLang="fr-FR" dirty="0"/>
              <a:t> as-</a:t>
            </a:r>
            <a:r>
              <a:rPr lang="en-GB" altLang="fr-FR" dirty="0" err="1"/>
              <a:t>tu</a:t>
            </a:r>
            <a:r>
              <a:rPr lang="en-GB" altLang="fr-FR" dirty="0"/>
              <a:t>?</a:t>
            </a:r>
          </a:p>
          <a:p>
            <a:pPr marL="0" indent="0">
              <a:buNone/>
              <a:defRPr/>
            </a:pPr>
            <a:r>
              <a:rPr lang="en-GB" altLang="fr-FR" dirty="0" err="1">
                <a:solidFill>
                  <a:srgbClr val="0070C0"/>
                </a:solidFill>
              </a:rPr>
              <a:t>J’ai</a:t>
            </a:r>
            <a:r>
              <a:rPr lang="en-GB" altLang="fr-FR" dirty="0">
                <a:solidFill>
                  <a:srgbClr val="0070C0"/>
                </a:solidFill>
              </a:rPr>
              <a:t> </a:t>
            </a:r>
            <a:r>
              <a:rPr lang="en-GB" altLang="fr-FR" dirty="0" err="1">
                <a:solidFill>
                  <a:srgbClr val="0070C0"/>
                </a:solidFill>
              </a:rPr>
              <a:t>onze</a:t>
            </a:r>
            <a:r>
              <a:rPr lang="en-GB" altLang="fr-FR" dirty="0">
                <a:solidFill>
                  <a:srgbClr val="0070C0"/>
                </a:solidFill>
              </a:rPr>
              <a:t> / </a:t>
            </a:r>
            <a:r>
              <a:rPr lang="en-GB" altLang="fr-FR" dirty="0" err="1">
                <a:solidFill>
                  <a:srgbClr val="0070C0"/>
                </a:solidFill>
              </a:rPr>
              <a:t>douze</a:t>
            </a:r>
            <a:r>
              <a:rPr lang="en-GB" altLang="fr-FR" dirty="0">
                <a:solidFill>
                  <a:srgbClr val="0070C0"/>
                </a:solidFill>
              </a:rPr>
              <a:t> ans.</a:t>
            </a:r>
          </a:p>
          <a:p>
            <a:pPr marL="0" indent="0">
              <a:buNone/>
              <a:defRPr/>
            </a:pPr>
            <a:endParaRPr lang="en-GB" altLang="fr-FR" sz="15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fr-FR" dirty="0" err="1"/>
              <a:t>Quelle</a:t>
            </a:r>
            <a:r>
              <a:rPr lang="en-GB" altLang="fr-FR" dirty="0"/>
              <a:t> </a:t>
            </a:r>
            <a:r>
              <a:rPr lang="en-GB" altLang="fr-FR" dirty="0" err="1"/>
              <a:t>est</a:t>
            </a:r>
            <a:r>
              <a:rPr lang="en-GB" altLang="fr-FR" dirty="0"/>
              <a:t> la date de ton </a:t>
            </a:r>
            <a:r>
              <a:rPr lang="en-GB" altLang="fr-FR" dirty="0" err="1"/>
              <a:t>anniversaire</a:t>
            </a:r>
            <a:r>
              <a:rPr lang="en-GB" altLang="fr-FR" dirty="0"/>
              <a:t>?</a:t>
            </a:r>
          </a:p>
          <a:p>
            <a:pPr marL="0" indent="0">
              <a:buNone/>
              <a:defRPr/>
            </a:pPr>
            <a:r>
              <a:rPr lang="en-GB" altLang="fr-FR" dirty="0">
                <a:solidFill>
                  <a:srgbClr val="0070C0"/>
                </a:solidFill>
              </a:rPr>
              <a:t>Mon </a:t>
            </a:r>
            <a:r>
              <a:rPr lang="en-GB" altLang="fr-FR" dirty="0" err="1">
                <a:solidFill>
                  <a:srgbClr val="0070C0"/>
                </a:solidFill>
              </a:rPr>
              <a:t>anniversaire</a:t>
            </a:r>
            <a:r>
              <a:rPr lang="en-GB" altLang="fr-FR" dirty="0">
                <a:solidFill>
                  <a:srgbClr val="0070C0"/>
                </a:solidFill>
              </a:rPr>
              <a:t>, </a:t>
            </a:r>
            <a:r>
              <a:rPr lang="en-GB" altLang="fr-FR" dirty="0" err="1">
                <a:solidFill>
                  <a:srgbClr val="0070C0"/>
                </a:solidFill>
              </a:rPr>
              <a:t>c’est</a:t>
            </a:r>
            <a:r>
              <a:rPr lang="en-GB" altLang="fr-FR" dirty="0">
                <a:solidFill>
                  <a:srgbClr val="0070C0"/>
                </a:solidFill>
              </a:rPr>
              <a:t> le </a:t>
            </a:r>
            <a:r>
              <a:rPr lang="en-GB" altLang="fr-FR" sz="2600" dirty="0">
                <a:solidFill>
                  <a:srgbClr val="0070C0"/>
                </a:solidFill>
              </a:rPr>
              <a:t>(number – page 10) (month- </a:t>
            </a:r>
            <a:r>
              <a:rPr lang="en-GB" altLang="fr-FR" sz="2600" dirty="0" err="1">
                <a:solidFill>
                  <a:srgbClr val="0070C0"/>
                </a:solidFill>
              </a:rPr>
              <a:t>pg</a:t>
            </a:r>
            <a:r>
              <a:rPr lang="en-GB" altLang="fr-FR" sz="2600" dirty="0">
                <a:solidFill>
                  <a:srgbClr val="0070C0"/>
                </a:solidFill>
              </a:rPr>
              <a:t> 13)</a:t>
            </a:r>
          </a:p>
          <a:p>
            <a:pPr>
              <a:defRPr/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1331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" t="9654" r="-193" b="12979"/>
          <a:stretch/>
        </p:blipFill>
        <p:spPr>
          <a:xfrm>
            <a:off x="403412" y="484095"/>
            <a:ext cx="11080376" cy="55536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8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47" t="15814" r="14627" b="6027"/>
          <a:stretch/>
        </p:blipFill>
        <p:spPr>
          <a:xfrm>
            <a:off x="658906" y="365125"/>
            <a:ext cx="10529047" cy="6129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2006973" y="1890212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006973" y="2585711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2008094" y="3261939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2008094" y="3895751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008094" y="4598406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2008094" y="5232218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2008094" y="5903217"/>
            <a:ext cx="7868771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25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40" b="32867"/>
          <a:stretch/>
        </p:blipFill>
        <p:spPr>
          <a:xfrm>
            <a:off x="1127311" y="658905"/>
            <a:ext cx="9937377" cy="47737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25" b="11853"/>
          <a:stretch/>
        </p:blipFill>
        <p:spPr>
          <a:xfrm>
            <a:off x="838200" y="900953"/>
            <a:ext cx="10363200" cy="5432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9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242047"/>
            <a:ext cx="11026588" cy="6320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065024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4787153" y="2970459"/>
            <a:ext cx="157330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7763435" y="2977242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697506" y="3508341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3393141" y="3857485"/>
            <a:ext cx="1178859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4831976" y="3959489"/>
            <a:ext cx="842683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868706" y="4395367"/>
            <a:ext cx="109817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17" y="4410637"/>
            <a:ext cx="1748117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29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86" t="1255" r="7617" b="29098"/>
          <a:stretch/>
        </p:blipFill>
        <p:spPr>
          <a:xfrm>
            <a:off x="510988" y="268941"/>
            <a:ext cx="11080377" cy="5970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5176" y="2716306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7530353" y="2749178"/>
            <a:ext cx="1035423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6468036" y="3379135"/>
            <a:ext cx="184224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487706" y="3917017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4814047" y="4605758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9117106" y="4605758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1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40" b="28850"/>
          <a:stretch/>
        </p:blipFill>
        <p:spPr>
          <a:xfrm>
            <a:off x="943535" y="442165"/>
            <a:ext cx="10304929" cy="5434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8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88" y="242048"/>
            <a:ext cx="10842812" cy="6293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36576" y="3265816"/>
            <a:ext cx="914399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6849035" y="3252370"/>
            <a:ext cx="1367118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06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7472"/>
            <a:ext cx="10515600" cy="275982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 dirty="0" smtClean="0"/>
              <a:t>In </a:t>
            </a:r>
            <a:r>
              <a:rPr lang="es-ES_tradnl" sz="3600" dirty="0" err="1" smtClean="0"/>
              <a:t>pairs</a:t>
            </a:r>
            <a:r>
              <a:rPr lang="es-ES_tradnl" sz="3600" dirty="0" smtClean="0"/>
              <a:t>,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have</a:t>
            </a:r>
            <a:r>
              <a:rPr lang="es-ES_tradnl" sz="3600" dirty="0" smtClean="0"/>
              <a:t> 10 minutes to </a:t>
            </a:r>
            <a:r>
              <a:rPr lang="es-ES_tradnl" sz="3600" dirty="0" err="1" smtClean="0"/>
              <a:t>create</a:t>
            </a:r>
            <a:r>
              <a:rPr lang="es-ES_tradnl" sz="3600" dirty="0" smtClean="0"/>
              <a:t> a short interview </a:t>
            </a:r>
            <a:r>
              <a:rPr lang="es-ES_tradnl" sz="3600" dirty="0" err="1" smtClean="0"/>
              <a:t>where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both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ask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answer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questions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from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exercice</a:t>
            </a:r>
            <a:r>
              <a:rPr lang="es-ES_tradnl" sz="3600" dirty="0" smtClean="0"/>
              <a:t> 3.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will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present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interview to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class</a:t>
            </a:r>
            <a:r>
              <a:rPr lang="es-ES_tradnl" sz="3600" dirty="0" smtClean="0"/>
              <a:t>. Try to </a:t>
            </a:r>
            <a:r>
              <a:rPr lang="es-ES_tradnl" sz="3600" dirty="0" err="1" smtClean="0"/>
              <a:t>think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interesting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things</a:t>
            </a:r>
            <a:r>
              <a:rPr lang="es-ES_tradnl" sz="3600" dirty="0" smtClean="0"/>
              <a:t> to </a:t>
            </a:r>
            <a:r>
              <a:rPr lang="es-ES_tradnl" sz="3600" dirty="0" err="1" smtClean="0"/>
              <a:t>say</a:t>
            </a:r>
            <a:r>
              <a:rPr lang="es-ES_tradnl" sz="3600" dirty="0" smtClean="0"/>
              <a:t> and use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acting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skills</a:t>
            </a:r>
            <a:r>
              <a:rPr lang="es-ES_tradnl" sz="3600" dirty="0" smtClean="0"/>
              <a:t>!</a:t>
            </a:r>
            <a:endParaRPr lang="es-ES_tradnl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1" y="4007224"/>
            <a:ext cx="4504765" cy="25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92" t="24486" b="22669"/>
          <a:stretch/>
        </p:blipFill>
        <p:spPr>
          <a:xfrm>
            <a:off x="1788459" y="497541"/>
            <a:ext cx="7788611" cy="5903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63"/>
            <a:ext cx="10515600" cy="13255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b="1" u="sng" dirty="0" smtClean="0"/>
              <a:t>en </a:t>
            </a:r>
            <a:r>
              <a:rPr lang="es-ES_tradnl" b="1" u="sng" dirty="0" err="1" smtClean="0"/>
              <a:t>classe</a:t>
            </a:r>
            <a:r>
              <a:rPr lang="es-ES_tradnl" dirty="0" smtClean="0"/>
              <a:t>					</a:t>
            </a:r>
            <a:r>
              <a:rPr lang="es-ES_tradnl" b="1" u="sng" dirty="0" err="1" smtClean="0"/>
              <a:t>mardi</a:t>
            </a:r>
            <a:r>
              <a:rPr lang="es-ES_tradnl" b="1" u="sng" dirty="0" smtClean="0"/>
              <a:t> 8 </a:t>
            </a:r>
            <a:r>
              <a:rPr lang="es-ES_tradnl" b="1" u="sng" dirty="0" err="1" smtClean="0"/>
              <a:t>janvier</a:t>
            </a:r>
            <a:endParaRPr lang="es-ES_tradnl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9971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b="1" u="sng" dirty="0"/>
              <a:t>Mon interview par </a:t>
            </a:r>
            <a:r>
              <a:rPr lang="es-ES_tradnl" sz="4800" b="1" u="sng" dirty="0" err="1"/>
              <a:t>vidéo</a:t>
            </a:r>
            <a:endParaRPr lang="en-GB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7" y="2615023"/>
            <a:ext cx="6927925" cy="3780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693" y="332853"/>
            <a:ext cx="2883946" cy="775186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ES_tradnl" dirty="0" err="1" smtClean="0"/>
              <a:t>Objectives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513653"/>
            <a:ext cx="10515600" cy="480108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00B050"/>
                </a:solidFill>
              </a:rPr>
              <a:t>I MUST be </a:t>
            </a:r>
            <a:r>
              <a:rPr lang="es-ES_tradnl" sz="3600" dirty="0" err="1" smtClean="0">
                <a:solidFill>
                  <a:srgbClr val="00B050"/>
                </a:solidFill>
              </a:rPr>
              <a:t>able</a:t>
            </a:r>
            <a:r>
              <a:rPr lang="es-ES_tradnl" sz="3600" dirty="0" smtClean="0">
                <a:solidFill>
                  <a:srgbClr val="00B050"/>
                </a:solidFill>
              </a:rPr>
              <a:t> to </a:t>
            </a:r>
            <a:r>
              <a:rPr lang="es-ES_tradnl" sz="3600" dirty="0" err="1" smtClean="0">
                <a:solidFill>
                  <a:srgbClr val="00B050"/>
                </a:solidFill>
              </a:rPr>
              <a:t>recognise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questions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asking</a:t>
            </a:r>
            <a:r>
              <a:rPr lang="es-ES_tradnl" sz="3600" dirty="0" smtClean="0">
                <a:solidFill>
                  <a:srgbClr val="00B050"/>
                </a:solidFill>
              </a:rPr>
              <a:t> me </a:t>
            </a:r>
            <a:r>
              <a:rPr lang="es-ES_tradnl" sz="3600" dirty="0" err="1" smtClean="0">
                <a:solidFill>
                  <a:srgbClr val="00B050"/>
                </a:solidFill>
              </a:rPr>
              <a:t>about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myself</a:t>
            </a:r>
            <a:endParaRPr lang="es-ES_tradnl" sz="3600" dirty="0" smtClean="0">
              <a:solidFill>
                <a:srgbClr val="00B050"/>
              </a:solidFill>
            </a:endParaRPr>
          </a:p>
          <a:p>
            <a:endParaRPr lang="es-ES_tradnl" sz="3600" dirty="0"/>
          </a:p>
          <a:p>
            <a:r>
              <a:rPr lang="es-ES_tradnl" sz="3600" dirty="0" smtClean="0">
                <a:solidFill>
                  <a:srgbClr val="FF6600"/>
                </a:solidFill>
              </a:rPr>
              <a:t>I SHOULD be </a:t>
            </a:r>
            <a:r>
              <a:rPr lang="es-ES_tradnl" sz="3600" dirty="0" err="1" smtClean="0">
                <a:solidFill>
                  <a:srgbClr val="FF6600"/>
                </a:solidFill>
              </a:rPr>
              <a:t>able</a:t>
            </a:r>
            <a:r>
              <a:rPr lang="es-ES_tradnl" sz="3600" dirty="0" smtClean="0">
                <a:solidFill>
                  <a:srgbClr val="FF6600"/>
                </a:solidFill>
              </a:rPr>
              <a:t> to </a:t>
            </a:r>
            <a:r>
              <a:rPr lang="es-ES_tradnl" sz="3600" dirty="0" err="1" smtClean="0">
                <a:solidFill>
                  <a:srgbClr val="FF6600"/>
                </a:solidFill>
              </a:rPr>
              <a:t>recognise</a:t>
            </a:r>
            <a:r>
              <a:rPr lang="es-ES_tradnl" sz="3600" dirty="0" smtClean="0">
                <a:solidFill>
                  <a:srgbClr val="FF6600"/>
                </a:solidFill>
              </a:rPr>
              <a:t> </a:t>
            </a:r>
            <a:r>
              <a:rPr lang="es-ES_tradnl" sz="3600" dirty="0" err="1" smtClean="0">
                <a:solidFill>
                  <a:srgbClr val="FF6600"/>
                </a:solidFill>
              </a:rPr>
              <a:t>questions</a:t>
            </a:r>
            <a:r>
              <a:rPr lang="es-ES_tradnl" sz="3600" dirty="0" smtClean="0">
                <a:solidFill>
                  <a:srgbClr val="FF6600"/>
                </a:solidFill>
              </a:rPr>
              <a:t> </a:t>
            </a:r>
            <a:r>
              <a:rPr lang="es-ES_tradnl" sz="3600" dirty="0" err="1" smtClean="0">
                <a:solidFill>
                  <a:srgbClr val="FF6600"/>
                </a:solidFill>
              </a:rPr>
              <a:t>asking</a:t>
            </a:r>
            <a:r>
              <a:rPr lang="es-ES_tradnl" sz="3600" dirty="0" smtClean="0">
                <a:solidFill>
                  <a:srgbClr val="FF6600"/>
                </a:solidFill>
              </a:rPr>
              <a:t> me </a:t>
            </a:r>
            <a:r>
              <a:rPr lang="es-ES_tradnl" sz="3600" dirty="0" err="1" smtClean="0">
                <a:solidFill>
                  <a:srgbClr val="FF6600"/>
                </a:solidFill>
              </a:rPr>
              <a:t>about</a:t>
            </a:r>
            <a:r>
              <a:rPr lang="es-ES_tradnl" sz="3600" dirty="0" smtClean="0">
                <a:solidFill>
                  <a:srgbClr val="FF6600"/>
                </a:solidFill>
              </a:rPr>
              <a:t> </a:t>
            </a:r>
            <a:r>
              <a:rPr lang="es-ES_tradnl" sz="3600" dirty="0" err="1" smtClean="0">
                <a:solidFill>
                  <a:srgbClr val="FF6600"/>
                </a:solidFill>
              </a:rPr>
              <a:t>myself</a:t>
            </a:r>
            <a:r>
              <a:rPr lang="es-ES_tradnl" sz="3600" dirty="0" smtClean="0">
                <a:solidFill>
                  <a:srgbClr val="FF6600"/>
                </a:solidFill>
              </a:rPr>
              <a:t> and </a:t>
            </a:r>
            <a:r>
              <a:rPr lang="es-ES_tradnl" sz="3600" dirty="0" err="1" smtClean="0">
                <a:solidFill>
                  <a:srgbClr val="FF6600"/>
                </a:solidFill>
              </a:rPr>
              <a:t>give</a:t>
            </a:r>
            <a:r>
              <a:rPr lang="es-ES_tradnl" sz="3600" dirty="0" smtClean="0">
                <a:solidFill>
                  <a:srgbClr val="FF6600"/>
                </a:solidFill>
              </a:rPr>
              <a:t> </a:t>
            </a:r>
            <a:r>
              <a:rPr lang="es-ES_tradnl" sz="3600" dirty="0" err="1" smtClean="0">
                <a:solidFill>
                  <a:srgbClr val="FF6600"/>
                </a:solidFill>
              </a:rPr>
              <a:t>basic</a:t>
            </a:r>
            <a:r>
              <a:rPr lang="es-ES_tradnl" sz="3600" dirty="0" smtClean="0">
                <a:solidFill>
                  <a:srgbClr val="FF6600"/>
                </a:solidFill>
              </a:rPr>
              <a:t> </a:t>
            </a:r>
            <a:r>
              <a:rPr lang="es-ES_tradnl" sz="3600" dirty="0" err="1" smtClean="0">
                <a:solidFill>
                  <a:srgbClr val="FF6600"/>
                </a:solidFill>
              </a:rPr>
              <a:t>answers</a:t>
            </a:r>
            <a:endParaRPr lang="es-ES_tradnl" sz="3600" dirty="0" smtClean="0">
              <a:solidFill>
                <a:srgbClr val="FF6600"/>
              </a:solidFill>
            </a:endParaRPr>
          </a:p>
          <a:p>
            <a:endParaRPr lang="es-ES_tradnl" sz="3600" dirty="0"/>
          </a:p>
          <a:p>
            <a:r>
              <a:rPr lang="es-ES_tradnl" sz="3600" dirty="0" smtClean="0">
                <a:solidFill>
                  <a:srgbClr val="FF0000"/>
                </a:solidFill>
              </a:rPr>
              <a:t>I COULD be </a:t>
            </a:r>
            <a:r>
              <a:rPr lang="es-ES_tradnl" sz="3600" dirty="0" err="1" smtClean="0">
                <a:solidFill>
                  <a:srgbClr val="FF0000"/>
                </a:solidFill>
              </a:rPr>
              <a:t>able</a:t>
            </a:r>
            <a:r>
              <a:rPr lang="es-ES_tradnl" sz="3600" dirty="0" smtClean="0">
                <a:solidFill>
                  <a:srgbClr val="FF0000"/>
                </a:solidFill>
              </a:rPr>
              <a:t> to </a:t>
            </a:r>
            <a:r>
              <a:rPr lang="es-ES_tradnl" sz="3600" dirty="0" err="1" smtClean="0">
                <a:solidFill>
                  <a:srgbClr val="FF0000"/>
                </a:solidFill>
              </a:rPr>
              <a:t>recognise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questions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asking</a:t>
            </a:r>
            <a:r>
              <a:rPr lang="es-ES_tradnl" sz="3600" dirty="0" smtClean="0">
                <a:solidFill>
                  <a:srgbClr val="FF0000"/>
                </a:solidFill>
              </a:rPr>
              <a:t> me </a:t>
            </a:r>
            <a:r>
              <a:rPr lang="es-ES_tradnl" sz="3600" dirty="0" err="1" smtClean="0">
                <a:solidFill>
                  <a:srgbClr val="FF0000"/>
                </a:solidFill>
              </a:rPr>
              <a:t>about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myself</a:t>
            </a:r>
            <a:r>
              <a:rPr lang="es-ES_tradnl" sz="3600" dirty="0" smtClean="0">
                <a:solidFill>
                  <a:srgbClr val="FF0000"/>
                </a:solidFill>
              </a:rPr>
              <a:t> and </a:t>
            </a:r>
            <a:r>
              <a:rPr lang="es-ES_tradnl" sz="3600" dirty="0" err="1" smtClean="0">
                <a:solidFill>
                  <a:srgbClr val="FF0000"/>
                </a:solidFill>
              </a:rPr>
              <a:t>give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detailed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answers</a:t>
            </a:r>
            <a:r>
              <a:rPr lang="es-ES_tradnl" sz="3600" dirty="0" smtClean="0">
                <a:solidFill>
                  <a:srgbClr val="FF0000"/>
                </a:solidFill>
              </a:rPr>
              <a:t>. </a:t>
            </a:r>
          </a:p>
          <a:p>
            <a:endParaRPr lang="es-ES_tradnl" sz="3600" dirty="0" smtClean="0"/>
          </a:p>
          <a:p>
            <a:endParaRPr lang="es-ES_tradn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05" y="23412"/>
            <a:ext cx="1531172" cy="1287434"/>
          </a:xfrm>
          <a:prstGeom prst="rect">
            <a:avLst/>
          </a:prstGeom>
        </p:spPr>
      </p:pic>
      <p:sp>
        <p:nvSpPr>
          <p:cNvPr id="5" name="AutoShape 2" descr="Image result for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9" y="23412"/>
            <a:ext cx="1442925" cy="12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712" y="268306"/>
            <a:ext cx="6584576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dirty="0" smtClean="0"/>
              <a:t>Starter- les números 1-31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068" y="1943959"/>
            <a:ext cx="10112188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5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JN 18.01.07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en-US" smtClean="0">
              <a:latin typeface="Comic Sans MS" panose="030F0702030302020204" pitchFamily="66" charset="0"/>
            </a:endParaRPr>
          </a:p>
        </p:txBody>
      </p:sp>
      <p:pic>
        <p:nvPicPr>
          <p:cNvPr id="34820" name="Picture 5" descr="MCj04105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931" y="4849394"/>
            <a:ext cx="1552575" cy="1657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bonne_ann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4" y="463947"/>
            <a:ext cx="2124075" cy="1541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heart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76250"/>
            <a:ext cx="12239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MCj039748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51" y="476250"/>
            <a:ext cx="1665381" cy="16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MCj035586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16" y="491705"/>
            <a:ext cx="1532918" cy="1871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10" descr="carte-paques-f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18" y="720359"/>
            <a:ext cx="1800225" cy="1350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1" descr="MCj0291104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79" y="2871391"/>
            <a:ext cx="1871662" cy="1466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2" descr="MCj0408026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60" y="2697047"/>
            <a:ext cx="2016125" cy="1682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3" descr="MCj0397578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16" y="2869615"/>
            <a:ext cx="1763080" cy="1595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4" descr="MCj0150023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27" y="2811347"/>
            <a:ext cx="1943100" cy="1454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5" descr="MCj0397464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22" y="4958138"/>
            <a:ext cx="2091017" cy="14398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6" descr="MCj0397572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32" y="4958138"/>
            <a:ext cx="1862137" cy="15664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7" descr="MCj0311498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00" y="4937814"/>
            <a:ext cx="1887000" cy="1569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88" t="8276" r="588" b="14391"/>
          <a:stretch/>
        </p:blipFill>
        <p:spPr>
          <a:xfrm>
            <a:off x="528918" y="365125"/>
            <a:ext cx="11291047" cy="60377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0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88" y="121024"/>
            <a:ext cx="11483788" cy="652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388" y="194982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2568387" y="250115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568387" y="305248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2568386" y="360381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2568386" y="4145339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568386" y="4706475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64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18" t="20469" b="16797"/>
          <a:stretch/>
        </p:blipFill>
        <p:spPr>
          <a:xfrm>
            <a:off x="1317812" y="712693"/>
            <a:ext cx="9708776" cy="54460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63"/>
            <a:ext cx="10515600" cy="13255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b="1" u="sng" dirty="0" smtClean="0"/>
              <a:t>en </a:t>
            </a:r>
            <a:r>
              <a:rPr lang="es-ES_tradnl" b="1" u="sng" dirty="0" err="1" smtClean="0"/>
              <a:t>classe</a:t>
            </a:r>
            <a:r>
              <a:rPr lang="es-ES_tradnl" dirty="0" smtClean="0"/>
              <a:t>				     </a:t>
            </a:r>
            <a:r>
              <a:rPr lang="es-ES_tradnl" b="1" u="sng" dirty="0" err="1" smtClean="0"/>
              <a:t>mercredi</a:t>
            </a:r>
            <a:r>
              <a:rPr lang="es-ES_tradnl" b="1" u="sng" dirty="0" smtClean="0"/>
              <a:t> 9 </a:t>
            </a:r>
            <a:r>
              <a:rPr lang="es-ES_tradnl" b="1" u="sng" dirty="0" err="1" smtClean="0"/>
              <a:t>janvier</a:t>
            </a:r>
            <a:endParaRPr lang="es-ES_tradnl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9971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b="1" u="sng" dirty="0"/>
              <a:t>Mon interview par </a:t>
            </a:r>
            <a:r>
              <a:rPr lang="es-ES_tradnl" sz="4800" b="1" u="sng" dirty="0" err="1" smtClean="0"/>
              <a:t>vidéo</a:t>
            </a:r>
            <a:r>
              <a:rPr lang="es-ES_tradnl" sz="4800" b="1" u="sng" dirty="0" smtClean="0"/>
              <a:t> - 2</a:t>
            </a:r>
            <a:endParaRPr lang="en-GB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7" y="2615023"/>
            <a:ext cx="6927925" cy="3780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4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D479E-2960-4DB7-B22F-F741D5183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19542-A779-4F49-9B20-D6BAB7CB46ED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b63e111-dce5-4a45-8def-dc0a7d76a260"/>
    <ds:schemaRef ds:uri="http://purl.org/dc/elements/1.1/"/>
    <ds:schemaRef ds:uri="37bb6d48-7c88-44a9-a0ca-754bfa7f794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B90887-5C6C-444C-80C2-A6D49D214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184</Words>
  <Application>Microsoft Office PowerPoint</Application>
  <PresentationFormat>Widescreen</PresentationFormat>
  <Paragraphs>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Répondez aux 5 questions – Travaillez à deux</vt:lpstr>
      <vt:lpstr>en classe     mardi 8 janvier</vt:lpstr>
      <vt:lpstr>Objectives</vt:lpstr>
      <vt:lpstr>Starter- les números 1-31</vt:lpstr>
      <vt:lpstr>PowerPoint Presentation</vt:lpstr>
      <vt:lpstr>PowerPoint Presentation</vt:lpstr>
      <vt:lpstr>PowerPoint Presentation</vt:lpstr>
      <vt:lpstr>PowerPoint Presentation</vt:lpstr>
      <vt:lpstr>en classe         mercredi 9 janvier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interview par video</dc:title>
  <dc:creator>H Crockford</dc:creator>
  <cp:lastModifiedBy>Tom Capewell</cp:lastModifiedBy>
  <cp:revision>12</cp:revision>
  <dcterms:created xsi:type="dcterms:W3CDTF">2018-12-11T15:13:29Z</dcterms:created>
  <dcterms:modified xsi:type="dcterms:W3CDTF">2019-01-09T13:04:56Z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