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4" r:id="rId3"/>
    <p:sldId id="286" r:id="rId4"/>
    <p:sldId id="287" r:id="rId5"/>
    <p:sldId id="289" r:id="rId6"/>
    <p:sldId id="294" r:id="rId7"/>
    <p:sldId id="291" r:id="rId8"/>
    <p:sldId id="300" r:id="rId9"/>
    <p:sldId id="290" r:id="rId10"/>
    <p:sldId id="296" r:id="rId11"/>
    <p:sldId id="298" r:id="rId12"/>
    <p:sldId id="297" r:id="rId13"/>
    <p:sldId id="292" r:id="rId14"/>
    <p:sldId id="299" r:id="rId15"/>
    <p:sldId id="285" r:id="rId16"/>
    <p:sldId id="293" r:id="rId17"/>
    <p:sldId id="288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small-intestine-101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default/player/interactive/id/350143/external/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ddlelearn.co.uk/app/teacher/launch-content/6357174c-7315-4cd1-9288-886150ebc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hxZFU2LBfg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hxZFU2LBfgA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W5-VXlWic" TargetMode="External"/><Relationship Id="rId2" Type="http://schemas.openxmlformats.org/officeDocument/2006/relationships/hyperlink" Target="https://www.twig-world.com/film/glossary/absorption-62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374930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8Ae Absorption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1826" y="52612"/>
            <a:ext cx="4512501" cy="712093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>
                <a:solidFill>
                  <a:schemeClr val="tx1"/>
                </a:solidFill>
              </a:rPr>
              <a:pPr algn="ctr"/>
              <a:t>04 October 2018</a:t>
            </a:fld>
            <a:endParaRPr lang="en-GB" sz="3733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44624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333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pic>
        <p:nvPicPr>
          <p:cNvPr id="1026" name="Picture 2" descr="Image result for spon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5" y="2339577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7" y="1529023"/>
            <a:ext cx="6109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This sponge is </a:t>
            </a:r>
            <a:r>
              <a:rPr lang="en-GB" sz="3200" u="sng" dirty="0" smtClean="0">
                <a:solidFill>
                  <a:srgbClr val="0000FF"/>
                </a:solidFill>
              </a:rPr>
              <a:t>absorbent</a:t>
            </a:r>
            <a:r>
              <a:rPr lang="en-GB" sz="3200" dirty="0" smtClean="0">
                <a:solidFill>
                  <a:srgbClr val="0000FF"/>
                </a:solidFill>
              </a:rPr>
              <a:t>.</a:t>
            </a:r>
          </a:p>
          <a:p>
            <a:endParaRPr lang="en-GB" sz="3200" dirty="0">
              <a:solidFill>
                <a:srgbClr val="0000FF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What does </a:t>
            </a:r>
            <a:r>
              <a:rPr lang="en-GB" sz="3200" u="sng" dirty="0" smtClean="0">
                <a:solidFill>
                  <a:srgbClr val="FF0000"/>
                </a:solidFill>
              </a:rPr>
              <a:t>absorbent</a:t>
            </a:r>
            <a:r>
              <a:rPr lang="en-GB" sz="3200" dirty="0" smtClean="0">
                <a:solidFill>
                  <a:srgbClr val="FF0000"/>
                </a:solidFill>
              </a:rPr>
              <a:t> mean?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Write your answer in the back of your books.</a:t>
            </a:r>
          </a:p>
          <a:p>
            <a:endParaRPr lang="en-GB" sz="3200" dirty="0">
              <a:solidFill>
                <a:srgbClr val="0000FF"/>
              </a:solidFill>
            </a:endParaRPr>
          </a:p>
          <a:p>
            <a:r>
              <a:rPr lang="en-GB" sz="3200" dirty="0" smtClean="0">
                <a:solidFill>
                  <a:srgbClr val="0000FF"/>
                </a:solidFill>
              </a:rPr>
              <a:t>You can’t use the word </a:t>
            </a:r>
            <a:r>
              <a:rPr lang="en-GB" sz="3200" u="sng" dirty="0" smtClean="0">
                <a:solidFill>
                  <a:srgbClr val="0000FF"/>
                </a:solidFill>
              </a:rPr>
              <a:t>absorb</a:t>
            </a:r>
            <a:r>
              <a:rPr lang="en-GB" sz="3200" dirty="0" smtClean="0">
                <a:solidFill>
                  <a:srgbClr val="0000FF"/>
                </a:solidFill>
              </a:rPr>
              <a:t> to define the word </a:t>
            </a:r>
            <a:r>
              <a:rPr lang="en-GB" sz="3200" u="sng" dirty="0" smtClean="0">
                <a:solidFill>
                  <a:srgbClr val="0000FF"/>
                </a:solidFill>
              </a:rPr>
              <a:t>absorbent</a:t>
            </a:r>
            <a:r>
              <a:rPr lang="en-GB" sz="3200" dirty="0" smtClean="0">
                <a:solidFill>
                  <a:srgbClr val="0000FF"/>
                </a:solidFill>
              </a:rPr>
              <a:t>.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3850" y="403981"/>
            <a:ext cx="4182809" cy="378565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If you release a smell on one side of the room what happens to that smell and why does that happen?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blogs.unimelb.edu.au/sciencecommunication/files/2013/09/5634355503_d9bb3b36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1" y="143029"/>
            <a:ext cx="7325629" cy="46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7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250" t="29310" r="14825" b="30748"/>
          <a:stretch/>
        </p:blipFill>
        <p:spPr>
          <a:xfrm>
            <a:off x="157764" y="0"/>
            <a:ext cx="11737304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44" y="4437112"/>
            <a:ext cx="12000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Describe what this diagram shows.</a:t>
            </a:r>
          </a:p>
          <a:p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Discuss in pairs and write it in the back of your books.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652" t="17358" r="26578" b="25103"/>
          <a:stretch/>
        </p:blipFill>
        <p:spPr>
          <a:xfrm>
            <a:off x="86994" y="1258375"/>
            <a:ext cx="5840469" cy="4129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27463" y="76302"/>
            <a:ext cx="6153374" cy="656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Glucose does not stay in the blood for long. It is taken up by cells and used for respiration or stored.</a:t>
            </a:r>
          </a:p>
          <a:p>
            <a:endParaRPr lang="en-GB" sz="3200" dirty="0">
              <a:solidFill>
                <a:srgbClr val="0000FF"/>
              </a:solidFill>
            </a:endParaRPr>
          </a:p>
          <a:p>
            <a:r>
              <a:rPr lang="en-GB" sz="3200" dirty="0" smtClean="0">
                <a:solidFill>
                  <a:srgbClr val="0000FF"/>
                </a:solidFill>
              </a:rPr>
              <a:t>Because of this glucose concentration is lower in the blood than in the small intestine.</a:t>
            </a:r>
          </a:p>
          <a:p>
            <a:endParaRPr lang="en-GB" sz="3200" dirty="0">
              <a:solidFill>
                <a:srgbClr val="0000FF"/>
              </a:solidFill>
            </a:endParaRPr>
          </a:p>
          <a:p>
            <a:r>
              <a:rPr lang="en-GB" sz="3200" dirty="0" smtClean="0">
                <a:solidFill>
                  <a:srgbClr val="0000FF"/>
                </a:solidFill>
              </a:rPr>
              <a:t>Therefore, glucose moves from the higher concentration in the small intestine to the lower concentrations in the blood by diffusion.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9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90" y="94592"/>
            <a:ext cx="116897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/>
              <a:t>Diffusion</a:t>
            </a:r>
          </a:p>
          <a:p>
            <a:endParaRPr lang="en-GB" dirty="0"/>
          </a:p>
          <a:p>
            <a:r>
              <a:rPr lang="en-GB" sz="3200" dirty="0" smtClean="0"/>
              <a:t>After you have eaten the concentration of digested food molecules is higher in the small intestine than in the blood.</a:t>
            </a:r>
          </a:p>
          <a:p>
            <a:endParaRPr lang="en-GB" dirty="0"/>
          </a:p>
          <a:p>
            <a:r>
              <a:rPr lang="en-GB" sz="3200" dirty="0" smtClean="0"/>
              <a:t>These molecules move around randomly in all directions.</a:t>
            </a:r>
          </a:p>
          <a:p>
            <a:endParaRPr lang="en-GB" sz="2000" dirty="0"/>
          </a:p>
          <a:p>
            <a:r>
              <a:rPr lang="en-GB" sz="3200" dirty="0" smtClean="0"/>
              <a:t>Overall the molecules move from high concentration in the small intestine to low concentration in the blood as they spread out.</a:t>
            </a:r>
          </a:p>
          <a:p>
            <a:endParaRPr lang="en-GB" dirty="0"/>
          </a:p>
          <a:p>
            <a:r>
              <a:rPr lang="en-GB" sz="3200" dirty="0" smtClean="0"/>
              <a:t>These substances are now in the blood and ready to be transported around the body.</a:t>
            </a:r>
            <a:endParaRPr lang="en-GB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50" t="29310" r="14825" b="30748"/>
          <a:stretch/>
        </p:blipFill>
        <p:spPr>
          <a:xfrm>
            <a:off x="5959736" y="4730707"/>
            <a:ext cx="5451238" cy="18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139849"/>
            <a:ext cx="11779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What is the function of the small intestine</a:t>
            </a:r>
            <a:r>
              <a:rPr lang="en-GB" sz="3200" dirty="0" smtClean="0">
                <a:solidFill>
                  <a:srgbClr val="FF0000"/>
                </a:solidFill>
              </a:rPr>
              <a:t>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How is the small intestine adapted to its function?</a:t>
            </a:r>
          </a:p>
          <a:p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How is the small intestine adapted to speed up the rate of diffusion?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01" t="15315" r="8405" b="21807"/>
          <a:stretch/>
        </p:blipFill>
        <p:spPr>
          <a:xfrm>
            <a:off x="1484555" y="2783248"/>
            <a:ext cx="9005972" cy="38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1" t="15315" r="8405" b="21807"/>
          <a:stretch/>
        </p:blipFill>
        <p:spPr>
          <a:xfrm>
            <a:off x="66601" y="168164"/>
            <a:ext cx="12037573" cy="5087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312" y="5567985"/>
            <a:ext cx="1164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3"/>
              </a:rPr>
              <a:t>https://www.twig-world.com/film/small-intestine-1017</a:t>
            </a:r>
            <a:r>
              <a:rPr lang="en-GB" sz="2800" dirty="0" smtClean="0">
                <a:hlinkClick r:id="rId3"/>
              </a:rPr>
              <a:t>/</a:t>
            </a:r>
            <a:r>
              <a:rPr lang="en-GB" sz="2800" dirty="0" smtClean="0"/>
              <a:t> watch this video.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67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816" y="155925"/>
            <a:ext cx="847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A</a:t>
            </a:r>
            <a:r>
              <a:rPr lang="en-GB" sz="3600" u="sng" dirty="0" smtClean="0"/>
              <a:t>daptations </a:t>
            </a:r>
            <a:r>
              <a:rPr lang="en-GB" sz="3600" u="sng" dirty="0" smtClean="0"/>
              <a:t>of the small intestine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6819" y="1011219"/>
            <a:ext cx="119732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Function – absorption of digested food</a:t>
            </a:r>
          </a:p>
          <a:p>
            <a:endParaRPr lang="en-GB" sz="3200" dirty="0"/>
          </a:p>
          <a:p>
            <a:r>
              <a:rPr lang="en-GB" sz="3200" dirty="0" smtClean="0"/>
              <a:t>The small intestine has a large s_____  a___, this speeds up the rate of d______.</a:t>
            </a:r>
          </a:p>
          <a:p>
            <a:endParaRPr lang="en-GB" sz="3200" dirty="0"/>
          </a:p>
          <a:p>
            <a:r>
              <a:rPr lang="en-GB" sz="3200" dirty="0" smtClean="0"/>
              <a:t>The wall of the small intestine is folded.</a:t>
            </a:r>
          </a:p>
          <a:p>
            <a:r>
              <a:rPr lang="en-GB" sz="3200" dirty="0" smtClean="0"/>
              <a:t>This folded wall is covered in villi, finger-like extension</a:t>
            </a:r>
          </a:p>
          <a:p>
            <a:r>
              <a:rPr lang="en-GB" sz="3200" dirty="0" smtClean="0"/>
              <a:t>The villi are made of villi cells which have a folded top called microvilli</a:t>
            </a:r>
          </a:p>
          <a:p>
            <a:endParaRPr lang="en-GB" sz="3200" dirty="0"/>
          </a:p>
          <a:p>
            <a:r>
              <a:rPr lang="en-GB" sz="3200" dirty="0" smtClean="0"/>
              <a:t>These three adaptations greatly increase surface area and the rate of diffusion.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818" y="2474258"/>
            <a:ext cx="183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diffusion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33191" y="1992094"/>
            <a:ext cx="306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surface  area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204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170" y="6132814"/>
            <a:ext cx="118556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hlinkClick r:id="rId2"/>
              </a:rPr>
              <a:t>https://</a:t>
            </a:r>
            <a:r>
              <a:rPr lang="en-GB" sz="2600" dirty="0" smtClean="0">
                <a:hlinkClick r:id="rId2"/>
              </a:rPr>
              <a:t>www.activeteachonline.com/default/player/interactive/id/350143/external/0</a:t>
            </a:r>
            <a:r>
              <a:rPr lang="en-GB" sz="2600" dirty="0" smtClean="0"/>
              <a:t> </a:t>
            </a: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68170" y="231228"/>
            <a:ext cx="11855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These soluble substances are carried in the liquid part of the blood.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8170" y="1103586"/>
            <a:ext cx="1135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Do you know what the liquid part of the blood is called?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170" y="2093028"/>
            <a:ext cx="1135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liquid part of the blood is called the plasma.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28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14" y="231228"/>
            <a:ext cx="112839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Homework – complete this doddle task for revision – test next</a:t>
            </a:r>
          </a:p>
          <a:p>
            <a:endParaRPr lang="en-GB" sz="3200" dirty="0"/>
          </a:p>
          <a:p>
            <a:r>
              <a:rPr lang="en-GB" sz="3200" dirty="0">
                <a:hlinkClick r:id="rId2"/>
              </a:rPr>
              <a:t>https://</a:t>
            </a:r>
            <a:r>
              <a:rPr lang="en-GB" sz="3200" dirty="0" smtClean="0">
                <a:hlinkClick r:id="rId2"/>
              </a:rPr>
              <a:t>www.doddlelearn.co.uk/app/teacher/launch-content/6357174c-7315-4cd1-9288-886150ebc185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Or set one of the active learn exercises for 8Ae absorption. There are three levels; Forming, Securing, Exceeding</a:t>
            </a:r>
          </a:p>
        </p:txBody>
      </p:sp>
    </p:spTree>
    <p:extLst>
      <p:ext uri="{BB962C8B-B14F-4D97-AF65-F5344CB8AC3E}">
        <p14:creationId xmlns:p14="http://schemas.microsoft.com/office/powerpoint/2010/main" val="32865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735" y="146629"/>
            <a:ext cx="7777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Order Demo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err="1" smtClean="0">
                <a:solidFill>
                  <a:srgbClr val="7030A0"/>
                </a:solidFill>
              </a:rPr>
              <a:t>Visking</a:t>
            </a:r>
            <a:r>
              <a:rPr lang="en-GB" sz="3600" dirty="0" smtClean="0">
                <a:solidFill>
                  <a:srgbClr val="7030A0"/>
                </a:solidFill>
              </a:rPr>
              <a:t> tubing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Starch solution in tubing</a:t>
            </a:r>
          </a:p>
          <a:p>
            <a:r>
              <a:rPr lang="en-GB" sz="3600" dirty="0" smtClean="0">
                <a:solidFill>
                  <a:srgbClr val="7030A0"/>
                </a:solidFill>
              </a:rPr>
              <a:t>Iodine solution in beaker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910" y="5128303"/>
            <a:ext cx="5813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hlinkClick r:id="rId2"/>
              </a:rPr>
              <a:t>https://</a:t>
            </a:r>
            <a:r>
              <a:rPr lang="en-GB" sz="4000" dirty="0" smtClean="0">
                <a:hlinkClick r:id="rId2"/>
              </a:rPr>
              <a:t>www.youtube.com/watch?v=hxZFU2LBfgA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4735" y="3273977"/>
            <a:ext cx="5752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suggest:</a:t>
            </a:r>
          </a:p>
          <a:p>
            <a:endParaRPr lang="en-GB" dirty="0"/>
          </a:p>
          <a:p>
            <a:r>
              <a:rPr lang="en-GB" dirty="0" smtClean="0"/>
              <a:t>Starch solution inside the </a:t>
            </a:r>
            <a:r>
              <a:rPr lang="en-GB" dirty="0" err="1" smtClean="0"/>
              <a:t>visking</a:t>
            </a:r>
            <a:r>
              <a:rPr lang="en-GB" dirty="0" smtClean="0"/>
              <a:t> tubing. (too big to get out)</a:t>
            </a:r>
          </a:p>
          <a:p>
            <a:r>
              <a:rPr lang="en-GB" dirty="0" smtClean="0"/>
              <a:t>Iodine solution on the outside. (small enough to get in</a:t>
            </a:r>
          </a:p>
          <a:p>
            <a:endParaRPr lang="en-GB" dirty="0"/>
          </a:p>
          <a:p>
            <a:r>
              <a:rPr lang="en-GB" dirty="0" smtClean="0"/>
              <a:t>Outcome:</a:t>
            </a:r>
          </a:p>
          <a:p>
            <a:r>
              <a:rPr lang="en-GB" dirty="0" smtClean="0"/>
              <a:t>Iodine moves in and starch turns blue-black</a:t>
            </a:r>
          </a:p>
          <a:p>
            <a:r>
              <a:rPr lang="en-GB" dirty="0" smtClean="0"/>
              <a:t>Starch can’t get out, no colour change</a:t>
            </a:r>
          </a:p>
          <a:p>
            <a:endParaRPr lang="en-GB" dirty="0"/>
          </a:p>
          <a:p>
            <a:r>
              <a:rPr lang="en-GB" dirty="0" smtClean="0"/>
              <a:t>There are other variations of this demo. </a:t>
            </a:r>
          </a:p>
          <a:p>
            <a:endParaRPr lang="en-GB" dirty="0"/>
          </a:p>
          <a:p>
            <a:r>
              <a:rPr lang="en-GB" dirty="0" smtClean="0"/>
              <a:t>Watch video if you’re not sure.</a:t>
            </a:r>
            <a:endParaRPr lang="en-GB" dirty="0"/>
          </a:p>
        </p:txBody>
      </p:sp>
      <p:pic>
        <p:nvPicPr>
          <p:cNvPr id="1026" name="Picture 2" descr="Image result for visking tubing de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83" y="146629"/>
            <a:ext cx="3668249" cy="47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1" t="15315" r="8405" b="21807"/>
          <a:stretch/>
        </p:blipFill>
        <p:spPr>
          <a:xfrm>
            <a:off x="248027" y="150034"/>
            <a:ext cx="8300080" cy="3507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52" t="17358" r="26578" b="25103"/>
          <a:stretch/>
        </p:blipFill>
        <p:spPr>
          <a:xfrm>
            <a:off x="7714593" y="3829895"/>
            <a:ext cx="4141078" cy="2928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919" t="28187" r="19193" b="25330"/>
          <a:stretch/>
        </p:blipFill>
        <p:spPr>
          <a:xfrm>
            <a:off x="521297" y="3829894"/>
            <a:ext cx="5251151" cy="292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382" t="15641" r="36950" b="31852"/>
          <a:stretch/>
        </p:blipFill>
        <p:spPr>
          <a:xfrm>
            <a:off x="8874832" y="181564"/>
            <a:ext cx="3187301" cy="34024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572" y="3731172"/>
            <a:ext cx="11981794" cy="98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86648" y="129014"/>
            <a:ext cx="10511" cy="36798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4786" y="3796300"/>
            <a:ext cx="0" cy="2961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2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1" t="15315" r="8405" b="21807"/>
          <a:stretch/>
        </p:blipFill>
        <p:spPr>
          <a:xfrm>
            <a:off x="248027" y="150034"/>
            <a:ext cx="8300080" cy="3507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52" t="17358" r="26578" b="25103"/>
          <a:stretch/>
        </p:blipFill>
        <p:spPr>
          <a:xfrm>
            <a:off x="7714593" y="3829895"/>
            <a:ext cx="4141078" cy="2928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919" t="28187" r="19193" b="25330"/>
          <a:stretch/>
        </p:blipFill>
        <p:spPr>
          <a:xfrm>
            <a:off x="521297" y="3829894"/>
            <a:ext cx="5251151" cy="292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382" t="15641" r="36950" b="31852"/>
          <a:stretch/>
        </p:blipFill>
        <p:spPr>
          <a:xfrm>
            <a:off x="8874832" y="181564"/>
            <a:ext cx="3187301" cy="340246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572" y="3731172"/>
            <a:ext cx="11981794" cy="98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86648" y="129014"/>
            <a:ext cx="10511" cy="36798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4786" y="3796300"/>
            <a:ext cx="0" cy="29618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634" y="126124"/>
            <a:ext cx="119082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So far in this unit we have learnt that;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</a:rPr>
              <a:t>food contains nutrients that our bodies need.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</a:rPr>
              <a:t>the names of these nutrients and what they are needed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</a:rPr>
              <a:t>what happens if we have too much or too little of a nutrient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FF"/>
                </a:solidFill>
              </a:rPr>
              <a:t>how we breakdown our food (digestion)</a:t>
            </a:r>
          </a:p>
          <a:p>
            <a:endParaRPr lang="en-GB" sz="3600" dirty="0">
              <a:solidFill>
                <a:srgbClr val="0000FF"/>
              </a:solidFill>
            </a:endParaRPr>
          </a:p>
          <a:p>
            <a:r>
              <a:rPr lang="en-GB" sz="3600" dirty="0" smtClean="0">
                <a:solidFill>
                  <a:srgbClr val="0000FF"/>
                </a:solidFill>
              </a:rPr>
              <a:t>Today we will learn what happens to our food once it has been broken down (digested), how in gets into our blood (absorption) and where it goes next.</a:t>
            </a:r>
          </a:p>
        </p:txBody>
      </p:sp>
    </p:spTree>
    <p:extLst>
      <p:ext uri="{BB962C8B-B14F-4D97-AF65-F5344CB8AC3E}">
        <p14:creationId xmlns:p14="http://schemas.microsoft.com/office/powerpoint/2010/main" val="12021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381" y="146628"/>
            <a:ext cx="7777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 smtClean="0">
                <a:solidFill>
                  <a:srgbClr val="7030A0"/>
                </a:solidFill>
              </a:rPr>
              <a:t>Visking</a:t>
            </a:r>
            <a:r>
              <a:rPr lang="en-GB" sz="2800" u="sng" dirty="0" smtClean="0">
                <a:solidFill>
                  <a:srgbClr val="7030A0"/>
                </a:solidFill>
              </a:rPr>
              <a:t> tubing demonstration</a:t>
            </a:r>
          </a:p>
          <a:p>
            <a:endParaRPr lang="en-GB" sz="2800" u="sng" dirty="0" smtClean="0">
              <a:solidFill>
                <a:srgbClr val="7030A0"/>
              </a:solidFill>
            </a:endParaRPr>
          </a:p>
          <a:p>
            <a:r>
              <a:rPr lang="en-GB" sz="2800" u="sng" dirty="0" smtClean="0">
                <a:solidFill>
                  <a:srgbClr val="FF0000"/>
                </a:solidFill>
              </a:rPr>
              <a:t>Think about these 3 questions</a:t>
            </a:r>
            <a:endParaRPr lang="en-GB" sz="2800" u="sng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</a:rPr>
              <a:t>Describe and explain what </a:t>
            </a:r>
            <a:r>
              <a:rPr lang="en-GB" sz="2800" dirty="0">
                <a:solidFill>
                  <a:srgbClr val="7030A0"/>
                </a:solidFill>
              </a:rPr>
              <a:t>happens to the </a:t>
            </a:r>
            <a:r>
              <a:rPr lang="en-GB" sz="2800" dirty="0" smtClean="0">
                <a:solidFill>
                  <a:srgbClr val="7030A0"/>
                </a:solidFill>
              </a:rPr>
              <a:t>starch.</a:t>
            </a: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>
                <a:solidFill>
                  <a:srgbClr val="7030A0"/>
                </a:solidFill>
              </a:rPr>
              <a:t>Describe and explain what happens to the </a:t>
            </a:r>
            <a:r>
              <a:rPr lang="en-GB" sz="2800" dirty="0" smtClean="0">
                <a:solidFill>
                  <a:srgbClr val="7030A0"/>
                </a:solidFill>
              </a:rPr>
              <a:t>iodine.</a:t>
            </a:r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</a:rPr>
              <a:t>By </a:t>
            </a:r>
            <a:r>
              <a:rPr lang="en-GB" sz="2800" dirty="0">
                <a:solidFill>
                  <a:srgbClr val="7030A0"/>
                </a:solidFill>
              </a:rPr>
              <a:t>what process does the iodine move?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r>
              <a:rPr lang="en-GB" sz="2800" dirty="0" err="1" smtClean="0">
                <a:solidFill>
                  <a:srgbClr val="7030A0"/>
                </a:solidFill>
              </a:rPr>
              <a:t>Visking</a:t>
            </a:r>
            <a:r>
              <a:rPr lang="en-GB" sz="2800" dirty="0" smtClean="0">
                <a:solidFill>
                  <a:srgbClr val="7030A0"/>
                </a:solidFill>
              </a:rPr>
              <a:t> tubing is a material with very small holes.</a:t>
            </a:r>
          </a:p>
          <a:p>
            <a:endParaRPr lang="en-GB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</a:rPr>
              <a:t>Only very small molecules are able to pass through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5831" y="5496438"/>
            <a:ext cx="443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https://</a:t>
            </a:r>
            <a:r>
              <a:rPr lang="en-GB" sz="3200" dirty="0" smtClean="0">
                <a:hlinkClick r:id="rId2"/>
              </a:rPr>
              <a:t>www.youtube.com/watch?v=hxZFU2LBfgA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1026" name="Picture 2" descr="Image result for visking tubing de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01" y="146628"/>
            <a:ext cx="3579931" cy="46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105104"/>
            <a:ext cx="232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Key words</a:t>
            </a:r>
            <a:endParaRPr lang="en-GB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253655" y="166659"/>
            <a:ext cx="578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FF0000"/>
                </a:solidFill>
              </a:rPr>
              <a:t>Copy these key words into your book.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79" y="751435"/>
            <a:ext cx="11645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Absorption - the </a:t>
            </a:r>
            <a:r>
              <a:rPr lang="en-GB" sz="3600" b="1" u="sng" dirty="0">
                <a:solidFill>
                  <a:srgbClr val="222222"/>
                </a:solidFill>
                <a:latin typeface="arial" panose="020B0604020202020204" pitchFamily="34" charset="0"/>
              </a:rPr>
              <a:t>process</a:t>
            </a:r>
            <a:r>
              <a:rPr lang="en-GB" sz="3600" dirty="0">
                <a:solidFill>
                  <a:srgbClr val="222222"/>
                </a:solidFill>
                <a:latin typeface="arial" panose="020B0604020202020204" pitchFamily="34" charset="0"/>
              </a:rPr>
              <a:t> by which one thing absorbs or is absorbed by </a:t>
            </a:r>
            <a:r>
              <a:rPr lang="en-GB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another</a:t>
            </a:r>
          </a:p>
          <a:p>
            <a:endParaRPr lang="en-GB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Absorb – to take in or “soak up” a liquid or other substance</a:t>
            </a:r>
          </a:p>
          <a:p>
            <a:endParaRPr lang="en-GB" sz="36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Absorbent – a material that is able to take in or “soak up” a liquid</a:t>
            </a:r>
          </a:p>
          <a:p>
            <a:endParaRPr lang="en-GB" sz="3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Watch your spellings - absor</a:t>
            </a:r>
            <a:r>
              <a:rPr lang="en-GB" sz="3600" b="1" u="sng" dirty="0" smtClean="0">
                <a:solidFill>
                  <a:srgbClr val="7030A0"/>
                </a:solidFill>
                <a:latin typeface="arial" panose="020B0604020202020204" pitchFamily="34" charset="0"/>
              </a:rPr>
              <a:t>p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tion not </a:t>
            </a:r>
            <a:r>
              <a:rPr lang="en-GB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absor</a:t>
            </a:r>
            <a:r>
              <a:rPr lang="en-GB" sz="3600" b="1" u="sng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b</a:t>
            </a:r>
            <a:r>
              <a:rPr lang="en-GB" sz="3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tion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? </a:t>
            </a:r>
            <a:endParaRPr lang="en-GB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850" y="210676"/>
            <a:ext cx="119087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https://www.twig-world.com/film/glossary/absorption-629</a:t>
            </a:r>
            <a:r>
              <a:rPr lang="en-GB" sz="3600" dirty="0" smtClean="0">
                <a:hlinkClick r:id="rId2"/>
              </a:rPr>
              <a:t>/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 </a:t>
            </a:r>
          </a:p>
          <a:p>
            <a:endParaRPr lang="en-GB" sz="3600" dirty="0"/>
          </a:p>
          <a:p>
            <a:r>
              <a:rPr lang="en-GB" sz="3600" dirty="0">
                <a:hlinkClick r:id="rId3"/>
              </a:rPr>
              <a:t>https://</a:t>
            </a:r>
            <a:r>
              <a:rPr lang="en-GB" sz="3600" dirty="0" smtClean="0">
                <a:hlinkClick r:id="rId3"/>
              </a:rPr>
              <a:t>www.youtube.com/watch?v=5VW5-VXlWic</a:t>
            </a:r>
            <a:r>
              <a:rPr lang="en-GB" sz="3600" dirty="0" smtClean="0"/>
              <a:t> GCSE video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34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97" y="105103"/>
            <a:ext cx="118241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Once the food is broken down into small, soluble substances by e______ (digestion), it is absorbed by the s____  i_______.</a:t>
            </a:r>
          </a:p>
          <a:p>
            <a:endParaRPr lang="en-GB" sz="3600" dirty="0"/>
          </a:p>
          <a:p>
            <a:r>
              <a:rPr lang="en-GB" sz="3600" dirty="0" smtClean="0"/>
              <a:t>It is then and transferred in to the b____ where it can be transported around the body.</a:t>
            </a:r>
          </a:p>
          <a:p>
            <a:endParaRPr lang="en-GB" sz="3600" dirty="0"/>
          </a:p>
          <a:p>
            <a:r>
              <a:rPr lang="en-GB" sz="3600" dirty="0" smtClean="0"/>
              <a:t>These substances are then delivered to the body’s cells where they are used.</a:t>
            </a:r>
          </a:p>
          <a:p>
            <a:endParaRPr lang="en-GB" sz="3600" dirty="0"/>
          </a:p>
          <a:p>
            <a:r>
              <a:rPr lang="en-GB" sz="3600" dirty="0" smtClean="0"/>
              <a:t>For example, the chemical energy stored in glucose is used by cells during r________.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487104" y="646440"/>
            <a:ext cx="334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small   intestine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58452" y="1742629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blood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12122" y="5592531"/>
            <a:ext cx="229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respiration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56743" y="646440"/>
            <a:ext cx="184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enzymes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98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775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Tomkins</cp:lastModifiedBy>
  <cp:revision>56</cp:revision>
  <dcterms:created xsi:type="dcterms:W3CDTF">2018-06-27T10:37:59Z</dcterms:created>
  <dcterms:modified xsi:type="dcterms:W3CDTF">2018-10-04T14:12:02Z</dcterms:modified>
</cp:coreProperties>
</file>