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2" r:id="rId2"/>
    <p:sldId id="263" r:id="rId3"/>
    <p:sldId id="274" r:id="rId4"/>
    <p:sldId id="277" r:id="rId5"/>
    <p:sldId id="278" r:id="rId6"/>
    <p:sldId id="273" r:id="rId7"/>
    <p:sldId id="275" r:id="rId8"/>
    <p:sldId id="279" r:id="rId9"/>
    <p:sldId id="284" r:id="rId10"/>
    <p:sldId id="280" r:id="rId11"/>
    <p:sldId id="281" r:id="rId12"/>
    <p:sldId id="28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0B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5" autoAdjust="0"/>
    <p:restoredTop sz="91878" autoAdjust="0"/>
  </p:normalViewPr>
  <p:slideViewPr>
    <p:cSldViewPr snapToGrid="0">
      <p:cViewPr varScale="1">
        <p:scale>
          <a:sx n="44" d="100"/>
          <a:sy n="44" d="100"/>
        </p:scale>
        <p:origin x="48" y="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510724-6C5C-4CCD-A0CC-8A8EBB8E49A8}" type="datetimeFigureOut">
              <a:rPr lang="en-GB" smtClean="0"/>
              <a:t>03/09/2018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368C0A-8BE9-4F0E-8E38-9BE48E7B66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1945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Video : https://www.twig-world.com/film/solutions-1475/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368C0A-8BE9-4F0E-8E38-9BE48E7B666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97040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Video : https://www.twig-world.com/film/solutions-1475/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368C0A-8BE9-4F0E-8E38-9BE48E7B666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41723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18436" name="Slide Number Placeholder 3"/>
          <p:cNvSpPr txBox="1">
            <a:spLocks noGrp="1"/>
          </p:cNvSpPr>
          <p:nvPr/>
        </p:nvSpPr>
        <p:spPr bwMode="auto">
          <a:xfrm>
            <a:off x="8132763" y="9431338"/>
            <a:ext cx="6221412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8778" tIns="69389" rIns="138778" bIns="69389" anchor="b"/>
          <a:lstStyle>
            <a:lvl1pPr defTabSz="13874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127125" indent="-433388" defTabSz="13874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735138" indent="-347663" defTabSz="13874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428875" indent="-347663" defTabSz="13874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3122613" indent="-347663" defTabSz="13874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3579813" indent="-347663" defTabSz="1387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4037013" indent="-347663" defTabSz="1387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4494213" indent="-347663" defTabSz="1387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951413" indent="-347663" defTabSz="1387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6709AF9D-7378-4916-9E52-DB77B6534139}" type="slidenum">
              <a:rPr lang="en-GB" altLang="en-US"/>
              <a:pPr algn="r"/>
              <a:t>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799603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https://www.activeteachonline.com/product/view/id/295/page/80/mode/dps?modal=/player/video/id/270287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368C0A-8BE9-4F0E-8E38-9BE48E7B666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11729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>
              <a:latin typeface="Calibri" charset="0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EB4E4CE1-6B93-3F43-9D7E-3B580D811BFA}" type="slidenum">
              <a:rPr lang="en-GB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4967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B9DC-433E-4892-99AB-A580AE0B65BD}" type="datetimeFigureOut">
              <a:rPr lang="en-GB" smtClean="0"/>
              <a:t>03/09/2018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B75D8-0255-44D9-86EB-AC1F8D92C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715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B9DC-433E-4892-99AB-A580AE0B65BD}" type="datetimeFigureOut">
              <a:rPr lang="en-GB" smtClean="0"/>
              <a:t>03/09/2018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B75D8-0255-44D9-86EB-AC1F8D92C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1766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B9DC-433E-4892-99AB-A580AE0B65BD}" type="datetimeFigureOut">
              <a:rPr lang="en-GB" smtClean="0"/>
              <a:t>03/09/2018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B75D8-0255-44D9-86EB-AC1F8D92C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6362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B9DC-433E-4892-99AB-A580AE0B65BD}" type="datetimeFigureOut">
              <a:rPr lang="en-GB" smtClean="0"/>
              <a:t>03/09/2018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B75D8-0255-44D9-86EB-AC1F8D92C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0394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B9DC-433E-4892-99AB-A580AE0B65BD}" type="datetimeFigureOut">
              <a:rPr lang="en-GB" smtClean="0"/>
              <a:t>03/09/2018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B75D8-0255-44D9-86EB-AC1F8D92C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5926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B9DC-433E-4892-99AB-A580AE0B65BD}" type="datetimeFigureOut">
              <a:rPr lang="en-GB" smtClean="0"/>
              <a:t>03/09/2018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B75D8-0255-44D9-86EB-AC1F8D92C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9622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B9DC-433E-4892-99AB-A580AE0B65BD}" type="datetimeFigureOut">
              <a:rPr lang="en-GB" smtClean="0"/>
              <a:t>03/09/2018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B75D8-0255-44D9-86EB-AC1F8D92C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424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B9DC-433E-4892-99AB-A580AE0B65BD}" type="datetimeFigureOut">
              <a:rPr lang="en-GB" smtClean="0"/>
              <a:t>03/09/2018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B75D8-0255-44D9-86EB-AC1F8D92C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2708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B9DC-433E-4892-99AB-A580AE0B65BD}" type="datetimeFigureOut">
              <a:rPr lang="en-GB" smtClean="0"/>
              <a:t>03/09/2018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B75D8-0255-44D9-86EB-AC1F8D92C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5726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B9DC-433E-4892-99AB-A580AE0B65BD}" type="datetimeFigureOut">
              <a:rPr lang="en-GB" smtClean="0"/>
              <a:t>03/09/2018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B75D8-0255-44D9-86EB-AC1F8D92C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0885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B9DC-433E-4892-99AB-A580AE0B65BD}" type="datetimeFigureOut">
              <a:rPr lang="en-GB" smtClean="0"/>
              <a:t>03/09/2018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B75D8-0255-44D9-86EB-AC1F8D92C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4578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83B9DC-433E-4892-99AB-A580AE0B65BD}" type="datetimeFigureOut">
              <a:rPr lang="en-GB" smtClean="0"/>
              <a:t>03/09/2018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FB75D8-0255-44D9-86EB-AC1F8D92C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5005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jpeg"/><Relationship Id="rId7" Type="http://schemas.openxmlformats.org/officeDocument/2006/relationships/hyperlink" Target="https://www.pearsonactivelearn.com/" TargetMode="External"/><Relationship Id="rId2" Type="http://schemas.openxmlformats.org/officeDocument/2006/relationships/hyperlink" Target="https://www.google.com/url?sa=i&amp;rct=j&amp;q=&amp;esrc=s&amp;source=images&amp;cd=&amp;cad=rja&amp;uact=8&amp;docid=jqW08-cNR02bFM&amp;tbnid=1yOS7qKZC7nt7M:&amp;ved=0CAUQjRw&amp;url=https://about.twitter.com/press/brand-assets&amp;ei=4IJOU6PDIaGj0QWG3YCYBQ&amp;bvm=bv.64764171,d.d2k&amp;psig=AFQjCNHm-AHzRwCHqY2bzscR0whZP3HBzQ&amp;ust=1397740639231888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s://highamspark.fireflycloud.net/" TargetMode="External"/><Relationship Id="rId10" Type="http://schemas.openxmlformats.org/officeDocument/2006/relationships/image" Target="../media/image5.jpeg"/><Relationship Id="rId4" Type="http://schemas.openxmlformats.org/officeDocument/2006/relationships/hyperlink" Target="http://www.twitter.com/hpscience" TargetMode="External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tiveteachonline.com/product/view/id/295/page/80/mode/dps?modal=/player/video/id/270287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Objectives</a:t>
            </a:r>
          </a:p>
        </p:txBody>
      </p:sp>
      <p:sp>
        <p:nvSpPr>
          <p:cNvPr id="56322" name="Rectangle 3"/>
          <p:cNvSpPr>
            <a:spLocks noGrp="1" noChangeArrowheads="1"/>
          </p:cNvSpPr>
          <p:nvPr>
            <p:ph idx="1"/>
          </p:nvPr>
        </p:nvSpPr>
        <p:spPr>
          <a:xfrm>
            <a:off x="1992314" y="1844676"/>
            <a:ext cx="8424167" cy="3096493"/>
          </a:xfrm>
        </p:spPr>
        <p:txBody>
          <a:bodyPr/>
          <a:lstStyle/>
          <a:p>
            <a:pPr marL="542925" lvl="1" indent="-357188">
              <a:buNone/>
            </a:pPr>
            <a:endParaRPr lang="en-GB" altLang="en-US" sz="2800" dirty="0"/>
          </a:p>
          <a:p>
            <a:pPr marL="542925" lvl="1" indent="-357188"/>
            <a:r>
              <a:rPr lang="en-GB" altLang="en-US" sz="2800" dirty="0"/>
              <a:t>Describe what happens during evaporating.</a:t>
            </a:r>
          </a:p>
          <a:p>
            <a:pPr marL="542925" lvl="1" indent="-357188"/>
            <a:r>
              <a:rPr lang="en-GB" altLang="en-US" sz="2800" dirty="0"/>
              <a:t>State what happens at a material’s boiling point.</a:t>
            </a:r>
          </a:p>
          <a:p>
            <a:pPr marL="542925" lvl="1" indent="-357188"/>
            <a:r>
              <a:rPr lang="en-GB" altLang="en-US" sz="2800" dirty="0"/>
              <a:t>Use a knowledge of dissolving to decide how mixtures should be separated.</a:t>
            </a:r>
          </a:p>
          <a:p>
            <a:pPr marL="542925" lvl="1" indent="-357188"/>
            <a:r>
              <a:rPr lang="en-GB" altLang="en-US" sz="2800" dirty="0"/>
              <a:t>Justify the decision to separate a solution in a certain way.</a:t>
            </a:r>
          </a:p>
          <a:p>
            <a:pPr marL="542925" lvl="1" indent="-357188"/>
            <a:endParaRPr lang="en-GB" altLang="en-US" sz="2800" dirty="0"/>
          </a:p>
        </p:txBody>
      </p:sp>
      <p:sp>
        <p:nvSpPr>
          <p:cNvPr id="56323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smtClean="0">
                <a:solidFill>
                  <a:schemeClr val="bg1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666851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6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63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27200" y="264160"/>
            <a:ext cx="7924800" cy="107721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200" dirty="0"/>
              <a:t>Before you try out your method, make sure you have filled in your risk assessment form.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1727201" y="1706881"/>
          <a:ext cx="8910319" cy="436517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154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488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459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71600"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Hazard</a:t>
                      </a:r>
                      <a:endParaRPr lang="en-GB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Why is it a risk?</a:t>
                      </a:r>
                      <a:endParaRPr lang="en-GB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How can I reduce the risk?</a:t>
                      </a:r>
                      <a:endParaRPr lang="en-GB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93571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352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96720" y="670561"/>
            <a:ext cx="8503920" cy="132343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4000" dirty="0"/>
              <a:t>Do not let the beaker boil dry because it will start to spit very hot salt out.</a:t>
            </a:r>
          </a:p>
        </p:txBody>
      </p:sp>
    </p:spTree>
    <p:extLst>
      <p:ext uri="{BB962C8B-B14F-4D97-AF65-F5344CB8AC3E}">
        <p14:creationId xmlns:p14="http://schemas.microsoft.com/office/powerpoint/2010/main" val="3035029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401" t="16520" r="35058" b="7647"/>
          <a:stretch/>
        </p:blipFill>
        <p:spPr>
          <a:xfrm>
            <a:off x="5415829" y="0"/>
            <a:ext cx="64448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10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398139" y="-143731"/>
            <a:ext cx="119206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b="1" u="sng" dirty="0" smtClean="0">
                <a:latin typeface="+mj-lt"/>
              </a:rPr>
              <a:t>7Ec evaporation</a:t>
            </a:r>
            <a:endParaRPr lang="en-GB" sz="7200" u="sng" dirty="0">
              <a:latin typeface="+mj-lt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077174" y="279245"/>
            <a:ext cx="3315964" cy="673609"/>
          </a:xfrm>
          <a:ln>
            <a:noFill/>
          </a:ln>
        </p:spPr>
        <p:txBody>
          <a:bodyPr/>
          <a:lstStyle/>
          <a:p>
            <a:pPr algn="ctr"/>
            <a:fld id="{CD56B8D3-C7AC-4284-8907-C9020E1AB17D}" type="datetime4">
              <a:rPr lang="en-GB" sz="3733" u="sng">
                <a:solidFill>
                  <a:schemeClr val="tx1"/>
                </a:solidFill>
              </a:rPr>
              <a:pPr algn="ctr"/>
              <a:t>03 September 2018</a:t>
            </a:fld>
            <a:endParaRPr lang="en-GB" sz="3733" u="sng" dirty="0">
              <a:solidFill>
                <a:schemeClr val="tx1"/>
              </a:solidFill>
            </a:endParaRPr>
          </a:p>
        </p:txBody>
      </p:sp>
      <p:sp>
        <p:nvSpPr>
          <p:cNvPr id="6" name="Date Placeholder 1"/>
          <p:cNvSpPr txBox="1">
            <a:spLocks/>
          </p:cNvSpPr>
          <p:nvPr/>
        </p:nvSpPr>
        <p:spPr>
          <a:xfrm>
            <a:off x="-199110" y="21852"/>
            <a:ext cx="1740000" cy="712093"/>
          </a:xfrm>
          <a:prstGeom prst="rect">
            <a:avLst/>
          </a:prstGeom>
          <a:ln>
            <a:noFill/>
          </a:ln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4000" u="sng" dirty="0">
                <a:solidFill>
                  <a:schemeClr val="tx1"/>
                </a:solidFill>
              </a:rPr>
              <a:t>CW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33147" y="6267910"/>
            <a:ext cx="2412020" cy="523220"/>
            <a:chOff x="253025" y="5447323"/>
            <a:chExt cx="2412020" cy="523220"/>
          </a:xfrm>
        </p:grpSpPr>
        <p:pic>
          <p:nvPicPr>
            <p:cNvPr id="11" name="Picture 11" descr="https://encrypted-tbn2.gstatic.com/images?q=tbn:ANd9GcQmN4Hz1m2z4hoqhQtyywvPl7GkxDHUNt9OJDZZvBN7_uNmBZFw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3025" y="5547825"/>
              <a:ext cx="450360" cy="366040"/>
            </a:xfrm>
            <a:prstGeom prst="rect">
              <a:avLst/>
            </a:prstGeom>
            <a:noFill/>
          </p:spPr>
        </p:pic>
        <p:sp>
          <p:nvSpPr>
            <p:cNvPr id="12" name="TextBox 11">
              <a:hlinkClick r:id="rId4"/>
            </p:cNvPr>
            <p:cNvSpPr txBox="1"/>
            <p:nvPr/>
          </p:nvSpPr>
          <p:spPr>
            <a:xfrm>
              <a:off x="656492" y="5447323"/>
              <a:ext cx="20085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>
                  <a:latin typeface="Trebuchet MS" pitchFamily="34" charset="0"/>
                </a:rPr>
                <a:t>@</a:t>
              </a:r>
              <a:r>
                <a:rPr lang="en-GB" sz="2800" b="1" dirty="0" err="1"/>
                <a:t>hpscience</a:t>
              </a:r>
              <a:endParaRPr lang="en-GB" sz="2800" b="1" dirty="0"/>
            </a:p>
          </p:txBody>
        </p:sp>
      </p:grpSp>
      <p:pic>
        <p:nvPicPr>
          <p:cNvPr id="13" name="Picture 2" descr="https://firefly.archbishoptemple.lancs.sch.uk/Templates/lib/core/login/images/school-logo.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9170" y="6180470"/>
            <a:ext cx="2114671" cy="587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hlinkClick r:id="rId7"/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89982" y="6298445"/>
            <a:ext cx="3794637" cy="436039"/>
          </a:xfrm>
          <a:prstGeom prst="rect">
            <a:avLst/>
          </a:prstGeom>
        </p:spPr>
      </p:pic>
      <p:pic>
        <p:nvPicPr>
          <p:cNvPr id="15" name="Picture 14" descr="yt-brand-standard-logo-95x40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996937" y="6265226"/>
            <a:ext cx="1143855" cy="481623"/>
          </a:xfrm>
          <a:prstGeom prst="rect">
            <a:avLst/>
          </a:prstGeom>
        </p:spPr>
      </p:pic>
      <p:sp>
        <p:nvSpPr>
          <p:cNvPr id="18" name="AutoShape 20"/>
          <p:cNvSpPr/>
          <p:nvPr/>
        </p:nvSpPr>
        <p:spPr>
          <a:xfrm>
            <a:off x="6820942" y="2319040"/>
            <a:ext cx="5022716" cy="2710159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2882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chemeClr val="bg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358764" marR="0" lvl="0" indent="-358764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b="0" i="0" u="none" strike="noStrike" kern="0" cap="none" spc="0" baseline="0" dirty="0" smtClean="0">
                <a:uFillTx/>
                <a:latin typeface="Calibri"/>
              </a:rPr>
              <a:t>Starter:</a:t>
            </a:r>
          </a:p>
          <a:p>
            <a:pPr marL="358764" marR="0" lvl="0" indent="-358764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kern="0" dirty="0" smtClean="0">
                <a:latin typeface="Calibri"/>
              </a:rPr>
              <a:t>What’s happening in this picture? How do you know?</a:t>
            </a:r>
            <a:endParaRPr lang="en-GB" sz="4000" b="0" i="0" u="none" strike="noStrike" kern="0" cap="none" spc="0" baseline="0" dirty="0">
              <a:uFillTx/>
              <a:latin typeface="Calibri"/>
            </a:endParaRPr>
          </a:p>
        </p:txBody>
      </p:sp>
      <p:pic>
        <p:nvPicPr>
          <p:cNvPr id="1026" name="Picture 2" descr="Image result for bowl of soup steam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00" y="1871100"/>
            <a:ext cx="4670873" cy="3546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928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431" y="0"/>
            <a:ext cx="11666669" cy="2705997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During evaporation of a solution, the liquid turns into a ____ which escapes into the air. This leaves behind the solid what was ________in it.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1" y="1006064"/>
            <a:ext cx="971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chemeClr val="accent1">
                    <a:lumMod val="50000"/>
                  </a:schemeClr>
                </a:solidFill>
              </a:rPr>
              <a:t>gas</a:t>
            </a:r>
            <a:endParaRPr lang="en-GB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48050" y="1785745"/>
            <a:ext cx="2057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chemeClr val="accent1">
                    <a:lumMod val="50000"/>
                  </a:schemeClr>
                </a:solidFill>
              </a:rPr>
              <a:t>dissolved</a:t>
            </a:r>
            <a:endParaRPr lang="en-GB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451" y="3106656"/>
            <a:ext cx="5010150" cy="3341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1596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481" y="1193401"/>
            <a:ext cx="11688893" cy="1290626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3200" dirty="0" smtClean="0">
                <a:solidFill>
                  <a:srgbClr val="150B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Evaporation can happen at any temperature. Think of water that’s been spilt, if its left, all the water will disappear </a:t>
            </a:r>
            <a:endParaRPr lang="en-GB" sz="3200" dirty="0">
              <a:solidFill>
                <a:srgbClr val="150BD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AutoShape 20"/>
          <p:cNvSpPr/>
          <p:nvPr/>
        </p:nvSpPr>
        <p:spPr>
          <a:xfrm>
            <a:off x="375721" y="168190"/>
            <a:ext cx="8844480" cy="793989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2882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00"/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anchor="t" anchorCtr="0" compatLnSpc="1">
            <a:noAutofit/>
          </a:bodyPr>
          <a:lstStyle/>
          <a:p>
            <a:pPr marL="358764" marR="0" lvl="0" indent="-358764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600" kern="0" dirty="0" smtClean="0"/>
              <a:t>At what temperature does water evaporate?</a:t>
            </a:r>
            <a:endParaRPr lang="en-GB" sz="3600" b="0" i="0" u="none" strike="noStrike" kern="0" cap="none" spc="0" baseline="0" dirty="0">
              <a:uFillTx/>
              <a:latin typeface="Calibri"/>
            </a:endParaRPr>
          </a:p>
        </p:txBody>
      </p:sp>
      <p:pic>
        <p:nvPicPr>
          <p:cNvPr id="1026" name="Picture 2" descr="Image result for spilled wa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050" y="2484027"/>
            <a:ext cx="3870324" cy="2580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AutoShape 20"/>
          <p:cNvSpPr/>
          <p:nvPr/>
        </p:nvSpPr>
        <p:spPr>
          <a:xfrm>
            <a:off x="201481" y="2939942"/>
            <a:ext cx="7056569" cy="927208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2882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00"/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anchor="t" anchorCtr="0" compatLnSpc="1">
            <a:noAutofit/>
          </a:bodyPr>
          <a:lstStyle/>
          <a:p>
            <a:pPr marL="358764" marR="0" lvl="0" indent="-358764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600" kern="0" dirty="0" smtClean="0"/>
              <a:t>What is the </a:t>
            </a:r>
            <a:r>
              <a:rPr lang="en-GB" sz="3600" b="1" kern="0" dirty="0" smtClean="0"/>
              <a:t>boiling point </a:t>
            </a:r>
            <a:r>
              <a:rPr lang="en-GB" sz="3600" kern="0" dirty="0" smtClean="0"/>
              <a:t>of water?</a:t>
            </a:r>
            <a:endParaRPr lang="en-GB" sz="3600" b="0" i="0" u="none" strike="noStrike" kern="0" cap="none" spc="0" baseline="0" dirty="0">
              <a:uFillTx/>
              <a:latin typeface="Calibri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201481" y="4418930"/>
            <a:ext cx="8142420" cy="22676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The boiling point of water is 100°C. Boiling is when liquid is turning to gas throughout all the liquid. 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5486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34147"/>
            <a:ext cx="822960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sz="3600" u="sng" dirty="0"/>
              <a:t>Evaporation</a:t>
            </a:r>
          </a:p>
        </p:txBody>
      </p:sp>
      <p:sp>
        <p:nvSpPr>
          <p:cNvPr id="26627" name="Content Placeholder 6"/>
          <p:cNvSpPr>
            <a:spLocks noGrp="1"/>
          </p:cNvSpPr>
          <p:nvPr>
            <p:ph sz="half" idx="4294967295"/>
          </p:nvPr>
        </p:nvSpPr>
        <p:spPr>
          <a:xfrm>
            <a:off x="328158" y="1106886"/>
            <a:ext cx="6310767" cy="17791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altLang="en-US" sz="3200" dirty="0" smtClean="0"/>
              <a:t>The rate of evaporation increases as the temperature increases – think of puddles drying on warm days.</a:t>
            </a:r>
            <a:endParaRPr lang="en-GB" altLang="en-US" sz="3200" dirty="0" smtClean="0">
              <a:solidFill>
                <a:srgbClr val="FF0000"/>
              </a:solidFill>
            </a:endParaRPr>
          </a:p>
        </p:txBody>
      </p:sp>
      <p:sp>
        <p:nvSpPr>
          <p:cNvPr id="26628" name="Content Placeholder 5"/>
          <p:cNvSpPr>
            <a:spLocks noGrp="1"/>
          </p:cNvSpPr>
          <p:nvPr>
            <p:ph sz="half" idx="4294967295"/>
          </p:nvPr>
        </p:nvSpPr>
        <p:spPr>
          <a:xfrm>
            <a:off x="6816726" y="3933825"/>
            <a:ext cx="4918074" cy="23749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altLang="en-US" sz="3200" dirty="0" smtClean="0"/>
              <a:t>During summer months, whole lakes can evaporate.</a:t>
            </a:r>
          </a:p>
          <a:p>
            <a:pPr marL="0" indent="0">
              <a:buNone/>
            </a:pPr>
            <a:r>
              <a:rPr lang="en-GB" altLang="en-US" sz="3200" dirty="0" smtClean="0"/>
              <a:t>Salt crystals form as  water evaporates from this lake.</a:t>
            </a:r>
          </a:p>
        </p:txBody>
      </p:sp>
      <p:sp>
        <p:nvSpPr>
          <p:cNvPr id="8197" name="Rectangle 5"/>
          <p:cNvSpPr txBox="1">
            <a:spLocks noGrp="1" noChangeArrowheads="1"/>
          </p:cNvSpPr>
          <p:nvPr/>
        </p:nvSpPr>
        <p:spPr bwMode="white">
          <a:xfrm>
            <a:off x="1992314" y="6569076"/>
            <a:ext cx="8207375" cy="2889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GB" sz="1000">
                <a:solidFill>
                  <a:schemeClr val="bg1"/>
                </a:solidFill>
                <a:latin typeface="Arial" charset="0"/>
              </a:rPr>
              <a:t>© Pearson Education Ltd 2014. Copying permitted for purchasing institution only.  This material is not copyright free.</a:t>
            </a:r>
          </a:p>
        </p:txBody>
      </p:sp>
      <p:pic>
        <p:nvPicPr>
          <p:cNvPr id="26635" name="Picture 11" descr="7E_p_ap_00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7697" y="861449"/>
            <a:ext cx="3492500" cy="2319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636" name="Picture 12" descr="7E_p_ap_00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158" y="3282551"/>
            <a:ext cx="5075237" cy="328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3776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174625"/>
            <a:ext cx="11029950" cy="987425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GB" b="1" dirty="0" smtClean="0"/>
              <a:t>Producing salt – </a:t>
            </a:r>
            <a:r>
              <a:rPr lang="en-GB" sz="3100" dirty="0" smtClean="0"/>
              <a:t>watch the </a:t>
            </a:r>
            <a:r>
              <a:rPr lang="en-GB" sz="3100" dirty="0" smtClean="0">
                <a:hlinkClick r:id="rId3"/>
              </a:rPr>
              <a:t>video</a:t>
            </a:r>
            <a:r>
              <a:rPr lang="en-GB" sz="3100" dirty="0" smtClean="0"/>
              <a:t> and answer the following questions</a:t>
            </a:r>
            <a:endParaRPr lang="en-GB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425575"/>
            <a:ext cx="10515600" cy="4351338"/>
          </a:xfrm>
        </p:spPr>
        <p:txBody>
          <a:bodyPr>
            <a:normAutofit/>
          </a:bodyPr>
          <a:lstStyle/>
          <a:p>
            <a:r>
              <a:rPr lang="en-GB" sz="3600" dirty="0" smtClean="0"/>
              <a:t>What is the chemical formula for salt?</a:t>
            </a:r>
          </a:p>
          <a:p>
            <a:endParaRPr lang="en-GB" sz="3600" dirty="0"/>
          </a:p>
          <a:p>
            <a:r>
              <a:rPr lang="en-GB" sz="3600" dirty="0" smtClean="0"/>
              <a:t>Uses of salt</a:t>
            </a:r>
          </a:p>
          <a:p>
            <a:endParaRPr lang="en-GB" sz="3600" dirty="0"/>
          </a:p>
          <a:p>
            <a:r>
              <a:rPr lang="en-GB" sz="3600" dirty="0" smtClean="0"/>
              <a:t>How do we obtain rock salt?</a:t>
            </a:r>
          </a:p>
        </p:txBody>
      </p:sp>
    </p:spTree>
    <p:extLst>
      <p:ext uri="{BB962C8B-B14F-4D97-AF65-F5344CB8AC3E}">
        <p14:creationId xmlns:p14="http://schemas.microsoft.com/office/powerpoint/2010/main" val="225867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288" y="0"/>
            <a:ext cx="10515600" cy="1325563"/>
          </a:xfrm>
        </p:spPr>
        <p:txBody>
          <a:bodyPr/>
          <a:lstStyle/>
          <a:p>
            <a:r>
              <a:rPr lang="en-GB" dirty="0" smtClean="0"/>
              <a:t>Answers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058" y="1455511"/>
            <a:ext cx="11168742" cy="5054146"/>
          </a:xfrm>
        </p:spPr>
        <p:txBody>
          <a:bodyPr>
            <a:normAutofit/>
          </a:bodyPr>
          <a:lstStyle/>
          <a:p>
            <a:r>
              <a:rPr lang="en-GB" sz="3200" dirty="0" smtClean="0"/>
              <a:t>Sodium chloride</a:t>
            </a:r>
          </a:p>
          <a:p>
            <a:endParaRPr lang="en-GB" sz="3200" dirty="0"/>
          </a:p>
          <a:p>
            <a:r>
              <a:rPr lang="en-GB" sz="3200" dirty="0" smtClean="0"/>
              <a:t>Food, to keep roads ice free</a:t>
            </a:r>
          </a:p>
          <a:p>
            <a:endParaRPr lang="en-GB" sz="3200" dirty="0"/>
          </a:p>
          <a:p>
            <a:r>
              <a:rPr lang="en-GB" sz="3200" dirty="0" smtClean="0"/>
              <a:t>Mined/ dug out of ground, </a:t>
            </a:r>
          </a:p>
          <a:p>
            <a:r>
              <a:rPr lang="en-GB" sz="3200" dirty="0" smtClean="0"/>
              <a:t>water pumped underground to dissolve rock salt and evaporate water</a:t>
            </a:r>
          </a:p>
          <a:p>
            <a:r>
              <a:rPr lang="en-GB" sz="3200" dirty="0" smtClean="0"/>
              <a:t>Evaporate seawater to leave sea salt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7794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8545" y="132081"/>
            <a:ext cx="12002831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600" dirty="0"/>
              <a:t>Rock salt is a mixture of </a:t>
            </a:r>
            <a:r>
              <a:rPr lang="en-GB" sz="3600" b="1" dirty="0"/>
              <a:t>salt</a:t>
            </a:r>
            <a:r>
              <a:rPr lang="en-GB" sz="3600" dirty="0"/>
              <a:t> and </a:t>
            </a:r>
            <a:r>
              <a:rPr lang="en-GB" sz="3600" b="1" dirty="0"/>
              <a:t>rock</a:t>
            </a:r>
            <a:r>
              <a:rPr lang="en-GB" sz="3600" dirty="0"/>
              <a:t> that is put on icy roads.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1534160"/>
            <a:ext cx="11961254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4000" b="1" dirty="0"/>
              <a:t>How can you separate the salt from the rock salt?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121" y="2704148"/>
            <a:ext cx="11905133" cy="10772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200" dirty="0"/>
              <a:t>Come up with a step by step set of instructions  for a method to separate salt from rock.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7714" y="4185921"/>
            <a:ext cx="5299166" cy="255454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200" dirty="0"/>
              <a:t>Apparatus:</a:t>
            </a:r>
          </a:p>
          <a:p>
            <a:r>
              <a:rPr lang="en-GB" sz="3200" dirty="0"/>
              <a:t> 	Beaker</a:t>
            </a:r>
          </a:p>
          <a:p>
            <a:r>
              <a:rPr lang="en-GB" sz="3200" dirty="0"/>
              <a:t>	Stirring rod</a:t>
            </a:r>
          </a:p>
          <a:p>
            <a:r>
              <a:rPr lang="en-GB" sz="3200" dirty="0"/>
              <a:t>	Bunsen burner</a:t>
            </a:r>
          </a:p>
          <a:p>
            <a:r>
              <a:rPr lang="en-GB" sz="3200" dirty="0"/>
              <a:t>	Bench mat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16880" y="4190683"/>
            <a:ext cx="6444374" cy="255454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GB" sz="3200" dirty="0"/>
          </a:p>
          <a:p>
            <a:r>
              <a:rPr lang="en-GB" sz="3200" dirty="0"/>
              <a:t>Tripod</a:t>
            </a:r>
          </a:p>
          <a:p>
            <a:r>
              <a:rPr lang="en-GB" sz="3200" dirty="0"/>
              <a:t>Gauze</a:t>
            </a:r>
          </a:p>
          <a:p>
            <a:r>
              <a:rPr lang="en-GB" sz="3200" dirty="0"/>
              <a:t>Funnel</a:t>
            </a:r>
          </a:p>
          <a:p>
            <a:r>
              <a:rPr lang="en-GB" sz="3200" dirty="0"/>
              <a:t>Filter paper</a:t>
            </a:r>
          </a:p>
        </p:txBody>
      </p:sp>
    </p:spTree>
    <p:extLst>
      <p:ext uri="{BB962C8B-B14F-4D97-AF65-F5344CB8AC3E}">
        <p14:creationId xmlns:p14="http://schemas.microsoft.com/office/powerpoint/2010/main" val="398908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" descr="p23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7549" y="0"/>
            <a:ext cx="41624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692348" y="304800"/>
            <a:ext cx="5029200" cy="3698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ctr">
              <a:defRPr/>
            </a:pPr>
            <a:r>
              <a:rPr lang="en-US" b="1" dirty="0"/>
              <a:t>B </a:t>
            </a:r>
            <a:r>
              <a:rPr lang="en-US" dirty="0"/>
              <a:t> Crush up the rock salt using a mortar and pestle.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6692348" y="1447801"/>
            <a:ext cx="5029200" cy="6461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ctr">
              <a:defRPr/>
            </a:pPr>
            <a:r>
              <a:rPr lang="en-US" b="1" dirty="0"/>
              <a:t>E</a:t>
            </a:r>
            <a:r>
              <a:rPr lang="en-US" dirty="0"/>
              <a:t>  Put the crushed-up rock salt into a beaker and add water.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6692348" y="762001"/>
            <a:ext cx="5029200" cy="64611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ctr">
              <a:defRPr/>
            </a:pPr>
            <a:r>
              <a:rPr lang="en-US" b="1" dirty="0"/>
              <a:t>F</a:t>
            </a:r>
            <a:r>
              <a:rPr lang="en-US" dirty="0"/>
              <a:t>  This makes sure that there is no salt trapped inside bits of rock.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6692348" y="2209801"/>
            <a:ext cx="5029200" cy="6461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/>
              <a:t>G </a:t>
            </a:r>
            <a:r>
              <a:rPr lang="en-US" dirty="0"/>
              <a:t>The salt is soluble and will dissolve. The bits of rock are insoluble and will not dissolve. 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6692348" y="2971800"/>
            <a:ext cx="5029200" cy="3698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/>
              <a:t>J</a:t>
            </a:r>
            <a:r>
              <a:rPr lang="en-US" dirty="0"/>
              <a:t>  Stir the mixture to help the salt to dissolve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6692348" y="3429000"/>
            <a:ext cx="5029200" cy="36988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>
            <a:spAutoFit/>
          </a:bodyPr>
          <a:lstStyle/>
          <a:p>
            <a:pPr fontAlgn="ctr">
              <a:defRPr/>
            </a:pPr>
            <a:r>
              <a:rPr lang="en-US" b="1" dirty="0"/>
              <a:t>A</a:t>
            </a:r>
            <a:r>
              <a:rPr lang="en-US" dirty="0"/>
              <a:t>  Filter the mixture. 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6768548" y="3962401"/>
            <a:ext cx="4953000" cy="9239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ctr">
              <a:defRPr/>
            </a:pPr>
            <a:r>
              <a:rPr lang="en-US" b="1" dirty="0"/>
              <a:t>C </a:t>
            </a:r>
            <a:r>
              <a:rPr lang="en-US" dirty="0"/>
              <a:t> The insoluble bits of rock will be trapped in the filter paper. Salty water will go through the filter paper. 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6768548" y="4953001"/>
            <a:ext cx="4953000" cy="64611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ctr">
              <a:defRPr/>
            </a:pPr>
            <a:r>
              <a:rPr lang="en-US" b="1" dirty="0"/>
              <a:t>I  </a:t>
            </a:r>
            <a:r>
              <a:rPr lang="en-US" dirty="0"/>
              <a:t>The filter paper does not trap the salt because the salt is dissolved in the water.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6692348" y="5638801"/>
            <a:ext cx="5029200" cy="64611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ctr">
              <a:defRPr/>
            </a:pPr>
            <a:r>
              <a:rPr lang="en-US" b="1" dirty="0"/>
              <a:t>D</a:t>
            </a:r>
            <a:r>
              <a:rPr lang="en-US" dirty="0"/>
              <a:t>  You can get the salt from the salty water by evaporating the mixture. 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6768548" y="6324600"/>
            <a:ext cx="4953000" cy="3698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/>
              <a:t>H</a:t>
            </a:r>
            <a:r>
              <a:rPr lang="en-US" dirty="0"/>
              <a:t> The water evaporates and leaves the salt behind</a:t>
            </a:r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3568148" y="2514600"/>
            <a:ext cx="954088" cy="3698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beaker </a:t>
            </a:r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5092148" y="3581400"/>
            <a:ext cx="1365250" cy="3698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bits of rock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</a:t>
            </a:r>
            <a:endParaRPr lang="en-GB" dirty="0"/>
          </a:p>
        </p:txBody>
      </p:sp>
      <p:sp>
        <p:nvSpPr>
          <p:cNvPr id="16" name="Rectangle 15"/>
          <p:cNvSpPr/>
          <p:nvPr/>
        </p:nvSpPr>
        <p:spPr>
          <a:xfrm>
            <a:off x="5015948" y="4114800"/>
            <a:ext cx="1504950" cy="3698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conical flask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</a:t>
            </a:r>
            <a:endParaRPr lang="en-GB" dirty="0"/>
          </a:p>
        </p:txBody>
      </p:sp>
      <p:sp>
        <p:nvSpPr>
          <p:cNvPr id="17" name="Rectangle 16"/>
          <p:cNvSpPr/>
          <p:nvPr/>
        </p:nvSpPr>
        <p:spPr>
          <a:xfrm>
            <a:off x="2882348" y="5257800"/>
            <a:ext cx="1371600" cy="584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evaporating basin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</a:t>
            </a:r>
            <a:endParaRPr lang="en-GB" sz="1600" dirty="0"/>
          </a:p>
        </p:txBody>
      </p:sp>
      <p:sp>
        <p:nvSpPr>
          <p:cNvPr id="18" name="Rectangle 17"/>
          <p:cNvSpPr/>
          <p:nvPr/>
        </p:nvSpPr>
        <p:spPr>
          <a:xfrm>
            <a:off x="2806148" y="4191000"/>
            <a:ext cx="812800" cy="3698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funnel</a:t>
            </a:r>
            <a:endParaRPr lang="en-GB" dirty="0"/>
          </a:p>
        </p:txBody>
      </p:sp>
      <p:sp>
        <p:nvSpPr>
          <p:cNvPr id="19" name="Rectangle 18"/>
          <p:cNvSpPr/>
          <p:nvPr/>
        </p:nvSpPr>
        <p:spPr>
          <a:xfrm>
            <a:off x="3339549" y="6096000"/>
            <a:ext cx="633413" cy="3698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heat</a:t>
            </a:r>
            <a:endParaRPr lang="en-GB" dirty="0"/>
          </a:p>
        </p:txBody>
      </p:sp>
      <p:sp>
        <p:nvSpPr>
          <p:cNvPr id="20" name="Rectangle 19"/>
          <p:cNvSpPr/>
          <p:nvPr/>
        </p:nvSpPr>
        <p:spPr>
          <a:xfrm>
            <a:off x="3796748" y="304800"/>
            <a:ext cx="850900" cy="3698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mortar</a:t>
            </a:r>
            <a:endParaRPr lang="en-GB" dirty="0"/>
          </a:p>
        </p:txBody>
      </p:sp>
      <p:sp>
        <p:nvSpPr>
          <p:cNvPr id="21" name="Rectangle 20"/>
          <p:cNvSpPr/>
          <p:nvPr/>
        </p:nvSpPr>
        <p:spPr>
          <a:xfrm>
            <a:off x="3263349" y="1981200"/>
            <a:ext cx="1338263" cy="3698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stirring rod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</a:t>
            </a:r>
            <a:endParaRPr lang="en-GB" dirty="0"/>
          </a:p>
        </p:txBody>
      </p:sp>
      <p:sp>
        <p:nvSpPr>
          <p:cNvPr id="22" name="Rectangle 21"/>
          <p:cNvSpPr/>
          <p:nvPr/>
        </p:nvSpPr>
        <p:spPr>
          <a:xfrm>
            <a:off x="3110949" y="990600"/>
            <a:ext cx="1108075" cy="3698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rock salt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</a:t>
            </a:r>
            <a:endParaRPr lang="en-GB" dirty="0"/>
          </a:p>
        </p:txBody>
      </p:sp>
      <p:sp>
        <p:nvSpPr>
          <p:cNvPr id="23" name="Rectangle 22"/>
          <p:cNvSpPr/>
          <p:nvPr/>
        </p:nvSpPr>
        <p:spPr>
          <a:xfrm>
            <a:off x="5549348" y="6172200"/>
            <a:ext cx="890588" cy="3698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tripod </a:t>
            </a:r>
            <a:endParaRPr lang="en-GB" dirty="0"/>
          </a:p>
        </p:txBody>
      </p:sp>
      <p:sp>
        <p:nvSpPr>
          <p:cNvPr id="24" name="Rectangle 23"/>
          <p:cNvSpPr/>
          <p:nvPr/>
        </p:nvSpPr>
        <p:spPr>
          <a:xfrm>
            <a:off x="5396949" y="5715000"/>
            <a:ext cx="1196975" cy="3698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pure salt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</a:t>
            </a:r>
            <a:endParaRPr lang="en-GB" dirty="0"/>
          </a:p>
        </p:txBody>
      </p:sp>
      <p:sp>
        <p:nvSpPr>
          <p:cNvPr id="25" name="Rectangle 24"/>
          <p:cNvSpPr/>
          <p:nvPr/>
        </p:nvSpPr>
        <p:spPr>
          <a:xfrm>
            <a:off x="4787349" y="4648200"/>
            <a:ext cx="1287463" cy="3698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salty water</a:t>
            </a:r>
            <a:endParaRPr lang="en-GB" dirty="0"/>
          </a:p>
        </p:txBody>
      </p:sp>
      <p:sp>
        <p:nvSpPr>
          <p:cNvPr id="26" name="TextBox 25"/>
          <p:cNvSpPr txBox="1"/>
          <p:nvPr/>
        </p:nvSpPr>
        <p:spPr>
          <a:xfrm>
            <a:off x="144144" y="298102"/>
            <a:ext cx="2938231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dirty="0" err="1" smtClean="0"/>
              <a:t>Ws</a:t>
            </a:r>
            <a:r>
              <a:rPr lang="en-GB" sz="2800" dirty="0" smtClean="0"/>
              <a:t> 7Ec6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168010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562</TotalTime>
  <Words>580</Words>
  <Application>Microsoft Office PowerPoint</Application>
  <PresentationFormat>Widescreen</PresentationFormat>
  <Paragraphs>94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ＭＳ Ｐゴシック</vt:lpstr>
      <vt:lpstr>Arial</vt:lpstr>
      <vt:lpstr>Calibri</vt:lpstr>
      <vt:lpstr>Calibri Light</vt:lpstr>
      <vt:lpstr>Times New Roman</vt:lpstr>
      <vt:lpstr>Trebuchet MS</vt:lpstr>
      <vt:lpstr>Office Theme</vt:lpstr>
      <vt:lpstr>Objectives</vt:lpstr>
      <vt:lpstr>PowerPoint Presentation</vt:lpstr>
      <vt:lpstr>PowerPoint Presentation</vt:lpstr>
      <vt:lpstr>PowerPoint Presentation</vt:lpstr>
      <vt:lpstr>Evaporation</vt:lpstr>
      <vt:lpstr>Producing salt – watch the video and answer the following questions</vt:lpstr>
      <vt:lpstr>Answers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Highams Park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 Tomkins</dc:creator>
  <cp:lastModifiedBy>F Olyabek</cp:lastModifiedBy>
  <cp:revision>35</cp:revision>
  <dcterms:created xsi:type="dcterms:W3CDTF">2018-06-27T10:37:59Z</dcterms:created>
  <dcterms:modified xsi:type="dcterms:W3CDTF">2018-09-03T16:11:21Z</dcterms:modified>
</cp:coreProperties>
</file>