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4" r:id="rId3"/>
    <p:sldId id="279" r:id="rId4"/>
    <p:sldId id="280" r:id="rId5"/>
    <p:sldId id="281" r:id="rId6"/>
    <p:sldId id="256" r:id="rId7"/>
    <p:sldId id="257" r:id="rId8"/>
    <p:sldId id="282" r:id="rId9"/>
    <p:sldId id="266" r:id="rId10"/>
    <p:sldId id="267" r:id="rId11"/>
    <p:sldId id="259" r:id="rId12"/>
    <p:sldId id="283" r:id="rId13"/>
    <p:sldId id="258" r:id="rId14"/>
    <p:sldId id="290" r:id="rId15"/>
    <p:sldId id="291" r:id="rId16"/>
    <p:sldId id="292" r:id="rId17"/>
    <p:sldId id="293" r:id="rId18"/>
    <p:sldId id="262" r:id="rId19"/>
    <p:sldId id="264" r:id="rId20"/>
    <p:sldId id="265" r:id="rId21"/>
    <p:sldId id="285" r:id="rId22"/>
    <p:sldId id="289" r:id="rId23"/>
    <p:sldId id="286" r:id="rId24"/>
    <p:sldId id="287" r:id="rId25"/>
    <p:sldId id="288" r:id="rId26"/>
    <p:sldId id="268" r:id="rId27"/>
    <p:sldId id="269" r:id="rId28"/>
    <p:sldId id="276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default/player/interactive/id/350152/external/0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8Aa Nutrients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17 July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85" y="2001638"/>
            <a:ext cx="5422304" cy="7489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0000"/>
                </a:solidFill>
              </a:rPr>
              <a:t>Define the word diet?</a:t>
            </a:r>
            <a:endParaRPr lang="en-GB" sz="4267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85" y="3186317"/>
            <a:ext cx="5422304" cy="1405641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Where do nutrients come from?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85" y="5027649"/>
            <a:ext cx="5422304" cy="7489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92D050"/>
                </a:solidFill>
              </a:rPr>
              <a:t>Name some nutrients?</a:t>
            </a:r>
            <a:endParaRPr lang="en-GB" sz="4267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Image result for nutrien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92" y="2001638"/>
            <a:ext cx="3889300" cy="38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5" y="1145597"/>
            <a:ext cx="3739067" cy="4118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1223" y="149006"/>
            <a:ext cx="832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What are these and what are they for?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food 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12" y="1035219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od lab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13553"/>
          <a:stretch/>
        </p:blipFill>
        <p:spPr bwMode="auto">
          <a:xfrm>
            <a:off x="4840941" y="4418352"/>
            <a:ext cx="3116617" cy="22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d 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980" y="4250726"/>
            <a:ext cx="2009064" cy="24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746" y="5614790"/>
            <a:ext cx="4324647" cy="10772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You may have some on the food in your bag.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26" y="139849"/>
            <a:ext cx="11629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Food labelling</a:t>
            </a:r>
          </a:p>
          <a:p>
            <a:endParaRPr lang="en-GB" sz="3600" dirty="0"/>
          </a:p>
          <a:p>
            <a:r>
              <a:rPr lang="en-GB" sz="3600" dirty="0" smtClean="0"/>
              <a:t>Some of the food we eat has a label on it that tells us nutritional information. </a:t>
            </a:r>
          </a:p>
          <a:p>
            <a:endParaRPr lang="en-GB" sz="3600" dirty="0"/>
          </a:p>
          <a:p>
            <a:r>
              <a:rPr lang="en-GB" sz="3600" dirty="0" smtClean="0"/>
              <a:t>We can see the amounts of the different nutrients it contains.</a:t>
            </a:r>
          </a:p>
          <a:p>
            <a:endParaRPr lang="en-GB" sz="3600" dirty="0"/>
          </a:p>
          <a:p>
            <a:r>
              <a:rPr lang="en-GB" sz="3600" dirty="0" smtClean="0"/>
              <a:t>You can compare different foods by comparing the ‘per 100g’ values. Serving size varies and so is not a good comparison.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4144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26" y="139849"/>
            <a:ext cx="11629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Food labels also show;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the amount of fibre and energy the food contains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ingredients that might cause allergies or not be suitable for some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2050" name="Picture 2" descr="Image result for not suitable for children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5" b="5060"/>
          <a:stretch/>
        </p:blipFill>
        <p:spPr bwMode="auto">
          <a:xfrm>
            <a:off x="6808549" y="2460867"/>
            <a:ext cx="4885013" cy="40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ntains nuts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" y="3210428"/>
            <a:ext cx="5787911" cy="30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487" y="258184"/>
            <a:ext cx="11542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Possible practical – Testing food. Will take a whole lesson to do properly.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Iodine 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Biurets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Filter paper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Different food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This is a triple award practical in year 10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20" t="14595" r="24887" b="9978"/>
          <a:stretch/>
        </p:blipFill>
        <p:spPr>
          <a:xfrm>
            <a:off x="195072" y="85344"/>
            <a:ext cx="5608320" cy="6559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3808" y="280416"/>
            <a:ext cx="5815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a series of worksheets for the food tests.</a:t>
            </a:r>
          </a:p>
          <a:p>
            <a:endParaRPr lang="en-GB" dirty="0"/>
          </a:p>
          <a:p>
            <a:r>
              <a:rPr lang="en-GB" dirty="0" smtClean="0"/>
              <a:t>I would not print all of these worksheets.</a:t>
            </a:r>
          </a:p>
          <a:p>
            <a:endParaRPr lang="en-GB" dirty="0"/>
          </a:p>
          <a:p>
            <a:r>
              <a:rPr lang="en-GB" dirty="0" smtClean="0"/>
              <a:t>8aa4 – testing foods is a good work sheet the rest just give </a:t>
            </a:r>
            <a:r>
              <a:rPr lang="en-GB" dirty="0" err="1" smtClean="0"/>
              <a:t>intructions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2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44" t="20214" r="34844" b="11622"/>
          <a:stretch/>
        </p:blipFill>
        <p:spPr>
          <a:xfrm>
            <a:off x="329184" y="85344"/>
            <a:ext cx="6727468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54" t="19304" r="12987" b="10620"/>
          <a:stretch/>
        </p:blipFill>
        <p:spPr>
          <a:xfrm>
            <a:off x="182880" y="134113"/>
            <a:ext cx="8485632" cy="63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78" t="17490" r="22460" b="6710"/>
          <a:stretch/>
        </p:blipFill>
        <p:spPr>
          <a:xfrm>
            <a:off x="134112" y="134112"/>
            <a:ext cx="6046912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500062"/>
            <a:ext cx="72771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495300"/>
            <a:ext cx="73056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487" y="258184"/>
            <a:ext cx="11542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Possible practical – Testing food. Will take a whole lesson to do properly.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Iodine 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Biurets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Filter paper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Different food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This is a triple award practical in year 10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9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571500"/>
            <a:ext cx="7277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0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33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77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84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0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www.activeteachonline.com/default/player/interactive/id/350152/external/0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Do this task on ALDS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12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58" t="17979" r="26027" b="8349"/>
          <a:stretch/>
        </p:blipFill>
        <p:spPr>
          <a:xfrm>
            <a:off x="1398493" y="193638"/>
            <a:ext cx="8971877" cy="65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2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Correctly use the term: </a:t>
            </a:r>
            <a:r>
              <a:rPr lang="en-GB" altLang="ja-JP" sz="2800">
                <a:solidFill>
                  <a:srgbClr val="636825"/>
                </a:solidFill>
                <a:ea typeface="MS PGothic" panose="020B0600070205080204" pitchFamily="34" charset="-128"/>
              </a:rPr>
              <a:t>diet.</a:t>
            </a:r>
            <a:endParaRPr lang="en-GB" altLang="en-US" sz="2800">
              <a:solidFill>
                <a:srgbClr val="636825"/>
              </a:solidFill>
            </a:endParaRPr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Recall why we need food (energy, growth and repair, health). </a:t>
            </a:r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State what is shown on food labelling. </a:t>
            </a:r>
            <a:endParaRPr lang="en-GB" altLang="en-US" sz="2800"/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Recall the names of the nutrients in food. </a:t>
            </a:r>
            <a:endParaRPr lang="en-GB" altLang="en-US" sz="2800"/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Interpret nutrition information labels.</a:t>
            </a:r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Use nutrition information labels to perform calculations. </a:t>
            </a:r>
            <a:endParaRPr lang="en-GB" altLang="en-US" sz="280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1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Describe the uses of fibre and water by the body. </a:t>
            </a:r>
            <a:endParaRPr lang="en-GB" altLang="en-US" sz="2800"/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Describe tests for fat and starch. </a:t>
            </a:r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Interpret results from simple food tests (e.g. fat, starch, protein, vitamin C). </a:t>
            </a:r>
            <a:endParaRPr lang="en-GB" altLang="en-US" sz="280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13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68138" y="779505"/>
            <a:ext cx="116649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the food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eat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the </a:t>
            </a:r>
            <a:r>
              <a:rPr lang="en-GB" alt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materials</a:t>
            </a:r>
            <a:r>
              <a:rPr lang="en-GB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 needed to keep you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healthy, give you energy, make you grow and help you repair your bodies.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83" y="118021"/>
            <a:ext cx="4540659" cy="22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ckee saltfish and dumpl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63" y="3724051"/>
            <a:ext cx="4440325" cy="29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oti tha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" y="4348369"/>
            <a:ext cx="3497467" cy="23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416" y="4348369"/>
            <a:ext cx="3141177" cy="23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5"/>
            <a:ext cx="8207375" cy="2305050"/>
          </a:xfrm>
        </p:spPr>
        <p:txBody>
          <a:bodyPr/>
          <a:lstStyle/>
          <a:p>
            <a:pPr marL="538163" lvl="1" indent="-358775">
              <a:buNone/>
            </a:pPr>
            <a:endParaRPr lang="en-GB" altLang="en-US" sz="2800" b="1">
              <a:solidFill>
                <a:srgbClr val="636825"/>
              </a:solidFill>
            </a:endParaRPr>
          </a:p>
          <a:p>
            <a:pPr marL="538163" lvl="1" indent="-358775"/>
            <a:r>
              <a:rPr lang="en-GB" altLang="ja-JP" sz="2800">
                <a:ea typeface="MS PGothic" panose="020B0600070205080204" pitchFamily="34" charset="-128"/>
              </a:rPr>
              <a:t>Interpret results from food tests for reducing and non-reducing sugars (glucose and sucrose). </a:t>
            </a:r>
          </a:p>
          <a:p>
            <a:pPr marL="538163" lvl="1" indent="-358775">
              <a:buNone/>
            </a:pPr>
            <a:endParaRPr lang="en-GB" altLang="en-US" sz="280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522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616" y="311972"/>
            <a:ext cx="86061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These </a:t>
            </a:r>
            <a:r>
              <a:rPr lang="en-GB" sz="3600" u="sng" dirty="0" smtClean="0"/>
              <a:t>raw materials </a:t>
            </a:r>
            <a:r>
              <a:rPr lang="en-GB" sz="3600" dirty="0" smtClean="0"/>
              <a:t>are known as </a:t>
            </a:r>
            <a:r>
              <a:rPr lang="en-GB" sz="3600" u="sng" dirty="0" smtClean="0"/>
              <a:t>nutrients</a:t>
            </a:r>
            <a:r>
              <a:rPr lang="en-GB" sz="3600" dirty="0" smtClean="0"/>
              <a:t>.</a:t>
            </a:r>
          </a:p>
          <a:p>
            <a:endParaRPr lang="en-GB" sz="3600" dirty="0" smtClean="0"/>
          </a:p>
          <a:p>
            <a:pPr>
              <a:lnSpc>
                <a:spcPct val="150000"/>
              </a:lnSpc>
            </a:pPr>
            <a:r>
              <a:rPr lang="en-GB" sz="3600" dirty="0" smtClean="0"/>
              <a:t>Carbohydrates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Fats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Protein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Vitamins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Minerals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0176734" y="127306"/>
            <a:ext cx="1871830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Name the nutrients.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5237" y="1407267"/>
            <a:ext cx="86061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/>
              <a:t>C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/>
              <a:t>F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P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V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600" dirty="0" smtClean="0"/>
              <a:t>M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61703" y="5795772"/>
            <a:ext cx="6486861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We learn what these nutrients do and where they come from in the next lesson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7" name="Picture 2" descr="Image result for nutr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93" y="1407267"/>
            <a:ext cx="3889300" cy="38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89654" y="1059199"/>
            <a:ext cx="11664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main types of carbohydrates; starch and sugar.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89654" y="1059199"/>
            <a:ext cx="11664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main types of carbohydrates; s____ and s____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su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89" y="2818504"/>
            <a:ext cx="4582755" cy="30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/>
          <a:stretch/>
        </p:blipFill>
        <p:spPr bwMode="auto">
          <a:xfrm>
            <a:off x="494049" y="2953265"/>
            <a:ext cx="4701894" cy="26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2" y="193638"/>
            <a:ext cx="11790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At </a:t>
            </a:r>
            <a:r>
              <a:rPr lang="en-GB" sz="3600" dirty="0"/>
              <a:t>room </a:t>
            </a:r>
            <a:r>
              <a:rPr lang="en-GB" sz="3600" dirty="0" smtClean="0"/>
              <a:t>temperature fats can be either solid, e.g. butter, or liquid, e.g. olive oil.</a:t>
            </a:r>
            <a:endParaRPr lang="en-GB" sz="36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8" y="1659367"/>
            <a:ext cx="8083374" cy="47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09299" y="5069594"/>
            <a:ext cx="3560781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Fat is essential in our diet but too much can be unhealthy.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3" y="182880"/>
            <a:ext cx="11779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 also need water and fibre in our diet. However, these are not classed as nutrients.</a:t>
            </a:r>
          </a:p>
          <a:p>
            <a:endParaRPr lang="en-GB" sz="3600" dirty="0"/>
          </a:p>
          <a:p>
            <a:r>
              <a:rPr lang="en-GB" sz="3600" dirty="0" smtClean="0"/>
              <a:t>Fibre is made of plant cell walls. We do not digest or absorb fibre.</a:t>
            </a:r>
          </a:p>
          <a:p>
            <a:endParaRPr lang="en-GB" sz="3600" dirty="0"/>
          </a:p>
          <a:p>
            <a:r>
              <a:rPr lang="en-GB" sz="3600" dirty="0" smtClean="0"/>
              <a:t>Fibre keeps us healthy by moving food through the intestine and stops constipation.</a:t>
            </a:r>
            <a:endParaRPr lang="en-GB" sz="3600" dirty="0"/>
          </a:p>
        </p:txBody>
      </p:sp>
      <p:pic>
        <p:nvPicPr>
          <p:cNvPr id="5122" name="Picture 2" descr="Image result for fib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13973"/>
          <a:stretch/>
        </p:blipFill>
        <p:spPr bwMode="auto">
          <a:xfrm>
            <a:off x="6104964" y="4206239"/>
            <a:ext cx="4916245" cy="24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908" y="322729"/>
            <a:ext cx="754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Water is essential. It is needed for;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Lubrication (in joints)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Dissolving substances (e.g. blood)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Cytoplasm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Cooling the body (s______  )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658980" y="3065927"/>
            <a:ext cx="206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weating</a:t>
            </a:r>
            <a:endParaRPr lang="en-GB" sz="3600" dirty="0"/>
          </a:p>
        </p:txBody>
      </p:sp>
      <p:pic>
        <p:nvPicPr>
          <p:cNvPr id="6146" name="Picture 2" descr="Image result for synovial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31" y="322728"/>
            <a:ext cx="2055701" cy="30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weating box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" y="3739049"/>
            <a:ext cx="4356846" cy="28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olution s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" y="545487"/>
            <a:ext cx="2235784" cy="28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beautiful waterfal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78" y="3744017"/>
            <a:ext cx="4598554" cy="2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35907" r="31701" b="7622"/>
          <a:stretch/>
        </p:blipFill>
        <p:spPr bwMode="auto">
          <a:xfrm>
            <a:off x="4675764" y="4218605"/>
            <a:ext cx="2264484" cy="19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8" y="548752"/>
            <a:ext cx="10900913" cy="30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600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31</cp:revision>
  <dcterms:created xsi:type="dcterms:W3CDTF">2018-06-27T10:37:59Z</dcterms:created>
  <dcterms:modified xsi:type="dcterms:W3CDTF">2018-07-17T08:34:41Z</dcterms:modified>
</cp:coreProperties>
</file>