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7"/>
  </p:notesMasterIdLst>
  <p:sldIdLst>
    <p:sldId id="286" r:id="rId2"/>
    <p:sldId id="278" r:id="rId3"/>
    <p:sldId id="282" r:id="rId4"/>
    <p:sldId id="256" r:id="rId5"/>
    <p:sldId id="288"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Helvetica" panose="020B0604020202020204" pitchFamily="34" charset="0"/>
      <p:regular r:id="rId14"/>
      <p:bold r:id="rId15"/>
      <p:italic r:id="rId16"/>
      <p:boldItalic r:id="rId17"/>
    </p:embeddedFont>
    <p:embeddedFont>
      <p:font typeface="Stonewall Voice Bold Condensed" panose="00000800000000000000" charset="0"/>
      <p:bold r:id="rId18"/>
    </p:embeddedFont>
    <p:embeddedFont>
      <p:font typeface="Stonewall Voice Stonewall Proud" panose="020B0604020202020204" charset="0"/>
      <p:regular r:id="rId19"/>
    </p:embeddedFont>
    <p:embeddedFont>
      <p:font typeface="Work Sans" pitchFamily="2" charset="0"/>
      <p:regular r:id="rId20"/>
      <p:bold r:id="rId21"/>
      <p:italic r:id="rId22"/>
      <p:boldItalic r:id="rId23"/>
    </p:embeddedFont>
    <p:embeddedFont>
      <p:font typeface="WORK SANS BOLD ROMAN" panose="020B0604020202020204" charset="0"/>
      <p:bold r:id="rId24"/>
    </p:embeddedFont>
    <p:embeddedFont>
      <p:font typeface="WORK SANS MEDIUM ROMAN" panose="020B0604020202020204"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B66"/>
    <a:srgbClr val="FFFFFF"/>
    <a:srgbClr val="007488"/>
    <a:srgbClr val="FFC3DF"/>
    <a:srgbClr val="F0C1FF"/>
    <a:srgbClr val="ACDDCC"/>
    <a:srgbClr val="5255C3"/>
    <a:srgbClr val="FEC34D"/>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370" autoAdjust="0"/>
  </p:normalViewPr>
  <p:slideViewPr>
    <p:cSldViewPr snapToGrid="0" snapToObjects="1">
      <p:cViewPr varScale="1">
        <p:scale>
          <a:sx n="71" d="100"/>
          <a:sy n="71" d="100"/>
        </p:scale>
        <p:origin x="998"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why LGBTQ+ pride might still be needed.</a:t>
            </a:r>
          </a:p>
          <a:p>
            <a:endParaRPr lang="en-GB" dirty="0"/>
          </a:p>
          <a:p>
            <a:pPr marL="0" indent="0">
              <a:buFont typeface="Arial" panose="020B0604020202020204" pitchFamily="34" charset="0"/>
              <a:buNone/>
            </a:pPr>
            <a:r>
              <a:rPr lang="en-GB" dirty="0"/>
              <a:t>Ensure that you have discussed:</a:t>
            </a:r>
          </a:p>
          <a:p>
            <a:pPr marL="171450" indent="-171450">
              <a:buFont typeface="Arial" panose="020B0604020202020204" pitchFamily="34" charset="0"/>
              <a:buChar char="•"/>
            </a:pPr>
            <a:r>
              <a:rPr lang="en-GB" dirty="0"/>
              <a:t>LGBTQ+ people are still subject to discrimination and harassment at work, in education and in the community</a:t>
            </a:r>
          </a:p>
          <a:p>
            <a:pPr marL="171450" indent="-171450">
              <a:buFont typeface="Arial" panose="020B0604020202020204" pitchFamily="34" charset="0"/>
              <a:buChar char="•"/>
            </a:pPr>
            <a:r>
              <a:rPr lang="en-GB" dirty="0"/>
              <a:t>It is not currently illegal to practice conversion therapy, where ‘therapists’ treat LGBTQ+ people as if being LGBTQ+ is an illness to be ‘cured’</a:t>
            </a:r>
          </a:p>
          <a:p>
            <a:pPr marL="171450" indent="-171450">
              <a:buFont typeface="Arial" panose="020B0604020202020204" pitchFamily="34" charset="0"/>
              <a:buChar char="•"/>
            </a:pPr>
            <a:r>
              <a:rPr lang="en-GB" dirty="0"/>
              <a:t>Not all trans people are able to change their birth certificate</a:t>
            </a:r>
          </a:p>
          <a:p>
            <a:pPr marL="171450" indent="-171450">
              <a:buFont typeface="Arial" panose="020B0604020202020204" pitchFamily="34" charset="0"/>
              <a:buChar char="•"/>
            </a:pPr>
            <a:r>
              <a:rPr lang="en-GB" dirty="0"/>
              <a:t>There are still countries where it is illegal to be LGBTQ+ and where LGBTQ+ people are not protected from discrimination and can’t get married or have children.</a:t>
            </a:r>
          </a:p>
          <a:p>
            <a:endParaRPr lang="en-GB" dirty="0"/>
          </a:p>
          <a:p>
            <a:r>
              <a:rPr lang="en-GB" dirty="0"/>
              <a:t>Explain that UK Black Pride is an LGBTQ+ pride event run by LGBTQ+ People of Colour, for LGBTQ+ People of Colour</a:t>
            </a:r>
          </a:p>
          <a:p>
            <a:endParaRPr lang="en-GB" dirty="0"/>
          </a:p>
          <a:p>
            <a:r>
              <a:rPr lang="en-GB" dirty="0"/>
              <a:t>Ask students why UK Black pride might be needed.</a:t>
            </a:r>
          </a:p>
          <a:p>
            <a:endParaRPr lang="en-GB" dirty="0"/>
          </a:p>
          <a:p>
            <a:r>
              <a:rPr lang="en-GB" dirty="0"/>
              <a:t>Ensure that you have discussed:</a:t>
            </a:r>
          </a:p>
          <a:p>
            <a:pPr marL="171450" indent="-171450">
              <a:buFont typeface="Arial" panose="020B0604020202020204" pitchFamily="34" charset="0"/>
              <a:buChar char="•"/>
            </a:pPr>
            <a:r>
              <a:rPr lang="en-GB" dirty="0"/>
              <a:t>LGBTQ+ People of Colour experience both racism (unfair treatment because of the colour of their skin) and homophobia, biphobia and transphobia (unfair treatment because of who they fall in love with or because their gender is different to the one they were labelled with at birth)</a:t>
            </a:r>
          </a:p>
          <a:p>
            <a:pPr marL="171450" indent="-171450">
              <a:buFont typeface="Arial" panose="020B0604020202020204" pitchFamily="34" charset="0"/>
              <a:buChar char="•"/>
            </a:pPr>
            <a:r>
              <a:rPr lang="en-GB" dirty="0"/>
              <a:t>LGBTQ+ People of Colour experience racism within the wider LGBTQ+ community</a:t>
            </a:r>
          </a:p>
          <a:p>
            <a:pPr marL="171450" indent="-171450">
              <a:buFont typeface="Arial" panose="020B0604020202020204" pitchFamily="34" charset="0"/>
              <a:buChar char="•"/>
            </a:pPr>
            <a:r>
              <a:rPr lang="en-GB" dirty="0"/>
              <a:t>The voices of LGBTQ+ People of Colour are too often not listened to in the wider LGBTQ+ community</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123776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1417647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tx2"/>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bg>
      <p:bgPr>
        <a:solidFill>
          <a:schemeClr val="tx2"/>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bg>
      <p:bgPr>
        <a:solidFill>
          <a:schemeClr val="bg2"/>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bg>
      <p:bgPr>
        <a:solidFill>
          <a:schemeClr val="accent1"/>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bg>
      <p:bgPr>
        <a:solidFill>
          <a:schemeClr val="tx2"/>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bg>
      <p:bgPr>
        <a:solidFill>
          <a:schemeClr val="bg2"/>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bg>
      <p:bgPr>
        <a:solidFill>
          <a:schemeClr val="accent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bg>
      <p:bgPr>
        <a:solidFill>
          <a:schemeClr val="accent1"/>
        </a:solidFill>
        <a:effectLst/>
      </p:bgPr>
    </p:bg>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bg>
      <p:bgPr>
        <a:solidFill>
          <a:schemeClr val="accent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bg>
      <p:bgPr>
        <a:solidFill>
          <a:schemeClr val="accent1"/>
        </a:solidFill>
        <a:effectLst/>
      </p:bgPr>
    </p:bg>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bg>
      <p:bgPr>
        <a:solidFill>
          <a:schemeClr val="tx2"/>
        </a:solidFill>
        <a:effectLst/>
      </p:bgPr>
    </p:bg>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bg>
      <p:bgPr>
        <a:solidFill>
          <a:schemeClr val="accent1"/>
        </a:solidFill>
        <a:effectLst/>
      </p:bgPr>
    </p:bg>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2"/>
        </a:solidFill>
        <a:effectLst/>
      </p:bgPr>
    </p:bg>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0407-1091-458B-864E-6233A98685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42E5E4-5A82-46C0-8C2A-68B546DC75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2CC7EC-41CB-44F0-9620-CA256102130D}"/>
              </a:ext>
            </a:extLst>
          </p:cNvPr>
          <p:cNvSpPr>
            <a:spLocks noGrp="1"/>
          </p:cNvSpPr>
          <p:nvPr>
            <p:ph type="dt" sz="half" idx="10"/>
          </p:nvPr>
        </p:nvSpPr>
        <p:spPr/>
        <p:txBody>
          <a:bodyPr/>
          <a:lstStyle/>
          <a:p>
            <a:fld id="{49DC99F3-DC7D-4691-B85D-205D419887B6}" type="datetimeFigureOut">
              <a:rPr lang="en-GB" smtClean="0"/>
              <a:t>04/02/2022</a:t>
            </a:fld>
            <a:endParaRPr lang="en-GB"/>
          </a:p>
        </p:txBody>
      </p:sp>
      <p:sp>
        <p:nvSpPr>
          <p:cNvPr id="5" name="Footer Placeholder 4">
            <a:extLst>
              <a:ext uri="{FF2B5EF4-FFF2-40B4-BE49-F238E27FC236}">
                <a16:creationId xmlns:a16="http://schemas.microsoft.com/office/drawing/2014/main" id="{AC5B11B6-6952-4F05-B990-1493877D6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3E57BF-6F7C-4451-84F4-1F7B5A7189A0}"/>
              </a:ext>
            </a:extLst>
          </p:cNvPr>
          <p:cNvSpPr>
            <a:spLocks noGrp="1"/>
          </p:cNvSpPr>
          <p:nvPr>
            <p:ph type="sldNum" sz="quarter" idx="12"/>
          </p:nvPr>
        </p:nvSpPr>
        <p:spPr/>
        <p:txBody>
          <a:bodyPr/>
          <a:lstStyle/>
          <a:p>
            <a:fld id="{00812047-1A65-48AD-8E7E-05CA5B805203}" type="slidenum">
              <a:rPr lang="en-GB" smtClean="0"/>
              <a:t>‹#›</a:t>
            </a:fld>
            <a:endParaRPr lang="en-GB"/>
          </a:p>
        </p:txBody>
      </p:sp>
    </p:spTree>
    <p:extLst>
      <p:ext uri="{BB962C8B-B14F-4D97-AF65-F5344CB8AC3E}">
        <p14:creationId xmlns:p14="http://schemas.microsoft.com/office/powerpoint/2010/main" val="388006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bg>
      <p:bgPr>
        <a:solidFill>
          <a:schemeClr val="bg2"/>
        </a:solidFill>
        <a:effectLst/>
      </p:bgPr>
    </p:bg>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04/02/2022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3" Type="http://schemas.openxmlformats.org/officeDocument/2006/relationships/hyperlink" Target="https://www.english-heritage.org.uk/learn/histories/women-in-history/experiments-in-gender/" TargetMode="External"/><Relationship Id="rId18" Type="http://schemas.openxmlformats.org/officeDocument/2006/relationships/hyperlink" Target="https://www.youtube.com/watch?v=d88APYIGkjk" TargetMode="External"/><Relationship Id="rId26" Type="http://schemas.openxmlformats.org/officeDocument/2006/relationships/hyperlink" Target="http://chicagolgbthalloffame.org/nasim-ifti/" TargetMode="External"/><Relationship Id="rId3" Type="http://schemas.openxmlformats.org/officeDocument/2006/relationships/hyperlink" Target="https://www.fridakahlo.org/" TargetMode="External"/><Relationship Id="rId21" Type="http://schemas.openxmlformats.org/officeDocument/2006/relationships/hyperlink" Target="https://www.history.co.uk/article/the-life-of-the-chevalier-deon-europes-first-transgender-person" TargetMode="External"/><Relationship Id="rId34" Type="http://schemas.openxmlformats.org/officeDocument/2006/relationships/hyperlink" Target="https://www.stonewall.org.uk/" TargetMode="External"/><Relationship Id="rId7" Type="http://schemas.openxmlformats.org/officeDocument/2006/relationships/hyperlink" Target="https://www.tate.org.uk/art/artists/andy-warhol-2121" TargetMode="External"/><Relationship Id="rId12" Type="http://schemas.openxmlformats.org/officeDocument/2006/relationships/hyperlink" Target="https://www.english-heritage.org.uk/visit/places/rievaulx-abbey/history-and-stories/aelred-of-rievaulx/" TargetMode="External"/><Relationship Id="rId17" Type="http://schemas.openxmlformats.org/officeDocument/2006/relationships/hyperlink" Target="https://blogs.canterbury.ac.uk/library/mark-ashton-the-embodiment-of-pride/" TargetMode="External"/><Relationship Id="rId25" Type="http://schemas.openxmlformats.org/officeDocument/2006/relationships/hyperlink" Target="https://www.blackhistorymonth.org.uk/article/section/civil-rights-movement/bayard-rustin-gay-man-in-the-civil-rights-movement/" TargetMode="External"/><Relationship Id="rId33" Type="http://schemas.openxmlformats.org/officeDocument/2006/relationships/hyperlink" Target="https://www.makingqueerhistory.com/" TargetMode="External"/><Relationship Id="rId2" Type="http://schemas.openxmlformats.org/officeDocument/2006/relationships/hyperlink" Target="https://www.history.com/news/the-extraordinary-secret-life-of-dr-james-barry" TargetMode="External"/><Relationship Id="rId16" Type="http://schemas.openxmlformats.org/officeDocument/2006/relationships/hyperlink" Target="https://gilbertbaker.com/" TargetMode="External"/><Relationship Id="rId20" Type="http://schemas.openxmlformats.org/officeDocument/2006/relationships/hyperlink" Target="https://www.makingqueerhistory.com/articles/2020/4/29/nancy-crdenas-part-i" TargetMode="External"/><Relationship Id="rId29" Type="http://schemas.openxmlformats.org/officeDocument/2006/relationships/hyperlink" Target="https://legacyprojectchicago.org/person/karl-ulrichs" TargetMode="External"/><Relationship Id="rId1" Type="http://schemas.openxmlformats.org/officeDocument/2006/relationships/slideLayout" Target="../slideLayouts/slideLayout23.xml"/><Relationship Id="rId6" Type="http://schemas.openxmlformats.org/officeDocument/2006/relationships/hyperlink" Target="https://www.bbc.co.uk/newsround/52981395" TargetMode="External"/><Relationship Id="rId11" Type="http://schemas.openxmlformats.org/officeDocument/2006/relationships/hyperlink" Target="https://www.english-heritage.org.uk/learn/histories/lgbtq-history/piers-gaveston-hugh-despenser-and-the-downfall-of-edward-ii/" TargetMode="External"/><Relationship Id="rId24" Type="http://schemas.openxmlformats.org/officeDocument/2006/relationships/hyperlink" Target="https://www.youtube.com/watch?v=fAOjMQcCu2o" TargetMode="External"/><Relationship Id="rId32" Type="http://schemas.openxmlformats.org/officeDocument/2006/relationships/hyperlink" Target="https://www.stonewall.org.uk/our-work/campaigns/black-history-month-x-stonewall" TargetMode="External"/><Relationship Id="rId5" Type="http://schemas.openxmlformats.org/officeDocument/2006/relationships/hyperlink" Target="https://www.iwm.org.uk/history/how-alan-turing-cracked-the-enigma-code" TargetMode="External"/><Relationship Id="rId15" Type="http://schemas.openxmlformats.org/officeDocument/2006/relationships/hyperlink" Target="https://www.biography.com/writer/james-baldwin" TargetMode="External"/><Relationship Id="rId23" Type="http://schemas.openxmlformats.org/officeDocument/2006/relationships/hyperlink" Target="https://www.youtube.com/watch?v=DOZgtwiQjdg" TargetMode="External"/><Relationship Id="rId28" Type="http://schemas.openxmlformats.org/officeDocument/2006/relationships/hyperlink" Target="https://indiancountrytoday.com/archive/two-spirits-one-heart-five-genders" TargetMode="External"/><Relationship Id="rId36" Type="http://schemas.openxmlformats.org/officeDocument/2006/relationships/image" Target="../media/image10.jpeg"/><Relationship Id="rId10" Type="http://schemas.openxmlformats.org/officeDocument/2006/relationships/hyperlink" Target="https://www.biography.com/activist/sylvia-rivera" TargetMode="External"/><Relationship Id="rId19" Type="http://schemas.openxmlformats.org/officeDocument/2006/relationships/hyperlink" Target="https://www.womenshistory.org/education-resources/biographies/josephine-baker" TargetMode="External"/><Relationship Id="rId31" Type="http://schemas.openxmlformats.org/officeDocument/2006/relationships/hyperlink" Target="https://www.museumoflondon.org.uk/museum-london/londons-queer-objects/ethel-smyth-londons-queer-objects" TargetMode="External"/><Relationship Id="rId4" Type="http://schemas.openxmlformats.org/officeDocument/2006/relationships/hyperlink" Target="https://www.them.us/story/drag-king-cabaret-legend-activist-storme-delarverie" TargetMode="External"/><Relationship Id="rId9" Type="http://schemas.openxmlformats.org/officeDocument/2006/relationships/hyperlink" Target="https://www.theguardian.com/music/2019/feb/25/jackie-shane-groundbreaking-trans-soul-singer" TargetMode="External"/><Relationship Id="rId14" Type="http://schemas.openxmlformats.org/officeDocument/2006/relationships/hyperlink" Target="https://www.liverpool.ac.uk/archaeology-classics-and-egyptology/blog/2019posts/alexander-the-great-gay/" TargetMode="External"/><Relationship Id="rId22" Type="http://schemas.openxmlformats.org/officeDocument/2006/relationships/hyperlink" Target="https://www.poetryfoundation.org/poets/audre-lorde" TargetMode="External"/><Relationship Id="rId27" Type="http://schemas.openxmlformats.org/officeDocument/2006/relationships/hyperlink" Target="https://www.sahistory.org.za/people/simon-nkoli" TargetMode="External"/><Relationship Id="rId30" Type="http://schemas.openxmlformats.org/officeDocument/2006/relationships/hyperlink" Target="https://www.mygwork.com/en/my-g-news/a-brief-history-of-queer-china?fbclid=IwAR065ogpgLDboX5_eynoI6VcyQfI5iPPKF6aqKBKLddBe94OSklbzJnAtoQ" TargetMode="External"/><Relationship Id="rId35" Type="http://schemas.openxmlformats.org/officeDocument/2006/relationships/image" Target="../media/image9.jpeg"/><Relationship Id="rId8" Type="http://schemas.openxmlformats.org/officeDocument/2006/relationships/hyperlink" Target="https://legacyprojectchicago.org/person/barbara-gitting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4CEA63-9BF6-4A3D-9238-2CF0919722C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58AEB066-66FB-4D5B-A22D-084F1F651C0E}"/>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3289DF2A-7D32-47D2-8A12-9A6AC37FAB73}"/>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1BC97702-C9EA-4C0F-999C-F64FFA1923DB}"/>
              </a:ext>
            </a:extLst>
          </p:cNvPr>
          <p:cNvSpPr>
            <a:spLocks noGrp="1"/>
          </p:cNvSpPr>
          <p:nvPr>
            <p:ph type="body" sz="quarter" idx="17"/>
          </p:nvPr>
        </p:nvSpPr>
        <p:spPr/>
        <p:txBody>
          <a:bodyPr/>
          <a:lstStyle/>
          <a:p>
            <a:endParaRPr lang="en-GB"/>
          </a:p>
        </p:txBody>
      </p:sp>
      <p:sp>
        <p:nvSpPr>
          <p:cNvPr id="6" name="Text Placeholder 5">
            <a:extLst>
              <a:ext uri="{FF2B5EF4-FFF2-40B4-BE49-F238E27FC236}">
                <a16:creationId xmlns:a16="http://schemas.microsoft.com/office/drawing/2014/main" id="{26CD7AD7-4855-45B9-96D2-71A71C4BBCB8}"/>
              </a:ext>
            </a:extLst>
          </p:cNvPr>
          <p:cNvSpPr>
            <a:spLocks noGrp="1"/>
          </p:cNvSpPr>
          <p:nvPr>
            <p:ph type="body" sz="quarter" idx="18"/>
          </p:nvPr>
        </p:nvSpPr>
        <p:spPr/>
        <p:txBody>
          <a:bodyPr/>
          <a:lstStyle/>
          <a:p>
            <a:endParaRPr lang="en-GB"/>
          </a:p>
        </p:txBody>
      </p:sp>
      <p:sp>
        <p:nvSpPr>
          <p:cNvPr id="7" name="Text Placeholder 6">
            <a:extLst>
              <a:ext uri="{FF2B5EF4-FFF2-40B4-BE49-F238E27FC236}">
                <a16:creationId xmlns:a16="http://schemas.microsoft.com/office/drawing/2014/main" id="{214CD873-82C8-4019-9164-D99CF0B4C1D0}"/>
              </a:ext>
            </a:extLst>
          </p:cNvPr>
          <p:cNvSpPr>
            <a:spLocks noGrp="1"/>
          </p:cNvSpPr>
          <p:nvPr>
            <p:ph type="body" sz="quarter" idx="19"/>
          </p:nvPr>
        </p:nvSpPr>
        <p:spPr/>
        <p:txBody>
          <a:bodyPr/>
          <a:lstStyle/>
          <a:p>
            <a:endParaRPr lang="en-GB"/>
          </a:p>
        </p:txBody>
      </p:sp>
      <p:pic>
        <p:nvPicPr>
          <p:cNvPr id="5122" name="Picture 2" descr="See the source image">
            <a:extLst>
              <a:ext uri="{FF2B5EF4-FFF2-40B4-BE49-F238E27FC236}">
                <a16:creationId xmlns:a16="http://schemas.microsoft.com/office/drawing/2014/main" id="{91EB1508-A267-4A6B-8C40-0A7FBD759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182"/>
            <a:ext cx="12192000" cy="7057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p:txBody>
          <a:bodyPr/>
          <a:lstStyle/>
          <a:p>
            <a:r>
              <a:rPr lang="en-US" dirty="0"/>
              <a:t>Infographic slide - style 1</a:t>
            </a:r>
          </a:p>
        </p:txBody>
      </p:sp>
      <p:pic>
        <p:nvPicPr>
          <p:cNvPr id="10" name="Picture 9" descr="A recent photo of Ted Brown with some older people. He is raising a fist and holding a banner.">
            <a:extLst>
              <a:ext uri="{FF2B5EF4-FFF2-40B4-BE49-F238E27FC236}">
                <a16:creationId xmlns:a16="http://schemas.microsoft.com/office/drawing/2014/main" id="{21EA1915-A8D1-417C-9FFC-750F6F6124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1156" y="3562349"/>
            <a:ext cx="3603633" cy="3152775"/>
          </a:xfrm>
          <a:prstGeom prst="rect">
            <a:avLst/>
          </a:prstGeom>
        </p:spPr>
      </p:pic>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355438" y="733915"/>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7200" dirty="0"/>
              <a:t>Why is LGBTQ+ pride still needed?</a:t>
            </a:r>
            <a:endParaRPr lang="en-US" sz="7200" dirty="0"/>
          </a:p>
        </p:txBody>
      </p:sp>
      <p:sp>
        <p:nvSpPr>
          <p:cNvPr id="11" name="Text Placeholder 3">
            <a:extLst>
              <a:ext uri="{FF2B5EF4-FFF2-40B4-BE49-F238E27FC236}">
                <a16:creationId xmlns:a16="http://schemas.microsoft.com/office/drawing/2014/main" id="{5DC9AC0B-C822-4CA7-8E29-B786B9E9EE83}"/>
              </a:ext>
            </a:extLst>
          </p:cNvPr>
          <p:cNvSpPr txBox="1">
            <a:spLocks/>
          </p:cNvSpPr>
          <p:nvPr/>
        </p:nvSpPr>
        <p:spPr>
          <a:xfrm>
            <a:off x="4286644" y="3614180"/>
            <a:ext cx="3603632"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2000" dirty="0">
              <a:solidFill>
                <a:srgbClr val="A41B66"/>
              </a:solidFill>
            </a:endParaRPr>
          </a:p>
        </p:txBody>
      </p:sp>
      <p:sp>
        <p:nvSpPr>
          <p:cNvPr id="2" name="TextBox 1">
            <a:extLst>
              <a:ext uri="{FF2B5EF4-FFF2-40B4-BE49-F238E27FC236}">
                <a16:creationId xmlns:a16="http://schemas.microsoft.com/office/drawing/2014/main" id="{CD96E1E7-2C54-43AF-992E-440E90E2E861}"/>
              </a:ext>
            </a:extLst>
          </p:cNvPr>
          <p:cNvSpPr txBox="1"/>
          <p:nvPr/>
        </p:nvSpPr>
        <p:spPr>
          <a:xfrm>
            <a:off x="122853" y="3549649"/>
            <a:ext cx="3860800" cy="3046988"/>
          </a:xfrm>
          <a:prstGeom prst="rect">
            <a:avLst/>
          </a:prstGeom>
          <a:solidFill>
            <a:srgbClr val="FFFF00"/>
          </a:solidFill>
        </p:spPr>
        <p:txBody>
          <a:bodyPr wrap="square" rtlCol="0">
            <a:spAutoFit/>
          </a:bodyPr>
          <a:lstStyle/>
          <a:p>
            <a:r>
              <a:rPr lang="en-GB" sz="2400" dirty="0"/>
              <a:t>A Stonewall Report in 2017 found:</a:t>
            </a:r>
          </a:p>
          <a:p>
            <a:endParaRPr lang="en-GB" sz="2400" dirty="0"/>
          </a:p>
          <a:p>
            <a:r>
              <a:rPr lang="en-GB" sz="2000" b="1" i="0" dirty="0">
                <a:solidFill>
                  <a:srgbClr val="000000"/>
                </a:solidFill>
                <a:effectLst/>
                <a:latin typeface="Work Sans" pitchFamily="2" charset="0"/>
              </a:rPr>
              <a:t>One in five </a:t>
            </a:r>
            <a:r>
              <a:rPr lang="en-GB" sz="2000" b="0" i="0" dirty="0">
                <a:solidFill>
                  <a:srgbClr val="000000"/>
                </a:solidFill>
                <a:effectLst/>
                <a:latin typeface="Work Sans" pitchFamily="2" charset="0"/>
              </a:rPr>
              <a:t>LGBT people (21 per cent) had experienced a hate crime or incident due to their sexual orientation and/or gender identity in the previous 12 months</a:t>
            </a:r>
            <a:endParaRPr lang="en-GB" sz="2000" dirty="0">
              <a:solidFill>
                <a:srgbClr val="000000"/>
              </a:solidFill>
              <a:latin typeface="Work Sans" pitchFamily="2" charset="0"/>
            </a:endParaRPr>
          </a:p>
        </p:txBody>
      </p:sp>
      <p:sp>
        <p:nvSpPr>
          <p:cNvPr id="3" name="TextBox 2">
            <a:extLst>
              <a:ext uri="{FF2B5EF4-FFF2-40B4-BE49-F238E27FC236}">
                <a16:creationId xmlns:a16="http://schemas.microsoft.com/office/drawing/2014/main" id="{13EFCC4D-4E11-469A-AD34-E2E527A1E14F}"/>
              </a:ext>
            </a:extLst>
          </p:cNvPr>
          <p:cNvSpPr txBox="1"/>
          <p:nvPr/>
        </p:nvSpPr>
        <p:spPr>
          <a:xfrm>
            <a:off x="4454701" y="3614180"/>
            <a:ext cx="3455407" cy="2585323"/>
          </a:xfrm>
          <a:prstGeom prst="rect">
            <a:avLst/>
          </a:prstGeom>
          <a:solidFill>
            <a:srgbClr val="92D050"/>
          </a:solidFill>
        </p:spPr>
        <p:txBody>
          <a:bodyPr wrap="square" rtlCol="0">
            <a:spAutoFit/>
          </a:bodyPr>
          <a:lstStyle/>
          <a:p>
            <a:r>
              <a:rPr lang="en-GB" sz="2400" b="0" i="0" dirty="0">
                <a:solidFill>
                  <a:srgbClr val="444444"/>
                </a:solidFill>
                <a:effectLst/>
                <a:latin typeface="Helvetica" panose="020B0604020202020204" pitchFamily="34" charset="0"/>
              </a:rPr>
              <a:t>In a school report by Stonewall, it was also found that </a:t>
            </a:r>
            <a:r>
              <a:rPr lang="en-GB" sz="2400" b="1" i="0" dirty="0">
                <a:solidFill>
                  <a:srgbClr val="444444"/>
                </a:solidFill>
                <a:effectLst/>
                <a:latin typeface="Helvetica" panose="020B0604020202020204" pitchFamily="34" charset="0"/>
              </a:rPr>
              <a:t>nearly half of all LGBT pupils </a:t>
            </a:r>
            <a:r>
              <a:rPr lang="en-GB" sz="2400" b="0" i="0" dirty="0">
                <a:solidFill>
                  <a:srgbClr val="444444"/>
                </a:solidFill>
                <a:effectLst/>
                <a:latin typeface="Helvetica" panose="020B0604020202020204" pitchFamily="34" charset="0"/>
              </a:rPr>
              <a:t>experienced bullying for their sexual orientation.</a:t>
            </a:r>
            <a:endParaRPr lang="en-GB" sz="2400" b="0" i="0" dirty="0">
              <a:solidFill>
                <a:srgbClr val="000000"/>
              </a:solidFill>
              <a:effectLst/>
              <a:latin typeface="Work Sans" pitchFamily="2" charset="0"/>
            </a:endParaRPr>
          </a:p>
          <a:p>
            <a:endParaRPr lang="en-GB" dirty="0"/>
          </a:p>
        </p:txBody>
      </p:sp>
    </p:spTree>
    <p:extLst>
      <p:ext uri="{BB962C8B-B14F-4D97-AF65-F5344CB8AC3E}">
        <p14:creationId xmlns:p14="http://schemas.microsoft.com/office/powerpoint/2010/main" val="428756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p:txBody>
          <a:bodyPr/>
          <a:lstStyle/>
          <a:p>
            <a:r>
              <a:rPr lang="en-US" dirty="0"/>
              <a:t>Infographic slide - style 1</a:t>
            </a:r>
          </a:p>
        </p:txBody>
      </p:sp>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355438" y="-9035"/>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200" dirty="0"/>
              <a:t>How can we make our community a place where all people feel safe &amp; can thrive?</a:t>
            </a:r>
          </a:p>
          <a:p>
            <a:pPr algn="ctr"/>
            <a:endParaRPr lang="en-US" sz="7200" dirty="0"/>
          </a:p>
        </p:txBody>
      </p:sp>
      <p:sp>
        <p:nvSpPr>
          <p:cNvPr id="11" name="Text Placeholder 3">
            <a:extLst>
              <a:ext uri="{FF2B5EF4-FFF2-40B4-BE49-F238E27FC236}">
                <a16:creationId xmlns:a16="http://schemas.microsoft.com/office/drawing/2014/main" id="{5DC9AC0B-C822-4CA7-8E29-B786B9E9EE83}"/>
              </a:ext>
            </a:extLst>
          </p:cNvPr>
          <p:cNvSpPr txBox="1">
            <a:spLocks/>
          </p:cNvSpPr>
          <p:nvPr/>
        </p:nvSpPr>
        <p:spPr>
          <a:xfrm>
            <a:off x="4286644" y="3614180"/>
            <a:ext cx="3603632"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2000" dirty="0">
              <a:solidFill>
                <a:srgbClr val="A41B66"/>
              </a:solidFill>
            </a:endParaRPr>
          </a:p>
        </p:txBody>
      </p:sp>
      <p:pic>
        <p:nvPicPr>
          <p:cNvPr id="3" name="Picture 2" descr="See the source image">
            <a:extLst>
              <a:ext uri="{FF2B5EF4-FFF2-40B4-BE49-F238E27FC236}">
                <a16:creationId xmlns:a16="http://schemas.microsoft.com/office/drawing/2014/main" id="{2BED1261-3AC0-40C4-AF69-E4C025C56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3429000"/>
            <a:ext cx="3843337" cy="3270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27A8D2E4-79D4-48D1-B423-2BAA4557B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426" y="3288399"/>
            <a:ext cx="8181574" cy="355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3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F022A25-0829-40F2-89AD-CCF299E943DA}"/>
              </a:ext>
            </a:extLst>
          </p:cNvPr>
          <p:cNvGraphicFramePr>
            <a:graphicFrameLocks noGrp="1"/>
          </p:cNvGraphicFramePr>
          <p:nvPr>
            <p:extLst>
              <p:ext uri="{D42A27DB-BD31-4B8C-83A1-F6EECF244321}">
                <p14:modId xmlns:p14="http://schemas.microsoft.com/office/powerpoint/2010/main" val="4093664458"/>
              </p:ext>
            </p:extLst>
          </p:nvPr>
        </p:nvGraphicFramePr>
        <p:xfrm>
          <a:off x="249029" y="707886"/>
          <a:ext cx="11693941" cy="5791200"/>
        </p:xfrm>
        <a:graphic>
          <a:graphicData uri="http://schemas.openxmlformats.org/drawingml/2006/table">
            <a:tbl>
              <a:tblPr firstRow="1" bandRow="1">
                <a:tableStyleId>{5940675A-B579-460E-94D1-54222C63F5DA}</a:tableStyleId>
              </a:tblPr>
              <a:tblGrid>
                <a:gridCol w="1670563">
                  <a:extLst>
                    <a:ext uri="{9D8B030D-6E8A-4147-A177-3AD203B41FA5}">
                      <a16:colId xmlns:a16="http://schemas.microsoft.com/office/drawing/2014/main" val="2261209411"/>
                    </a:ext>
                  </a:extLst>
                </a:gridCol>
                <a:gridCol w="1683345">
                  <a:extLst>
                    <a:ext uri="{9D8B030D-6E8A-4147-A177-3AD203B41FA5}">
                      <a16:colId xmlns:a16="http://schemas.microsoft.com/office/drawing/2014/main" val="3295994978"/>
                    </a:ext>
                  </a:extLst>
                </a:gridCol>
                <a:gridCol w="1657781">
                  <a:extLst>
                    <a:ext uri="{9D8B030D-6E8A-4147-A177-3AD203B41FA5}">
                      <a16:colId xmlns:a16="http://schemas.microsoft.com/office/drawing/2014/main" val="2455526254"/>
                    </a:ext>
                  </a:extLst>
                </a:gridCol>
                <a:gridCol w="1670563">
                  <a:extLst>
                    <a:ext uri="{9D8B030D-6E8A-4147-A177-3AD203B41FA5}">
                      <a16:colId xmlns:a16="http://schemas.microsoft.com/office/drawing/2014/main" val="3897421577"/>
                    </a:ext>
                  </a:extLst>
                </a:gridCol>
                <a:gridCol w="1670563">
                  <a:extLst>
                    <a:ext uri="{9D8B030D-6E8A-4147-A177-3AD203B41FA5}">
                      <a16:colId xmlns:a16="http://schemas.microsoft.com/office/drawing/2014/main" val="3067151040"/>
                    </a:ext>
                  </a:extLst>
                </a:gridCol>
                <a:gridCol w="1883940">
                  <a:extLst>
                    <a:ext uri="{9D8B030D-6E8A-4147-A177-3AD203B41FA5}">
                      <a16:colId xmlns:a16="http://schemas.microsoft.com/office/drawing/2014/main" val="86814316"/>
                    </a:ext>
                  </a:extLst>
                </a:gridCol>
                <a:gridCol w="1457186">
                  <a:extLst>
                    <a:ext uri="{9D8B030D-6E8A-4147-A177-3AD203B41FA5}">
                      <a16:colId xmlns:a16="http://schemas.microsoft.com/office/drawing/2014/main" val="3723705791"/>
                    </a:ext>
                  </a:extLst>
                </a:gridCol>
              </a:tblGrid>
              <a:tr h="370840">
                <a:tc>
                  <a:txBody>
                    <a:bodyPr/>
                    <a:lstStyle/>
                    <a:p>
                      <a:pPr marL="228600" indent="-228600" algn="ctr">
                        <a:buAutoNum type="arabicPeriod"/>
                      </a:pPr>
                      <a:r>
                        <a:rPr lang="en-GB" sz="1000" b="1" dirty="0"/>
                        <a:t>Dr James Barry, Surgeon.  </a:t>
                      </a:r>
                    </a:p>
                    <a:p>
                      <a:pPr marL="0" indent="0" algn="ctr">
                        <a:buNone/>
                      </a:pPr>
                      <a:r>
                        <a:rPr lang="en-GB" sz="1000" dirty="0">
                          <a:hlinkClick r:id="rId2"/>
                        </a:rPr>
                        <a:t>The Extraordinary Secret Life of </a:t>
                      </a:r>
                      <a:r>
                        <a:rPr lang="en-GB" sz="1000" dirty="0" err="1">
                          <a:hlinkClick r:id="rId2"/>
                        </a:rPr>
                        <a:t>Dr.</a:t>
                      </a:r>
                      <a:r>
                        <a:rPr lang="en-GB" sz="1000" dirty="0">
                          <a:hlinkClick r:id="rId2"/>
                        </a:rPr>
                        <a:t> James Barry - HISTORY</a:t>
                      </a:r>
                      <a:endParaRPr lang="en-GB" sz="1000" b="1" dirty="0"/>
                    </a:p>
                  </a:txBody>
                  <a:tcPr/>
                </a:tc>
                <a:tc>
                  <a:txBody>
                    <a:bodyPr/>
                    <a:lstStyle/>
                    <a:p>
                      <a:pPr algn="ctr"/>
                      <a:r>
                        <a:rPr lang="en-GB" sz="1000" b="1" dirty="0"/>
                        <a:t>2. Frida Kahlo, Artist. </a:t>
                      </a:r>
                    </a:p>
                    <a:p>
                      <a:pPr algn="ctr"/>
                      <a:r>
                        <a:rPr lang="en-GB" sz="1000" dirty="0">
                          <a:hlinkClick r:id="rId3"/>
                        </a:rPr>
                        <a:t>Frida Kahlo: 100 Paintings Analysis, Biography, Quotes, &amp; Art</a:t>
                      </a:r>
                      <a:endParaRPr lang="en-GB" sz="1000" b="1" dirty="0"/>
                    </a:p>
                  </a:txBody>
                  <a:tcPr/>
                </a:tc>
                <a:tc>
                  <a:txBody>
                    <a:bodyPr/>
                    <a:lstStyle/>
                    <a:p>
                      <a:pPr algn="ctr"/>
                      <a:r>
                        <a:rPr lang="en-GB" sz="1000" b="1" dirty="0"/>
                        <a:t>3. </a:t>
                      </a:r>
                      <a:r>
                        <a:rPr lang="en-GB" sz="1000" b="1" dirty="0" err="1"/>
                        <a:t>Storme</a:t>
                      </a:r>
                      <a:r>
                        <a:rPr lang="en-GB" sz="1000" b="1" dirty="0"/>
                        <a:t> </a:t>
                      </a:r>
                      <a:r>
                        <a:rPr lang="en-GB" sz="1000" b="1" dirty="0" err="1"/>
                        <a:t>deLarverie</a:t>
                      </a:r>
                      <a:r>
                        <a:rPr lang="en-GB" sz="1000" b="1" dirty="0"/>
                        <a:t>, Activist</a:t>
                      </a:r>
                    </a:p>
                    <a:p>
                      <a:pPr algn="ctr"/>
                      <a:r>
                        <a:rPr lang="en-GB" sz="1000" dirty="0" err="1">
                          <a:hlinkClick r:id="rId4"/>
                        </a:rPr>
                        <a:t>Stormé</a:t>
                      </a:r>
                      <a:r>
                        <a:rPr lang="en-GB" sz="1000" dirty="0">
                          <a:hlinkClick r:id="rId4"/>
                        </a:rPr>
                        <a:t> </a:t>
                      </a:r>
                      <a:r>
                        <a:rPr lang="en-GB" sz="1000" dirty="0" err="1">
                          <a:hlinkClick r:id="rId4"/>
                        </a:rPr>
                        <a:t>DeLarverie’s</a:t>
                      </a:r>
                      <a:r>
                        <a:rPr lang="en-GB" sz="1000" dirty="0">
                          <a:hlinkClick r:id="rId4"/>
                        </a:rPr>
                        <a:t> Journey From Drag King to Iconic Activist | them.</a:t>
                      </a:r>
                      <a:endParaRPr lang="en-GB" sz="1000" b="1" dirty="0"/>
                    </a:p>
                  </a:txBody>
                  <a:tcPr/>
                </a:tc>
                <a:tc>
                  <a:txBody>
                    <a:bodyPr/>
                    <a:lstStyle/>
                    <a:p>
                      <a:pPr algn="ctr"/>
                      <a:r>
                        <a:rPr lang="en-GB" sz="1000" b="1" dirty="0"/>
                        <a:t>4. Alan Turing, Mathematician.</a:t>
                      </a:r>
                    </a:p>
                    <a:p>
                      <a:pPr algn="ctr"/>
                      <a:r>
                        <a:rPr lang="en-GB" sz="1000" dirty="0">
                          <a:hlinkClick r:id="rId5"/>
                        </a:rPr>
                        <a:t>How Alan Turing Cracked The Enigma Code | Imperial War Museums (iwm.org.uk)</a:t>
                      </a:r>
                      <a:endParaRPr lang="en-GB" sz="1000" b="1" dirty="0"/>
                    </a:p>
                  </a:txBody>
                  <a:tcPr/>
                </a:tc>
                <a:tc>
                  <a:txBody>
                    <a:bodyPr/>
                    <a:lstStyle/>
                    <a:p>
                      <a:pPr algn="ctr"/>
                      <a:r>
                        <a:rPr lang="en-GB" sz="1000" b="1" dirty="0"/>
                        <a:t>5. Marsha P Johnson, Activist.</a:t>
                      </a:r>
                    </a:p>
                    <a:p>
                      <a:pPr algn="ctr"/>
                      <a:r>
                        <a:rPr lang="en-GB" sz="1000" dirty="0">
                          <a:hlinkClick r:id="rId6"/>
                        </a:rPr>
                        <a:t>Pride Month: Who was Marsha P. Johnson and why were they so important? - CBBC Newsround</a:t>
                      </a:r>
                      <a:endParaRPr lang="en-GB" sz="1000" b="1" dirty="0"/>
                    </a:p>
                  </a:txBody>
                  <a:tcPr/>
                </a:tc>
                <a:tc>
                  <a:txBody>
                    <a:bodyPr/>
                    <a:lstStyle/>
                    <a:p>
                      <a:pPr algn="ctr"/>
                      <a:r>
                        <a:rPr lang="en-GB" sz="1000" b="1" dirty="0"/>
                        <a:t>6. Andy Warhol, Artist. </a:t>
                      </a:r>
                    </a:p>
                    <a:p>
                      <a:pPr algn="ctr"/>
                      <a:r>
                        <a:rPr lang="en-GB" sz="1000" dirty="0">
                          <a:hlinkClick r:id="rId7"/>
                        </a:rPr>
                        <a:t>Andy Warhol 1928–1987 | Tate</a:t>
                      </a:r>
                      <a:endParaRPr lang="en-GB" sz="1000" b="1" dirty="0"/>
                    </a:p>
                  </a:txBody>
                  <a:tcPr/>
                </a:tc>
                <a:tc>
                  <a:txBody>
                    <a:bodyPr/>
                    <a:lstStyle/>
                    <a:p>
                      <a:pPr algn="ctr"/>
                      <a:r>
                        <a:rPr lang="en-GB" sz="900" b="1" dirty="0"/>
                        <a:t>7. Barbara </a:t>
                      </a:r>
                      <a:r>
                        <a:rPr lang="en-GB" sz="900" b="1" dirty="0" err="1"/>
                        <a:t>Gittings</a:t>
                      </a:r>
                      <a:r>
                        <a:rPr lang="en-GB" sz="900" b="1" dirty="0"/>
                        <a:t>, Activist. </a:t>
                      </a:r>
                    </a:p>
                    <a:p>
                      <a:pPr algn="ctr"/>
                      <a:r>
                        <a:rPr lang="en-GB" sz="900" dirty="0">
                          <a:hlinkClick r:id="rId8"/>
                        </a:rPr>
                        <a:t>Barbara </a:t>
                      </a:r>
                      <a:r>
                        <a:rPr lang="en-GB" sz="900" dirty="0" err="1">
                          <a:hlinkClick r:id="rId8"/>
                        </a:rPr>
                        <a:t>Gittings</a:t>
                      </a:r>
                      <a:r>
                        <a:rPr lang="en-GB" sz="900" dirty="0">
                          <a:hlinkClick r:id="rId8"/>
                        </a:rPr>
                        <a:t> | Legacy Project Chicago</a:t>
                      </a:r>
                      <a:endParaRPr lang="en-GB" sz="900" b="1" dirty="0"/>
                    </a:p>
                  </a:txBody>
                  <a:tcPr/>
                </a:tc>
                <a:extLst>
                  <a:ext uri="{0D108BD9-81ED-4DB2-BD59-A6C34878D82A}">
                    <a16:rowId xmlns:a16="http://schemas.microsoft.com/office/drawing/2014/main" val="2537309581"/>
                  </a:ext>
                </a:extLst>
              </a:tr>
              <a:tr h="370840">
                <a:tc>
                  <a:txBody>
                    <a:bodyPr/>
                    <a:lstStyle/>
                    <a:p>
                      <a:pPr algn="ctr"/>
                      <a:r>
                        <a:rPr lang="en-GB" sz="1000" b="1" dirty="0"/>
                        <a:t>8. Jackie Shane, Musician.</a:t>
                      </a:r>
                    </a:p>
                    <a:p>
                      <a:pPr algn="ctr"/>
                      <a:r>
                        <a:rPr lang="en-GB" sz="1000" dirty="0">
                          <a:hlinkClick r:id="rId9"/>
                        </a:rPr>
                        <a:t>Jackie Shane: remembering the </a:t>
                      </a:r>
                      <a:r>
                        <a:rPr lang="en-GB" sz="1000" dirty="0" err="1">
                          <a:hlinkClick r:id="rId9"/>
                        </a:rPr>
                        <a:t>groundbreaking</a:t>
                      </a:r>
                      <a:r>
                        <a:rPr lang="en-GB" sz="1000" dirty="0">
                          <a:hlinkClick r:id="rId9"/>
                        </a:rPr>
                        <a:t> trans soul singer | Soul | The Guardian</a:t>
                      </a:r>
                      <a:endParaRPr lang="en-GB" sz="1000" b="1" dirty="0"/>
                    </a:p>
                  </a:txBody>
                  <a:tcPr/>
                </a:tc>
                <a:tc>
                  <a:txBody>
                    <a:bodyPr/>
                    <a:lstStyle/>
                    <a:p>
                      <a:pPr algn="ctr"/>
                      <a:r>
                        <a:rPr lang="en-GB" sz="1000" b="1" dirty="0"/>
                        <a:t>9. Sylvia Rivera, Activist. </a:t>
                      </a:r>
                    </a:p>
                    <a:p>
                      <a:pPr algn="ctr"/>
                      <a:r>
                        <a:rPr lang="en-GB" sz="1000" dirty="0">
                          <a:hlinkClick r:id="rId10"/>
                        </a:rPr>
                        <a:t>Sylvia Rivera - Speech, Stonewall &amp; Death - Biography</a:t>
                      </a:r>
                      <a:endParaRPr lang="en-GB" sz="1000" b="1" dirty="0"/>
                    </a:p>
                  </a:txBody>
                  <a:tcPr/>
                </a:tc>
                <a:tc>
                  <a:txBody>
                    <a:bodyPr/>
                    <a:lstStyle/>
                    <a:p>
                      <a:pPr algn="ctr"/>
                      <a:r>
                        <a:rPr lang="en-GB" sz="1000" b="1" dirty="0"/>
                        <a:t>10. Piers </a:t>
                      </a:r>
                      <a:r>
                        <a:rPr lang="en-GB" sz="1000" b="1" dirty="0" err="1"/>
                        <a:t>Gaveston</a:t>
                      </a:r>
                      <a:r>
                        <a:rPr lang="en-GB" sz="1000" b="1" dirty="0"/>
                        <a:t>, King’s Favourite (Edward II)</a:t>
                      </a:r>
                    </a:p>
                    <a:p>
                      <a:pPr algn="ctr"/>
                      <a:r>
                        <a:rPr lang="en-GB" sz="1000" dirty="0">
                          <a:hlinkClick r:id="rId11"/>
                        </a:rPr>
                        <a:t>Piers </a:t>
                      </a:r>
                      <a:r>
                        <a:rPr lang="en-GB" sz="1000" dirty="0" err="1">
                          <a:hlinkClick r:id="rId11"/>
                        </a:rPr>
                        <a:t>Gaveston</a:t>
                      </a:r>
                      <a:r>
                        <a:rPr lang="en-GB" sz="1000" dirty="0">
                          <a:hlinkClick r:id="rId11"/>
                        </a:rPr>
                        <a:t>, Hugh Despenser and the Downfall of Edward II | English Heritage (english-heritage.org.uk)</a:t>
                      </a:r>
                      <a:endParaRPr lang="en-GB" sz="1000" b="1" dirty="0"/>
                    </a:p>
                  </a:txBody>
                  <a:tcPr/>
                </a:tc>
                <a:tc>
                  <a:txBody>
                    <a:bodyPr/>
                    <a:lstStyle/>
                    <a:p>
                      <a:pPr algn="ctr"/>
                      <a:r>
                        <a:rPr lang="en-GB" sz="1000" b="1" dirty="0"/>
                        <a:t>11. </a:t>
                      </a:r>
                      <a:r>
                        <a:rPr lang="en-GB" sz="1000" b="1" dirty="0" err="1"/>
                        <a:t>Aelred</a:t>
                      </a:r>
                      <a:r>
                        <a:rPr lang="en-GB" sz="1000" b="1" dirty="0"/>
                        <a:t> of </a:t>
                      </a:r>
                      <a:r>
                        <a:rPr lang="en-GB" sz="1000" b="1" dirty="0" err="1"/>
                        <a:t>Rievaulk</a:t>
                      </a:r>
                      <a:r>
                        <a:rPr lang="en-GB" sz="1000" b="1" dirty="0"/>
                        <a:t>, Monk and Author</a:t>
                      </a:r>
                    </a:p>
                    <a:p>
                      <a:pPr algn="ctr"/>
                      <a:r>
                        <a:rPr lang="en-GB" sz="1000" dirty="0" err="1">
                          <a:hlinkClick r:id="rId12"/>
                        </a:rPr>
                        <a:t>Aelred</a:t>
                      </a:r>
                      <a:r>
                        <a:rPr lang="en-GB" sz="1000" dirty="0">
                          <a:hlinkClick r:id="rId12"/>
                        </a:rPr>
                        <a:t> of </a:t>
                      </a:r>
                      <a:r>
                        <a:rPr lang="en-GB" sz="1000" dirty="0" err="1">
                          <a:hlinkClick r:id="rId12"/>
                        </a:rPr>
                        <a:t>Rievaulx</a:t>
                      </a:r>
                      <a:r>
                        <a:rPr lang="en-GB" sz="1000" dirty="0">
                          <a:hlinkClick r:id="rId12"/>
                        </a:rPr>
                        <a:t> | English Heritage (english-heritage.org.uk)</a:t>
                      </a:r>
                      <a:endParaRPr lang="en-GB" sz="1000" b="1" dirty="0"/>
                    </a:p>
                  </a:txBody>
                  <a:tcPr/>
                </a:tc>
                <a:tc>
                  <a:txBody>
                    <a:bodyPr/>
                    <a:lstStyle/>
                    <a:p>
                      <a:pPr algn="ctr"/>
                      <a:r>
                        <a:rPr lang="en-GB" sz="1000" b="1" dirty="0"/>
                        <a:t>12. </a:t>
                      </a:r>
                      <a:r>
                        <a:rPr lang="en-GB" sz="1000" b="1"/>
                        <a:t>Vita </a:t>
                      </a:r>
                      <a:r>
                        <a:rPr lang="en-GB" sz="1000" b="1" dirty="0"/>
                        <a:t>Sackville-West, Poet. </a:t>
                      </a:r>
                      <a:r>
                        <a:rPr lang="en-GB" sz="1000" dirty="0">
                          <a:hlinkClick r:id="rId13"/>
                        </a:rPr>
                        <a:t>Experiments in Gender: Women and Masculine Clothing | English Heritage (english-heritage.org.uk)</a:t>
                      </a:r>
                      <a:endParaRPr lang="en-GB" sz="1000" b="1" dirty="0"/>
                    </a:p>
                  </a:txBody>
                  <a:tcPr/>
                </a:tc>
                <a:tc>
                  <a:txBody>
                    <a:bodyPr/>
                    <a:lstStyle/>
                    <a:p>
                      <a:pPr algn="ctr"/>
                      <a:r>
                        <a:rPr lang="en-GB" sz="1000" b="1" dirty="0"/>
                        <a:t>13. Alexander the Great, Conqueror.</a:t>
                      </a:r>
                    </a:p>
                    <a:p>
                      <a:pPr algn="ctr"/>
                      <a:r>
                        <a:rPr lang="en-GB" sz="1000" dirty="0">
                          <a:hlinkClick r:id="rId14"/>
                        </a:rPr>
                        <a:t>Alexander the Great or Alexander the Gay? - Department of Archaeology, Classics and Egyptology - University of Liverpool</a:t>
                      </a:r>
                      <a:endParaRPr lang="en-GB" sz="1000" b="1" dirty="0"/>
                    </a:p>
                  </a:txBody>
                  <a:tcPr/>
                </a:tc>
                <a:tc>
                  <a:txBody>
                    <a:bodyPr/>
                    <a:lstStyle/>
                    <a:p>
                      <a:pPr algn="ctr"/>
                      <a:r>
                        <a:rPr lang="en-GB" sz="900" b="1" dirty="0"/>
                        <a:t>14. James Baldwin, Author.</a:t>
                      </a:r>
                    </a:p>
                    <a:p>
                      <a:pPr algn="ctr"/>
                      <a:r>
                        <a:rPr lang="en-GB" sz="900" dirty="0">
                          <a:hlinkClick r:id="rId15"/>
                        </a:rPr>
                        <a:t>James Baldwin - Quotes, Books &amp; Poems - Biography</a:t>
                      </a:r>
                      <a:endParaRPr lang="en-GB" sz="900" b="1" dirty="0"/>
                    </a:p>
                  </a:txBody>
                  <a:tcPr/>
                </a:tc>
                <a:extLst>
                  <a:ext uri="{0D108BD9-81ED-4DB2-BD59-A6C34878D82A}">
                    <a16:rowId xmlns:a16="http://schemas.microsoft.com/office/drawing/2014/main" val="1595311453"/>
                  </a:ext>
                </a:extLst>
              </a:tr>
              <a:tr h="370840">
                <a:tc>
                  <a:txBody>
                    <a:bodyPr/>
                    <a:lstStyle/>
                    <a:p>
                      <a:pPr algn="ctr"/>
                      <a:r>
                        <a:rPr lang="en-GB" sz="1000" b="1" dirty="0"/>
                        <a:t>15. Gilbert Baker, Activist.  </a:t>
                      </a:r>
                    </a:p>
                    <a:p>
                      <a:pPr algn="ctr"/>
                      <a:r>
                        <a:rPr lang="en-GB" sz="1000" dirty="0">
                          <a:hlinkClick r:id="rId16"/>
                        </a:rPr>
                        <a:t>The home of Rainbow Flag creator Gilbert Baker and the memoir RAINBOW WARRIOR.</a:t>
                      </a:r>
                      <a:endParaRPr lang="en-GB" sz="1000" b="1" dirty="0"/>
                    </a:p>
                  </a:txBody>
                  <a:tcPr/>
                </a:tc>
                <a:tc>
                  <a:txBody>
                    <a:bodyPr/>
                    <a:lstStyle/>
                    <a:p>
                      <a:pPr algn="ctr"/>
                      <a:r>
                        <a:rPr lang="en-GB" sz="1000" b="1" dirty="0"/>
                        <a:t>16. Mark Ashton, Co-Founder of Lesbians and Gays Support the Miners Movement.</a:t>
                      </a:r>
                    </a:p>
                    <a:p>
                      <a:pPr algn="ctr"/>
                      <a:r>
                        <a:rPr lang="en-GB" sz="1000" dirty="0">
                          <a:hlinkClick r:id="rId17"/>
                        </a:rPr>
                        <a:t>Mark Ashton – The Embodiment of Pride (canterbury.ac.uk)</a:t>
                      </a:r>
                      <a:endParaRPr lang="en-GB" sz="1000" b="1" dirty="0"/>
                    </a:p>
                  </a:txBody>
                  <a:tcPr/>
                </a:tc>
                <a:tc>
                  <a:txBody>
                    <a:bodyPr/>
                    <a:lstStyle/>
                    <a:p>
                      <a:pPr algn="ctr"/>
                      <a:r>
                        <a:rPr lang="en-GB" sz="1000" b="1" dirty="0"/>
                        <a:t>17. Lili Elbe, Painter and Early Recipient of Transgender Surgery. </a:t>
                      </a:r>
                    </a:p>
                    <a:p>
                      <a:pPr algn="ctr"/>
                      <a:r>
                        <a:rPr lang="en-GB" sz="1000" dirty="0">
                          <a:hlinkClick r:id="rId18"/>
                        </a:rPr>
                        <a:t>The Danish Girl Official Trailer #1 (2015) - Eddie Redmayne, Alicia Vikander Drama HD - YouTube</a:t>
                      </a:r>
                      <a:endParaRPr lang="en-GB" sz="1000" b="1" dirty="0"/>
                    </a:p>
                  </a:txBody>
                  <a:tcPr/>
                </a:tc>
                <a:tc>
                  <a:txBody>
                    <a:bodyPr/>
                    <a:lstStyle/>
                    <a:p>
                      <a:pPr algn="ctr"/>
                      <a:r>
                        <a:rPr lang="en-GB" sz="1000" b="1" dirty="0"/>
                        <a:t>18. Josephine Baker, Musician, WW2 Spy and Activist.</a:t>
                      </a:r>
                    </a:p>
                    <a:p>
                      <a:pPr algn="ctr"/>
                      <a:r>
                        <a:rPr lang="en-GB" sz="1000" dirty="0">
                          <a:hlinkClick r:id="rId19"/>
                        </a:rPr>
                        <a:t>Josephine Baker | National Women's History Museum (womenshistory.org)</a:t>
                      </a:r>
                      <a:endParaRPr lang="en-GB" sz="1000" b="1" dirty="0"/>
                    </a:p>
                  </a:txBody>
                  <a:tcPr/>
                </a:tc>
                <a:tc>
                  <a:txBody>
                    <a:bodyPr/>
                    <a:lstStyle/>
                    <a:p>
                      <a:pPr algn="ctr"/>
                      <a:r>
                        <a:rPr lang="en-GB" sz="1000" b="1" dirty="0"/>
                        <a:t>19. Nancy Cardenas, Artist.</a:t>
                      </a:r>
                    </a:p>
                    <a:p>
                      <a:pPr algn="ctr"/>
                      <a:r>
                        <a:rPr lang="en-GB" sz="1000" dirty="0">
                          <a:hlinkClick r:id="rId20"/>
                        </a:rPr>
                        <a:t>Nancy Cárdenas Part I — Making Queer History</a:t>
                      </a:r>
                      <a:endParaRPr lang="en-GB" sz="1000" b="1" dirty="0"/>
                    </a:p>
                  </a:txBody>
                  <a:tcPr/>
                </a:tc>
                <a:tc>
                  <a:txBody>
                    <a:bodyPr/>
                    <a:lstStyle/>
                    <a:p>
                      <a:pPr algn="ctr"/>
                      <a:r>
                        <a:rPr lang="en-GB" sz="1000" b="1" dirty="0"/>
                        <a:t>20. Chevalier </a:t>
                      </a:r>
                      <a:r>
                        <a:rPr lang="en-GB" sz="1000" b="1" dirty="0" err="1"/>
                        <a:t>D’Eon</a:t>
                      </a:r>
                      <a:r>
                        <a:rPr lang="en-GB" sz="1000" b="1" dirty="0"/>
                        <a:t>, Soldier and Spy.  </a:t>
                      </a:r>
                    </a:p>
                    <a:p>
                      <a:pPr algn="ctr"/>
                      <a:r>
                        <a:rPr lang="en-GB" sz="1000" dirty="0">
                          <a:hlinkClick r:id="rId21"/>
                        </a:rPr>
                        <a:t>Chevalier </a:t>
                      </a:r>
                      <a:r>
                        <a:rPr lang="en-GB" sz="1000" dirty="0" err="1">
                          <a:hlinkClick r:id="rId21"/>
                        </a:rPr>
                        <a:t>d'Eon</a:t>
                      </a:r>
                      <a:r>
                        <a:rPr lang="en-GB" sz="1000" dirty="0">
                          <a:hlinkClick r:id="rId21"/>
                        </a:rPr>
                        <a:t> and gender non-conformity in the 18th century | Sky HISTORY TV Channel</a:t>
                      </a:r>
                      <a:endParaRPr lang="en-GB" sz="1000" b="1" dirty="0"/>
                    </a:p>
                  </a:txBody>
                  <a:tcPr/>
                </a:tc>
                <a:tc>
                  <a:txBody>
                    <a:bodyPr/>
                    <a:lstStyle/>
                    <a:p>
                      <a:pPr algn="ctr"/>
                      <a:r>
                        <a:rPr lang="en-GB" sz="900" b="1" dirty="0"/>
                        <a:t>21. Audre Lorde, Poet and Activist.</a:t>
                      </a:r>
                    </a:p>
                    <a:p>
                      <a:pPr algn="ctr"/>
                      <a:r>
                        <a:rPr lang="en-GB" sz="900" dirty="0">
                          <a:hlinkClick r:id="rId22"/>
                        </a:rPr>
                        <a:t>Audre Lorde | Poetry Foundation</a:t>
                      </a:r>
                      <a:endParaRPr lang="en-GB" sz="900" b="1" dirty="0"/>
                    </a:p>
                  </a:txBody>
                  <a:tcPr/>
                </a:tc>
                <a:extLst>
                  <a:ext uri="{0D108BD9-81ED-4DB2-BD59-A6C34878D82A}">
                    <a16:rowId xmlns:a16="http://schemas.microsoft.com/office/drawing/2014/main" val="2290258997"/>
                  </a:ext>
                </a:extLst>
              </a:tr>
              <a:tr h="370840">
                <a:tc>
                  <a:txBody>
                    <a:bodyPr/>
                    <a:lstStyle/>
                    <a:p>
                      <a:pPr algn="ctr"/>
                      <a:r>
                        <a:rPr lang="en-GB" sz="1000" b="1" dirty="0"/>
                        <a:t>22. Wilfred Owen, Poet and Soldier.</a:t>
                      </a:r>
                    </a:p>
                    <a:p>
                      <a:pPr algn="ctr"/>
                      <a:r>
                        <a:rPr lang="en-GB" sz="1000" dirty="0">
                          <a:hlinkClick r:id="rId23"/>
                        </a:rPr>
                        <a:t>Wilfred Owen biography introduced by Guy Cuthbertson - YouTube</a:t>
                      </a:r>
                      <a:endParaRPr lang="en-GB" sz="1000" b="1" dirty="0"/>
                    </a:p>
                  </a:txBody>
                  <a:tcPr/>
                </a:tc>
                <a:tc>
                  <a:txBody>
                    <a:bodyPr/>
                    <a:lstStyle/>
                    <a:p>
                      <a:pPr algn="ctr"/>
                      <a:r>
                        <a:rPr lang="en-GB" sz="1000" b="1" dirty="0"/>
                        <a:t>23. Harvey Milk, Politician and the First Openly Gay Elected Official in the History of California </a:t>
                      </a:r>
                    </a:p>
                    <a:p>
                      <a:pPr algn="ctr"/>
                      <a:r>
                        <a:rPr lang="en-GB" sz="1000" dirty="0">
                          <a:hlinkClick r:id="rId24"/>
                        </a:rPr>
                        <a:t>The Hope Speech | Sir Ian McKellen | Figures of Speech - YouTube</a:t>
                      </a:r>
                      <a:endParaRPr lang="en-GB" sz="1000" b="1" dirty="0"/>
                    </a:p>
                  </a:txBody>
                  <a:tcPr/>
                </a:tc>
                <a:tc>
                  <a:txBody>
                    <a:bodyPr/>
                    <a:lstStyle/>
                    <a:p>
                      <a:pPr algn="ctr"/>
                      <a:r>
                        <a:rPr lang="en-GB" sz="1000" b="1" dirty="0"/>
                        <a:t>24. Bayard Rustin, Activist and Advisor to MLK.  </a:t>
                      </a:r>
                    </a:p>
                    <a:p>
                      <a:pPr algn="ctr"/>
                      <a:r>
                        <a:rPr lang="en-GB" sz="1000" dirty="0">
                          <a:hlinkClick r:id="rId25"/>
                        </a:rPr>
                        <a:t>Bayard Rustin; Gay Civil Rights Activist (blackhistorymonth.org.uk)</a:t>
                      </a:r>
                      <a:endParaRPr lang="en-GB" sz="1000" b="1" dirty="0"/>
                    </a:p>
                  </a:txBody>
                  <a:tcPr/>
                </a:tc>
                <a:tc>
                  <a:txBody>
                    <a:bodyPr/>
                    <a:lstStyle/>
                    <a:p>
                      <a:pPr algn="ctr"/>
                      <a:r>
                        <a:rPr lang="en-GB" sz="1000" b="1" dirty="0"/>
                        <a:t>25.Ifti Naseem, Poet and SANGAT Creator.</a:t>
                      </a:r>
                    </a:p>
                    <a:p>
                      <a:pPr algn="ctr"/>
                      <a:r>
                        <a:rPr lang="en-GB" sz="1000" dirty="0">
                          <a:hlinkClick r:id="rId26"/>
                        </a:rPr>
                        <a:t>IFTI NASIM – Chicago LGBT Hall of Fame</a:t>
                      </a:r>
                      <a:endParaRPr lang="en-GB" sz="1000" b="1" dirty="0"/>
                    </a:p>
                  </a:txBody>
                  <a:tcPr/>
                </a:tc>
                <a:tc>
                  <a:txBody>
                    <a:bodyPr/>
                    <a:lstStyle/>
                    <a:p>
                      <a:pPr algn="ctr"/>
                      <a:r>
                        <a:rPr lang="en-GB" sz="1000" b="1" dirty="0"/>
                        <a:t>26. Simon </a:t>
                      </a:r>
                      <a:r>
                        <a:rPr lang="en-GB" sz="1000" b="1" dirty="0" err="1"/>
                        <a:t>Nkoli</a:t>
                      </a:r>
                      <a:r>
                        <a:rPr lang="en-GB" sz="1000" b="1" dirty="0"/>
                        <a:t>, Founder of GLOW. </a:t>
                      </a:r>
                    </a:p>
                    <a:p>
                      <a:pPr algn="ctr"/>
                      <a:r>
                        <a:rPr lang="en-GB" sz="1000" dirty="0">
                          <a:hlinkClick r:id="rId27"/>
                        </a:rPr>
                        <a:t>Simon </a:t>
                      </a:r>
                      <a:r>
                        <a:rPr lang="en-GB" sz="1000" dirty="0" err="1">
                          <a:hlinkClick r:id="rId27"/>
                        </a:rPr>
                        <a:t>Nkoli</a:t>
                      </a:r>
                      <a:r>
                        <a:rPr lang="en-GB" sz="1000" dirty="0">
                          <a:hlinkClick r:id="rId27"/>
                        </a:rPr>
                        <a:t> | South African History Online (sahistory.org.za)</a:t>
                      </a:r>
                      <a:endParaRPr lang="en-GB" sz="1000" b="1" dirty="0"/>
                    </a:p>
                  </a:txBody>
                  <a:tcPr/>
                </a:tc>
                <a:tc>
                  <a:txBody>
                    <a:bodyPr/>
                    <a:lstStyle/>
                    <a:p>
                      <a:pPr algn="ctr"/>
                      <a:r>
                        <a:rPr lang="en-GB" sz="1000" b="1" dirty="0"/>
                        <a:t>27. Two Spirits, One Heart, Five Genders, Indigenous North American Gender Fluidity</a:t>
                      </a:r>
                    </a:p>
                    <a:p>
                      <a:pPr algn="ctr"/>
                      <a:r>
                        <a:rPr lang="en-GB" sz="1000" dirty="0">
                          <a:hlinkClick r:id="rId28"/>
                        </a:rPr>
                        <a:t>Two Spirits, One Heart, Five Genders - Indian Country Today</a:t>
                      </a:r>
                      <a:endParaRPr lang="en-GB" sz="1000" b="1" dirty="0"/>
                    </a:p>
                  </a:txBody>
                  <a:tcPr/>
                </a:tc>
                <a:tc>
                  <a:txBody>
                    <a:bodyPr/>
                    <a:lstStyle/>
                    <a:p>
                      <a:pPr algn="ctr"/>
                      <a:r>
                        <a:rPr lang="en-GB" sz="900" b="1" dirty="0"/>
                        <a:t>28. Karl </a:t>
                      </a:r>
                      <a:r>
                        <a:rPr lang="en-GB" sz="900" b="1" dirty="0" err="1"/>
                        <a:t>Ulrichs</a:t>
                      </a:r>
                      <a:r>
                        <a:rPr lang="en-GB" sz="900" b="1" dirty="0"/>
                        <a:t>, Legal Advisor and Author. </a:t>
                      </a:r>
                    </a:p>
                    <a:p>
                      <a:pPr algn="ctr"/>
                      <a:r>
                        <a:rPr lang="en-GB" sz="900" dirty="0">
                          <a:hlinkClick r:id="rId29"/>
                        </a:rPr>
                        <a:t>Karl </a:t>
                      </a:r>
                      <a:r>
                        <a:rPr lang="en-GB" sz="900" dirty="0" err="1">
                          <a:hlinkClick r:id="rId29"/>
                        </a:rPr>
                        <a:t>Ulrichs</a:t>
                      </a:r>
                      <a:r>
                        <a:rPr lang="en-GB" sz="900" dirty="0">
                          <a:hlinkClick r:id="rId29"/>
                        </a:rPr>
                        <a:t> | Legacy Project Chicago</a:t>
                      </a:r>
                      <a:endParaRPr lang="en-GB" sz="900" b="1" dirty="0"/>
                    </a:p>
                  </a:txBody>
                  <a:tcPr/>
                </a:tc>
                <a:extLst>
                  <a:ext uri="{0D108BD9-81ED-4DB2-BD59-A6C34878D82A}">
                    <a16:rowId xmlns:a16="http://schemas.microsoft.com/office/drawing/2014/main" val="2261085231"/>
                  </a:ext>
                </a:extLst>
              </a:tr>
              <a:tr h="370840">
                <a:tc>
                  <a:txBody>
                    <a:bodyPr/>
                    <a:lstStyle/>
                    <a:p>
                      <a:pPr algn="ctr"/>
                      <a:r>
                        <a:rPr lang="en-GB" sz="1000" b="1" dirty="0"/>
                        <a:t>29. A History of Queer China.</a:t>
                      </a:r>
                    </a:p>
                    <a:p>
                      <a:pPr algn="ctr"/>
                      <a:r>
                        <a:rPr lang="en-GB" sz="1000" dirty="0">
                          <a:hlinkClick r:id="rId30"/>
                        </a:rPr>
                        <a:t>A Brief History of Queer China (mygwork.com)</a:t>
                      </a:r>
                      <a:endParaRPr lang="en-GB" sz="1000" b="1" dirty="0"/>
                    </a:p>
                  </a:txBody>
                  <a:tcPr/>
                </a:tc>
                <a:tc>
                  <a:txBody>
                    <a:bodyPr/>
                    <a:lstStyle/>
                    <a:p>
                      <a:pPr algn="ctr"/>
                      <a:r>
                        <a:rPr lang="en-GB" sz="1000" b="1" dirty="0"/>
                        <a:t>30. Ethel Smyth, Suffragette</a:t>
                      </a:r>
                    </a:p>
                    <a:p>
                      <a:pPr algn="ctr"/>
                      <a:r>
                        <a:rPr lang="en-GB" sz="1000">
                          <a:hlinkClick r:id="rId31"/>
                        </a:rPr>
                        <a:t>London's Queer Objects: Ethel Smyth (museumoflondon.org.uk)</a:t>
                      </a:r>
                      <a:endParaRPr lang="en-GB" sz="1000" b="1" dirty="0"/>
                    </a:p>
                  </a:txBody>
                  <a:tcPr/>
                </a:tc>
                <a:tc gridSpan="5">
                  <a:txBody>
                    <a:bodyPr/>
                    <a:lstStyle/>
                    <a:p>
                      <a:pPr marL="285750" indent="-285750" algn="l">
                        <a:buFont typeface="Arial" panose="020B0604020202020204" pitchFamily="34" charset="0"/>
                        <a:buChar char="•"/>
                      </a:pPr>
                      <a:r>
                        <a:rPr lang="en-GB" sz="2000" b="1" dirty="0"/>
                        <a:t>Research at least 5 of these figures</a:t>
                      </a:r>
                    </a:p>
                    <a:p>
                      <a:pPr marL="285750" indent="-285750" algn="l">
                        <a:buFont typeface="Arial" panose="020B0604020202020204" pitchFamily="34" charset="0"/>
                        <a:buChar char="•"/>
                      </a:pPr>
                      <a:r>
                        <a:rPr lang="en-GB" sz="2000" b="1" dirty="0"/>
                        <a:t>Show your research to your history teacher</a:t>
                      </a:r>
                    </a:p>
                    <a:p>
                      <a:pPr marL="285750" indent="-285750" algn="l">
                        <a:buFont typeface="Arial" panose="020B0604020202020204" pitchFamily="34" charset="0"/>
                        <a:buChar char="•"/>
                      </a:pPr>
                      <a:r>
                        <a:rPr lang="en-GB" sz="2000" b="1" dirty="0"/>
                        <a:t>You will get reward points</a:t>
                      </a:r>
                    </a:p>
                    <a:p>
                      <a:pPr marL="285750" indent="-285750" algn="l">
                        <a:buFont typeface="Arial" panose="020B0604020202020204" pitchFamily="34" charset="0"/>
                        <a:buChar char="•"/>
                      </a:pPr>
                      <a:r>
                        <a:rPr lang="en-GB" sz="2000" b="1" dirty="0"/>
                        <a:t>You will be entered into a prize draw for a voucher</a:t>
                      </a:r>
                    </a:p>
                  </a:txBody>
                  <a:tcPr>
                    <a:solidFill>
                      <a:schemeClr val="bg1">
                        <a:lumMod val="95000"/>
                      </a:schemeClr>
                    </a:solidFill>
                  </a:tcPr>
                </a:tc>
                <a:tc hMerge="1">
                  <a:txBody>
                    <a:bodyPr/>
                    <a:lstStyle/>
                    <a:p>
                      <a:pPr algn="ctr"/>
                      <a:r>
                        <a:rPr lang="en-GB" sz="900" b="1" dirty="0"/>
                        <a:t>Further resources:</a:t>
                      </a:r>
                    </a:p>
                    <a:p>
                      <a:pPr algn="ctr"/>
                      <a:endParaRPr lang="en-GB" sz="9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Black History Month x Stonewall: </a:t>
                      </a:r>
                      <a:r>
                        <a:rPr lang="en-GB" sz="900" dirty="0">
                          <a:hlinkClick r:id="rId32"/>
                        </a:rPr>
                        <a:t>Black History Month x Stonewall</a:t>
                      </a:r>
                      <a:endParaRPr lang="en-GB" sz="9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Making Queer History: </a:t>
                      </a:r>
                      <a:r>
                        <a:rPr lang="en-GB" sz="900" dirty="0">
                          <a:hlinkClick r:id="rId33"/>
                        </a:rPr>
                        <a:t>Making Queer History</a:t>
                      </a:r>
                      <a:endParaRPr lang="en-GB" sz="9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Stonewall: </a:t>
                      </a:r>
                      <a:r>
                        <a:rPr lang="en-GB" sz="900" dirty="0">
                          <a:hlinkClick r:id="rId34"/>
                        </a:rPr>
                        <a:t>Stonewall | Acceptance without exception</a:t>
                      </a:r>
                      <a:endParaRPr lang="en-GB" sz="9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1" dirty="0"/>
                    </a:p>
                  </a:txBody>
                  <a:tcPr>
                    <a:solidFill>
                      <a:schemeClr val="bg1">
                        <a:lumMod val="95000"/>
                      </a:schemeClr>
                    </a:solidFill>
                  </a:tcPr>
                </a:tc>
                <a:tc hMerge="1">
                  <a:txBody>
                    <a:bodyPr/>
                    <a:lstStyle/>
                    <a:p>
                      <a:pPr algn="ctr"/>
                      <a:endParaRPr lang="en-GB" sz="1000" dirty="0"/>
                    </a:p>
                  </a:txBody>
                  <a:tcPr>
                    <a:solidFill>
                      <a:schemeClr val="tx1"/>
                    </a:solidFill>
                  </a:tcPr>
                </a:tc>
                <a:tc hMerge="1">
                  <a:txBody>
                    <a:bodyPr/>
                    <a:lstStyle/>
                    <a:p>
                      <a:pPr algn="ctr"/>
                      <a:endParaRPr lang="en-GB" sz="1000" dirty="0"/>
                    </a:p>
                  </a:txBody>
                  <a:tcPr>
                    <a:solidFill>
                      <a:schemeClr val="tx1"/>
                    </a:solidFill>
                  </a:tcPr>
                </a:tc>
                <a:tc hMerge="1">
                  <a:txBody>
                    <a:bodyPr/>
                    <a:lstStyle/>
                    <a:p>
                      <a:pPr algn="ctr"/>
                      <a:endParaRPr lang="en-GB" sz="1000" dirty="0"/>
                    </a:p>
                  </a:txBody>
                  <a:tcPr>
                    <a:solidFill>
                      <a:schemeClr val="tx1"/>
                    </a:solidFill>
                  </a:tcPr>
                </a:tc>
                <a:extLst>
                  <a:ext uri="{0D108BD9-81ED-4DB2-BD59-A6C34878D82A}">
                    <a16:rowId xmlns:a16="http://schemas.microsoft.com/office/drawing/2014/main" val="1766290134"/>
                  </a:ext>
                </a:extLst>
              </a:tr>
            </a:tbl>
          </a:graphicData>
        </a:graphic>
      </p:graphicFrame>
      <p:sp>
        <p:nvSpPr>
          <p:cNvPr id="8" name="Rectangle 7">
            <a:extLst>
              <a:ext uri="{FF2B5EF4-FFF2-40B4-BE49-F238E27FC236}">
                <a16:creationId xmlns:a16="http://schemas.microsoft.com/office/drawing/2014/main" id="{B5E2E2DB-96DE-44BC-A983-214C06A02EF3}"/>
              </a:ext>
            </a:extLst>
          </p:cNvPr>
          <p:cNvSpPr/>
          <p:nvPr/>
        </p:nvSpPr>
        <p:spPr>
          <a:xfrm>
            <a:off x="2187213" y="0"/>
            <a:ext cx="7817589"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L</a:t>
            </a:r>
            <a:r>
              <a:rPr lang="en-US" sz="4000" b="1" dirty="0">
                <a:ln w="9525">
                  <a:solidFill>
                    <a:schemeClr val="bg1"/>
                  </a:solidFill>
                  <a:prstDash val="solid"/>
                </a:ln>
                <a:solidFill>
                  <a:srgbClr val="7030A0"/>
                </a:solidFill>
                <a:effectLst>
                  <a:outerShdw blurRad="12700" dist="38100" dir="2700000" algn="tl" rotWithShape="0">
                    <a:schemeClr val="bg1">
                      <a:lumMod val="50000"/>
                    </a:schemeClr>
                  </a:outerShdw>
                </a:effectLst>
              </a:rPr>
              <a:t>G</a:t>
            </a:r>
            <a:r>
              <a:rPr lang="en-US" sz="4000" b="1" dirty="0">
                <a:ln w="9525">
                  <a:solidFill>
                    <a:schemeClr val="bg1"/>
                  </a:solidFill>
                  <a:prstDash val="solid"/>
                </a:ln>
                <a:solidFill>
                  <a:srgbClr val="00B0F0"/>
                </a:solidFill>
                <a:effectLst>
                  <a:outerShdw blurRad="12700" dist="38100" dir="2700000" algn="tl" rotWithShape="0">
                    <a:schemeClr val="bg1">
                      <a:lumMod val="50000"/>
                    </a:schemeClr>
                  </a:outerShdw>
                </a:effectLst>
              </a:rPr>
              <a:t>B</a:t>
            </a:r>
            <a:r>
              <a:rPr lang="en-US" sz="4000" b="1" dirty="0">
                <a:ln w="9525">
                  <a:solidFill>
                    <a:schemeClr val="bg1"/>
                  </a:solidFill>
                  <a:prstDash val="solid"/>
                </a:ln>
                <a:solidFill>
                  <a:srgbClr val="FFC000"/>
                </a:solidFill>
                <a:effectLst>
                  <a:outerShdw blurRad="12700" dist="38100" dir="2700000" algn="tl" rotWithShape="0">
                    <a:schemeClr val="bg1">
                      <a:lumMod val="50000"/>
                    </a:schemeClr>
                  </a:outerShdw>
                </a:effectLst>
              </a:rPr>
              <a:t>T</a:t>
            </a:r>
            <a:r>
              <a:rPr lang="en-US" sz="4000" b="1" dirty="0">
                <a:ln w="9525">
                  <a:solidFill>
                    <a:schemeClr val="bg1"/>
                  </a:solidFill>
                  <a:prstDash val="solid"/>
                </a:ln>
                <a:solidFill>
                  <a:srgbClr val="FF66FF"/>
                </a:solidFill>
                <a:effectLst>
                  <a:outerShdw blurRad="12700" dist="38100" dir="2700000" algn="tl" rotWithShape="0">
                    <a:schemeClr val="bg1">
                      <a:lumMod val="50000"/>
                    </a:schemeClr>
                  </a:outerShdw>
                </a:effectLst>
              </a:rPr>
              <a:t>Q</a:t>
            </a:r>
            <a:r>
              <a:rPr lang="en-US" sz="4000" b="1" dirty="0">
                <a:ln w="9525">
                  <a:solidFill>
                    <a:schemeClr val="bg1"/>
                  </a:solidFill>
                  <a:prstDash val="solid"/>
                </a:ln>
                <a:solidFill>
                  <a:schemeClr val="accent6"/>
                </a:solidFill>
                <a:effectLst>
                  <a:outerShdw blurRad="12700" dist="38100" dir="2700000" algn="tl" rotWithShape="0">
                    <a:schemeClr val="bg1">
                      <a:lumMod val="50000"/>
                    </a:schemeClr>
                  </a:outerShdw>
                </a:effectLst>
              </a:rPr>
              <a:t>+</a:t>
            </a:r>
            <a:r>
              <a:rPr lang="en-US" sz="4000" b="1" dirty="0">
                <a:ln w="9525">
                  <a:solidFill>
                    <a:schemeClr val="bg1"/>
                  </a:solidFill>
                  <a:prstDash val="solid"/>
                </a:ln>
                <a:effectLst>
                  <a:outerShdw blurRad="12700" dist="38100" dir="2700000" algn="tl" rotWithShape="0">
                    <a:schemeClr val="bg1">
                      <a:lumMod val="50000"/>
                    </a:schemeClr>
                  </a:outerShdw>
                </a:effectLst>
              </a:rPr>
              <a:t> History Month Competition</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074" name="Picture 2" descr="See the source image">
            <a:extLst>
              <a:ext uri="{FF2B5EF4-FFF2-40B4-BE49-F238E27FC236}">
                <a16:creationId xmlns:a16="http://schemas.microsoft.com/office/drawing/2014/main" id="{5F79FD3F-A6D5-4913-88E9-32A1B58CFC5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642600" y="5194300"/>
            <a:ext cx="130037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8AE1C022-2E8D-4754-8907-B40C70105857}"/>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432300" y="5194300"/>
            <a:ext cx="1300370" cy="130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8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7FA1E-589A-4BC3-B904-E66BB0B5C2F7}"/>
              </a:ext>
            </a:extLst>
          </p:cNvPr>
          <p:cNvSpPr>
            <a:spLocks noGrp="1"/>
          </p:cNvSpPr>
          <p:nvPr>
            <p:ph type="body" sz="quarter" idx="10"/>
          </p:nvPr>
        </p:nvSpPr>
        <p:spPr>
          <a:xfrm>
            <a:off x="847725" y="94456"/>
            <a:ext cx="10363200" cy="3481304"/>
          </a:xfrm>
        </p:spPr>
        <p:txBody>
          <a:bodyPr/>
          <a:lstStyle/>
          <a:p>
            <a:r>
              <a:rPr lang="en-GB" dirty="0"/>
              <a:t>What else can we do?</a:t>
            </a:r>
          </a:p>
        </p:txBody>
      </p:sp>
      <p:sp>
        <p:nvSpPr>
          <p:cNvPr id="3" name="Text Placeholder 2">
            <a:extLst>
              <a:ext uri="{FF2B5EF4-FFF2-40B4-BE49-F238E27FC236}">
                <a16:creationId xmlns:a16="http://schemas.microsoft.com/office/drawing/2014/main" id="{60307390-843A-462B-B5D8-B6CDDEAD9651}"/>
              </a:ext>
            </a:extLst>
          </p:cNvPr>
          <p:cNvSpPr>
            <a:spLocks noGrp="1"/>
          </p:cNvSpPr>
          <p:nvPr>
            <p:ph type="body" sz="quarter" idx="11"/>
          </p:nvPr>
        </p:nvSpPr>
        <p:spPr>
          <a:xfrm>
            <a:off x="88900" y="1778000"/>
            <a:ext cx="12103100" cy="4985544"/>
          </a:xfrm>
          <a:solidFill>
            <a:schemeClr val="tx2">
              <a:lumMod val="40000"/>
              <a:lumOff val="60000"/>
            </a:schemeClr>
          </a:solidFill>
        </p:spPr>
        <p:txBody>
          <a:bodyPr/>
          <a:lstStyle/>
          <a:p>
            <a:pPr algn="l">
              <a:buFont typeface="Arial" panose="020B0604020202020204" pitchFamily="34" charset="0"/>
              <a:buChar char="•"/>
            </a:pPr>
            <a:r>
              <a:rPr lang="en-GB" sz="2800" b="1" i="0" dirty="0">
                <a:solidFill>
                  <a:srgbClr val="444444"/>
                </a:solidFill>
                <a:effectLst/>
                <a:latin typeface="Helvetica" panose="020B0604020202020204" pitchFamily="34" charset="0"/>
              </a:rPr>
              <a:t>Always take LGBTQ+ discrimination seriously</a:t>
            </a:r>
            <a:r>
              <a:rPr lang="en-GB" sz="2800" b="0" i="0" dirty="0">
                <a:solidFill>
                  <a:srgbClr val="444444"/>
                </a:solidFill>
                <a:effectLst/>
                <a:latin typeface="Helvetica" panose="020B0604020202020204" pitchFamily="34" charset="0"/>
              </a:rPr>
              <a:t>. For example, by reporting instances of hate-crime or bullying.</a:t>
            </a:r>
          </a:p>
          <a:p>
            <a:pPr algn="l">
              <a:buFont typeface="Arial" panose="020B0604020202020204" pitchFamily="34" charset="0"/>
              <a:buChar char="•"/>
            </a:pPr>
            <a:r>
              <a:rPr lang="en-GB" sz="2800" b="1" i="0" dirty="0">
                <a:solidFill>
                  <a:srgbClr val="444444"/>
                </a:solidFill>
                <a:effectLst/>
                <a:latin typeface="Helvetica" panose="020B0604020202020204" pitchFamily="34" charset="0"/>
              </a:rPr>
              <a:t>Listen to and respect the language people use </a:t>
            </a:r>
            <a:r>
              <a:rPr lang="en-GB" sz="2800" b="0" i="0" dirty="0">
                <a:solidFill>
                  <a:srgbClr val="444444"/>
                </a:solidFill>
                <a:effectLst/>
                <a:latin typeface="Helvetica" panose="020B0604020202020204" pitchFamily="34" charset="0"/>
              </a:rPr>
              <a:t>to describe their identity, gender, sexual orientation and relationships.</a:t>
            </a:r>
          </a:p>
          <a:p>
            <a:pPr algn="l">
              <a:buFont typeface="Arial" panose="020B0604020202020204" pitchFamily="34" charset="0"/>
              <a:buChar char="•"/>
            </a:pPr>
            <a:r>
              <a:rPr lang="en-GB" sz="2800" b="1" i="0" dirty="0">
                <a:solidFill>
                  <a:srgbClr val="444444"/>
                </a:solidFill>
                <a:effectLst/>
                <a:latin typeface="Helvetica" panose="020B0604020202020204" pitchFamily="34" charset="0"/>
              </a:rPr>
              <a:t>Avoid making assumptions about people’s sexual orientation or gender identity</a:t>
            </a:r>
            <a:r>
              <a:rPr lang="en-GB" sz="2800" b="0" i="0" dirty="0">
                <a:solidFill>
                  <a:srgbClr val="444444"/>
                </a:solidFill>
                <a:effectLst/>
                <a:latin typeface="Helvetica" panose="020B0604020202020204" pitchFamily="34" charset="0"/>
              </a:rPr>
              <a:t>. Instead, consider using gender neutral terms, for example ‘partner’.</a:t>
            </a:r>
          </a:p>
          <a:p>
            <a:pPr algn="l">
              <a:buFont typeface="Arial" panose="020B0604020202020204" pitchFamily="34" charset="0"/>
              <a:buChar char="•"/>
            </a:pPr>
            <a:r>
              <a:rPr lang="en-GB" sz="2800" b="1" i="0" dirty="0">
                <a:solidFill>
                  <a:srgbClr val="444444"/>
                </a:solidFill>
                <a:effectLst/>
                <a:latin typeface="Helvetica" panose="020B0604020202020204" pitchFamily="34" charset="0"/>
              </a:rPr>
              <a:t>Speak about LGBTQ+ issues </a:t>
            </a:r>
            <a:r>
              <a:rPr lang="en-GB" sz="2800" b="0" i="0" dirty="0">
                <a:solidFill>
                  <a:srgbClr val="444444"/>
                </a:solidFill>
                <a:effectLst/>
                <a:latin typeface="Helvetica" panose="020B0604020202020204" pitchFamily="34" charset="0"/>
              </a:rPr>
              <a:t>with friends, family, or colleagues to help create more open, comfortable and welcoming environments.</a:t>
            </a:r>
          </a:p>
          <a:p>
            <a:endParaRPr lang="en-GB" dirty="0"/>
          </a:p>
        </p:txBody>
      </p:sp>
    </p:spTree>
    <p:extLst>
      <p:ext uri="{BB962C8B-B14F-4D97-AF65-F5344CB8AC3E}">
        <p14:creationId xmlns:p14="http://schemas.microsoft.com/office/powerpoint/2010/main" val="3235599312"/>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1111</Words>
  <Application>Microsoft Office PowerPoint</Application>
  <PresentationFormat>Widescreen</PresentationFormat>
  <Paragraphs>95</Paragraphs>
  <Slides>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Stonewall Voice Stonewall Proud</vt:lpstr>
      <vt:lpstr>WORK SANS MEDIUM ROMAN</vt:lpstr>
      <vt:lpstr>Helvetica</vt:lpstr>
      <vt:lpstr>Calibri</vt:lpstr>
      <vt:lpstr>Work Sans</vt:lpstr>
      <vt:lpstr>WORK SANS BOLD ROMAN</vt:lpstr>
      <vt:lpstr>Arial</vt:lpstr>
      <vt:lpstr>Stonewall Voice Bold Condensed</vt:lpstr>
      <vt:lpstr>Calibri Light</vt:lpstr>
      <vt:lpstr>Office Theme</vt:lpstr>
      <vt:lpstr>PowerPoint Presentation</vt:lpstr>
      <vt:lpstr>Infographic slide - style 1</vt:lpstr>
      <vt:lpstr>Infographic slide - style 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2021-09-14T08:36:29Z</dcterms:created>
  <dcterms:modified xsi:type="dcterms:W3CDTF">2022-02-04T10:08:59Z</dcterms:modified>
</cp:coreProperties>
</file>