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57" r:id="rId3"/>
    <p:sldId id="284" r:id="rId4"/>
    <p:sldId id="281" r:id="rId5"/>
    <p:sldId id="285" r:id="rId6"/>
    <p:sldId id="292" r:id="rId7"/>
    <p:sldId id="283" r:id="rId8"/>
    <p:sldId id="286" r:id="rId9"/>
    <p:sldId id="270" r:id="rId10"/>
    <p:sldId id="264" r:id="rId11"/>
    <p:sldId id="265" r:id="rId12"/>
    <p:sldId id="266" r:id="rId13"/>
    <p:sldId id="267" r:id="rId14"/>
    <p:sldId id="289" r:id="rId15"/>
    <p:sldId id="290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4" autoAdjust="0"/>
    <p:restoredTop sz="89926" autoAdjust="0"/>
  </p:normalViewPr>
  <p:slideViewPr>
    <p:cSldViewPr snapToGrid="0">
      <p:cViewPr varScale="1">
        <p:scale>
          <a:sx n="32" d="100"/>
          <a:sy n="32" d="100"/>
        </p:scale>
        <p:origin x="7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409A1-163D-42FD-A6E8-F8C3F4189F3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D75C1-9D4C-4966-A185-866F025AA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https://www.twig-world.com/film/acids-and-alkalis-part-2-1457/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75C1-9D4C-4966-A185-866F025AA6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55F6C42-D7D6-425E-A06F-961017B3B8DB}" type="slidenum">
              <a:rPr lang="en-GB" altLang="en-US" smtClean="0">
                <a:solidFill>
                  <a:srgbClr val="000000"/>
                </a:solidFill>
              </a:rPr>
              <a:pPr/>
              <a:t>7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0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8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03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688917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64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9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5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4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4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4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7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acids-and-alkalis-part-2-1457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10483" y="1448481"/>
            <a:ext cx="11520260" cy="5272994"/>
          </a:xfrm>
        </p:spPr>
        <p:txBody>
          <a:bodyPr>
            <a:normAutofit/>
          </a:bodyPr>
          <a:lstStyle/>
          <a:p>
            <a:pPr marL="538163" lvl="1" indent="-358775">
              <a:buNone/>
            </a:pPr>
            <a:endParaRPr lang="en-GB" altLang="en-US" sz="2800" dirty="0"/>
          </a:p>
          <a:p>
            <a:pPr marL="538163" lvl="1" indent="-358775"/>
            <a:r>
              <a:rPr lang="en-GB" altLang="en-US" sz="2800" dirty="0"/>
              <a:t>Correctly use the term: </a:t>
            </a:r>
            <a:r>
              <a:rPr lang="en-GB" altLang="en-US" sz="2800" dirty="0">
                <a:solidFill>
                  <a:srgbClr val="006786"/>
                </a:solidFill>
              </a:rPr>
              <a:t>base.</a:t>
            </a:r>
            <a:r>
              <a:rPr lang="en-GB" altLang="en-US" sz="2800" dirty="0"/>
              <a:t>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Recall some applications of neutralisation (antacids, toothpastes, treating waste gases, rust removal).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Describe the reactions of acids with bases.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Explain how everyday examples of neutralisation are useful (antacids, toothpastes, treating waste gases, rust removal).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Describe how to produce a solution that is only a salt and water using the reaction between an acid and an alkali or insoluble base. </a:t>
            </a:r>
          </a:p>
          <a:p>
            <a:pPr marL="538163" lvl="1" indent="-358775"/>
            <a:endParaRPr lang="en-GB" altLang="en-US" sz="2800" dirty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7597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052514"/>
            <a:ext cx="12192000" cy="5805487"/>
          </a:xfrm>
          <a:prstGeom prst="rect">
            <a:avLst/>
          </a:prstGeom>
          <a:gradFill rotWithShape="0"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u="sng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u="sng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u="sng" kern="0" dirty="0">
                <a:solidFill>
                  <a:srgbClr val="000000"/>
                </a:solidFill>
                <a:latin typeface="Comic Sans MS" pitchFamily="66"/>
              </a:rPr>
              <a:t>Table of Results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225" y="4763"/>
            <a:ext cx="12192000" cy="1052512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6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Practical – </a:t>
            </a:r>
            <a:r>
              <a:rPr lang="en-GB" altLang="en-US" sz="26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indigestion- finding the best indigestion remedy</a:t>
            </a:r>
            <a:endParaRPr lang="en-GB" altLang="en-US" sz="3600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0"/>
          <p:cNvSpPr/>
          <p:nvPr/>
        </p:nvSpPr>
        <p:spPr>
          <a:xfrm>
            <a:off x="1546225" y="981075"/>
            <a:ext cx="4751388" cy="7366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>
            <a:noFill/>
            <a:prstDash val="solid"/>
          </a:ln>
        </p:spPr>
        <p:txBody>
          <a:bodyPr/>
          <a:lstStyle/>
          <a:p>
            <a:pPr marL="358773" indent="-358773">
              <a:buSzPct val="100000"/>
              <a:buFont typeface="Wingdings"/>
              <a:buChar char="!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>
                <a:solidFill>
                  <a:srgbClr val="FFFFFF"/>
                </a:solidFill>
                <a:latin typeface="Comic Sans MS" pitchFamily="66"/>
              </a:rPr>
              <a:t>Copy the table into your books.</a:t>
            </a:r>
          </a:p>
          <a:p>
            <a:pPr marL="358773" indent="-358773">
              <a:buSzPct val="100000"/>
              <a:buFont typeface="Wingdings"/>
              <a:buChar char="!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>
                <a:solidFill>
                  <a:srgbClr val="FFFFFF"/>
                </a:solidFill>
                <a:latin typeface="Comic Sans MS" pitchFamily="66"/>
              </a:rPr>
              <a:t>Tables MUST be drawn neatly.  </a:t>
            </a:r>
            <a:r>
              <a:rPr lang="en-GB" sz="2400" kern="0" dirty="0">
                <a:solidFill>
                  <a:srgbClr val="FFFFFF"/>
                </a:solidFill>
                <a:latin typeface="Calibri" pitchFamily="34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" y="2765426"/>
            <a:ext cx="12255375" cy="28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507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1412876"/>
            <a:ext cx="12192000" cy="5445125"/>
          </a:xfrm>
          <a:prstGeom prst="rect">
            <a:avLst/>
          </a:prstGeom>
          <a:gradFill rotWithShape="0"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2600" u="sng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Risk Assessment and Health and Safety</a:t>
            </a:r>
          </a:p>
          <a:p>
            <a:pPr eaLnBrk="1" hangingPunct="1">
              <a:defRPr/>
            </a:pPr>
            <a:endParaRPr lang="en-GB" sz="2600" u="sng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6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Must wear goggles.</a:t>
            </a:r>
          </a:p>
          <a:p>
            <a:pPr eaLnBrk="1" hangingPunct="1">
              <a:defRPr/>
            </a:pPr>
            <a:endParaRPr lang="en-GB" sz="26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6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Acids and Alkalis are corrosive therefore must be handled safely and sensibly.</a:t>
            </a:r>
          </a:p>
          <a:p>
            <a:pPr eaLnBrk="1" hangingPunct="1">
              <a:defRPr/>
            </a:pPr>
            <a:endParaRPr lang="en-GB" sz="26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6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You will be working in pairs. </a:t>
            </a:r>
          </a:p>
          <a:p>
            <a:pPr eaLnBrk="1" hangingPunct="1">
              <a:defRPr/>
            </a:pPr>
            <a:endParaRPr lang="en-GB" sz="26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26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774826" y="5013325"/>
            <a:ext cx="8569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3000">
                <a:latin typeface="Comic Sans MS" panose="030F0702030302020204" pitchFamily="66" charset="0"/>
              </a:rPr>
              <a:t>Anyone seen </a:t>
            </a:r>
            <a:r>
              <a:rPr lang="en-GB" altLang="en-US" sz="3000" b="1" u="sng">
                <a:latin typeface="Comic Sans MS" panose="030F0702030302020204" pitchFamily="66" charset="0"/>
              </a:rPr>
              <a:t>misbehaving</a:t>
            </a:r>
            <a:r>
              <a:rPr lang="en-GB" altLang="en-US" sz="3000">
                <a:latin typeface="Comic Sans MS" panose="030F0702030302020204" pitchFamily="66" charset="0"/>
              </a:rPr>
              <a:t> will be sent out and </a:t>
            </a:r>
            <a:r>
              <a:rPr lang="en-GB" altLang="en-US" sz="3000" b="1" u="sng">
                <a:latin typeface="Comic Sans MS" panose="030F0702030302020204" pitchFamily="66" charset="0"/>
              </a:rPr>
              <a:t>banned</a:t>
            </a:r>
            <a:r>
              <a:rPr lang="en-GB" altLang="en-US" sz="3000">
                <a:latin typeface="Comic Sans MS" panose="030F0702030302020204" pitchFamily="66" charset="0"/>
              </a:rPr>
              <a:t> from doing practicals for this unit!!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225" y="4762"/>
            <a:ext cx="12192000" cy="1408113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6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Practical – </a:t>
            </a:r>
            <a:r>
              <a:rPr lang="en-GB" altLang="en-US" sz="26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indigestion- finding the best indigestion remedy</a:t>
            </a:r>
            <a:endParaRPr lang="en-GB" altLang="en-US" sz="3600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716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1"/>
            <a:ext cx="12192000" cy="1412875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600" u="sng">
                <a:solidFill>
                  <a:srgbClr val="000000"/>
                </a:solidFill>
                <a:latin typeface="Comic Sans MS" panose="030F0702030302020204" pitchFamily="66" charset="0"/>
              </a:rPr>
              <a:t>Practical – Testing whether a substance is an acid or alkali?</a:t>
            </a:r>
            <a:r>
              <a:rPr lang="en-GB" altLang="en-US" sz="3600" u="sng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0" y="1566864"/>
            <a:ext cx="12192000" cy="5291137"/>
          </a:xfrm>
          <a:prstGeom prst="rect">
            <a:avLst/>
          </a:prstGeom>
          <a:gradFill rotWithShape="0"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2600" u="sng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Equipment</a:t>
            </a:r>
          </a:p>
          <a:p>
            <a:pPr eaLnBrk="1" hangingPunct="1">
              <a:defRPr/>
            </a:pPr>
            <a:endParaRPr lang="en-GB" sz="2600" u="sng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44271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latin typeface="Arial-BoldMT"/>
              </a:rPr>
              <a:t>Apparatus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MT"/>
              </a:rPr>
              <a:t>4 </a:t>
            </a:r>
            <a:r>
              <a:rPr lang="en-GB" sz="2800" dirty="0">
                <a:latin typeface="ArialMT"/>
              </a:rPr>
              <a:t>large test tubes </a:t>
            </a:r>
            <a:endParaRPr lang="en-GB" sz="2800" dirty="0" smtClean="0">
              <a:latin typeface="Symbol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MT"/>
              </a:rPr>
              <a:t>stirring rod</a:t>
            </a:r>
            <a:endParaRPr lang="en-GB" sz="2800" dirty="0">
              <a:latin typeface="Arial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MT"/>
              </a:rPr>
              <a:t>test </a:t>
            </a:r>
            <a:r>
              <a:rPr lang="en-GB" sz="2800" dirty="0">
                <a:latin typeface="ArialMT"/>
              </a:rPr>
              <a:t>tube rack </a:t>
            </a:r>
            <a:endParaRPr lang="en-GB" sz="2800" dirty="0" smtClean="0">
              <a:latin typeface="Symbol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MT"/>
              </a:rPr>
              <a:t>universal </a:t>
            </a:r>
            <a:r>
              <a:rPr lang="en-GB" sz="2800" dirty="0">
                <a:latin typeface="ArialMT"/>
              </a:rPr>
              <a:t>indicator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MT"/>
              </a:rPr>
              <a:t>measuring </a:t>
            </a:r>
            <a:r>
              <a:rPr lang="en-GB" sz="2800" dirty="0">
                <a:latin typeface="ArialMT"/>
              </a:rPr>
              <a:t>cylinder </a:t>
            </a:r>
            <a:r>
              <a:rPr lang="en-GB" sz="2800" dirty="0" smtClean="0">
                <a:latin typeface="SymbolMT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MT"/>
              </a:rPr>
              <a:t>hydrochloric </a:t>
            </a:r>
            <a:r>
              <a:rPr lang="en-GB" sz="2800" dirty="0">
                <a:latin typeface="ArialMT"/>
              </a:rPr>
              <a:t>acid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MT"/>
              </a:rPr>
              <a:t>4 </a:t>
            </a:r>
            <a:r>
              <a:rPr lang="en-GB" sz="2800" dirty="0">
                <a:latin typeface="ArialMT"/>
              </a:rPr>
              <a:t>samples of indigestion remedies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79046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052514"/>
            <a:ext cx="12192000" cy="5805487"/>
          </a:xfrm>
          <a:prstGeom prst="rect">
            <a:avLst/>
          </a:prstGeom>
          <a:gradFill rotWithShape="0"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r>
              <a:rPr lang="en-GB" sz="3100" b="1" dirty="0"/>
              <a:t>A </a:t>
            </a:r>
            <a:r>
              <a:rPr lang="en-GB" sz="3100" dirty="0"/>
              <a:t>Measure out 10 cm3 of hydrochloric acid into each of the large test tubes. Stand the test tubes</a:t>
            </a:r>
          </a:p>
          <a:p>
            <a:r>
              <a:rPr lang="en-GB" sz="3100" dirty="0"/>
              <a:t>in the test tube rack.</a:t>
            </a:r>
          </a:p>
          <a:p>
            <a:r>
              <a:rPr lang="en-GB" sz="3100" b="1" dirty="0"/>
              <a:t>B </a:t>
            </a:r>
            <a:r>
              <a:rPr lang="en-GB" sz="3100" dirty="0"/>
              <a:t>One at a time, put the small amount of each antacid you have been given into a separate test</a:t>
            </a:r>
          </a:p>
          <a:p>
            <a:r>
              <a:rPr lang="en-GB" sz="3100" dirty="0"/>
              <a:t>tube. After adding each amount, record the name of the remedy in the table.</a:t>
            </a:r>
          </a:p>
          <a:p>
            <a:r>
              <a:rPr lang="en-GB" sz="3100" b="1" dirty="0"/>
              <a:t>C </a:t>
            </a:r>
            <a:r>
              <a:rPr lang="en-GB" sz="3100" dirty="0"/>
              <a:t>Stir the mixture in each test tube.</a:t>
            </a:r>
          </a:p>
          <a:p>
            <a:r>
              <a:rPr lang="en-GB" sz="3100" b="1" dirty="0"/>
              <a:t>D </a:t>
            </a:r>
            <a:r>
              <a:rPr lang="en-GB" sz="3100" dirty="0"/>
              <a:t>After two minutes, dip a piece of pH paper in the first test tube and record the colour and pH</a:t>
            </a:r>
          </a:p>
          <a:p>
            <a:r>
              <a:rPr lang="en-GB" sz="3100" dirty="0"/>
              <a:t>number. Record what the mixture looks like. Do the same with the other test </a:t>
            </a:r>
            <a:r>
              <a:rPr lang="en-GB" sz="3100" dirty="0" err="1"/>
              <a:t>tubes.</a:t>
            </a:r>
            <a:r>
              <a:rPr lang="en-GB" sz="3100" kern="0" dirty="0" err="1" smtClean="0">
                <a:solidFill>
                  <a:srgbClr val="000000"/>
                </a:solidFill>
                <a:latin typeface="Comic Sans MS" pitchFamily="66"/>
              </a:rPr>
              <a:t>alkali</a:t>
            </a:r>
            <a:r>
              <a:rPr lang="en-GB" sz="3100" kern="0" dirty="0" smtClean="0">
                <a:solidFill>
                  <a:srgbClr val="000000"/>
                </a:solidFill>
                <a:latin typeface="Comic Sans MS" pitchFamily="66"/>
              </a:rPr>
              <a:t> </a:t>
            </a:r>
            <a:r>
              <a:rPr lang="en-GB" sz="3100" kern="0" dirty="0">
                <a:solidFill>
                  <a:srgbClr val="000000"/>
                </a:solidFill>
                <a:latin typeface="Comic Sans MS" pitchFamily="66"/>
              </a:rPr>
              <a:t>or neutral.</a:t>
            </a: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200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225" y="4763"/>
            <a:ext cx="12192000" cy="1052512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6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Practical – </a:t>
            </a:r>
            <a:r>
              <a:rPr lang="en-GB" altLang="en-US" sz="26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indigestion- finding the best indigestion remedy</a:t>
            </a:r>
          </a:p>
          <a:p>
            <a:pPr eaLnBrk="1" hangingPunct="1">
              <a:defRPr/>
            </a:pPr>
            <a:r>
              <a:rPr lang="en-GB" altLang="en-US" sz="26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method</a:t>
            </a:r>
            <a:endParaRPr lang="en-GB" altLang="en-US" sz="3600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12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" y="365125"/>
            <a:ext cx="11385381" cy="39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74" t="575" r="11364" b="48793"/>
          <a:stretch/>
        </p:blipFill>
        <p:spPr>
          <a:xfrm>
            <a:off x="0" y="365125"/>
            <a:ext cx="5754152" cy="5852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352" y="365125"/>
            <a:ext cx="5036280" cy="3377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038" y="4029428"/>
            <a:ext cx="4722594" cy="28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1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208"/>
          <a:stretch/>
        </p:blipFill>
        <p:spPr>
          <a:xfrm>
            <a:off x="2191318" y="1824380"/>
            <a:ext cx="6952681" cy="50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1776" y="131459"/>
            <a:ext cx="5389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smtClean="0">
                <a:latin typeface="+mj-lt"/>
              </a:rPr>
              <a:t>7Fe </a:t>
            </a:r>
            <a:r>
              <a:rPr lang="en-GB" sz="4000" b="1" u="sng" dirty="0" smtClean="0"/>
              <a:t>neutralisation in daily life </a:t>
            </a:r>
            <a:endParaRPr lang="en-GB" sz="40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76036" y="21852"/>
            <a:ext cx="3315964" cy="673609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 u="sng">
                <a:solidFill>
                  <a:schemeClr val="tx1"/>
                </a:solidFill>
              </a:rPr>
              <a:pPr algn="ctr"/>
              <a:t>18 July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-199110" y="21852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1825" y="4950090"/>
            <a:ext cx="4512502" cy="911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Rounded Rectangle 4"/>
          <p:cNvSpPr>
            <a:spLocks/>
          </p:cNvSpPr>
          <p:nvPr/>
        </p:nvSpPr>
        <p:spPr bwMode="auto">
          <a:xfrm>
            <a:off x="358329" y="1723993"/>
            <a:ext cx="7784186" cy="3820280"/>
          </a:xfrm>
          <a:custGeom>
            <a:avLst/>
            <a:gdLst>
              <a:gd name="T0" fmla="*/ 4482827 w 8964484"/>
              <a:gd name="T1" fmla="*/ 0 h 2880323"/>
              <a:gd name="T2" fmla="*/ 8965645 w 8964484"/>
              <a:gd name="T3" fmla="*/ 1444620 h 2880323"/>
              <a:gd name="T4" fmla="*/ 4482827 w 8964484"/>
              <a:gd name="T5" fmla="*/ 2889236 h 2880323"/>
              <a:gd name="T6" fmla="*/ 0 w 8964484"/>
              <a:gd name="T7" fmla="*/ 1444620 h 288032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40607 w 8964484"/>
              <a:gd name="T13" fmla="*/ 140607 h 2880323"/>
              <a:gd name="T14" fmla="*/ 8823877 w 8964484"/>
              <a:gd name="T15" fmla="*/ 2739716 h 2880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64484" h="2880323">
                <a:moveTo>
                  <a:pt x="480054" y="0"/>
                </a:moveTo>
                <a:lnTo>
                  <a:pt x="480053" y="0"/>
                </a:lnTo>
                <a:cubicBezTo>
                  <a:pt x="214927" y="0"/>
                  <a:pt x="0" y="214927"/>
                  <a:pt x="0" y="480053"/>
                </a:cubicBezTo>
                <a:lnTo>
                  <a:pt x="0" y="2400269"/>
                </a:lnTo>
                <a:cubicBezTo>
                  <a:pt x="0" y="2665395"/>
                  <a:pt x="214927" y="2880322"/>
                  <a:pt x="480053" y="2880323"/>
                </a:cubicBezTo>
                <a:lnTo>
                  <a:pt x="8484430" y="2880323"/>
                </a:lnTo>
                <a:cubicBezTo>
                  <a:pt x="8749556" y="2880322"/>
                  <a:pt x="8964484" y="2665395"/>
                  <a:pt x="8964484" y="2400269"/>
                </a:cubicBezTo>
                <a:lnTo>
                  <a:pt x="8964484" y="480054"/>
                </a:lnTo>
                <a:cubicBezTo>
                  <a:pt x="8964484" y="214927"/>
                  <a:pt x="8749556" y="0"/>
                  <a:pt x="8484430" y="0"/>
                </a:cubicBezTo>
                <a:lnTo>
                  <a:pt x="48005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Starter: complete the equation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40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Acid + base </a:t>
            </a:r>
            <a:r>
              <a:rPr lang="en-GB" sz="4000" dirty="0" smtClean="0">
                <a:solidFill>
                  <a:srgbClr val="000000"/>
                </a:solidFill>
                <a:ea typeface="ＭＳ Ｐゴシック" charset="0"/>
                <a:cs typeface="Arial" charset="0"/>
                <a:sym typeface="Wingdings" panose="05000000000000000000" pitchFamily="2" charset="2"/>
              </a:rPr>
              <a:t> ______ + _______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GB" sz="4000" dirty="0" smtClean="0">
              <a:solidFill>
                <a:srgbClr val="000000"/>
              </a:solidFill>
              <a:ea typeface="ＭＳ Ｐゴシック" charset="0"/>
              <a:cs typeface="Arial" charset="0"/>
              <a:sym typeface="Wingdings" panose="05000000000000000000" pitchFamily="2" charset="2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4000" dirty="0" smtClean="0">
                <a:solidFill>
                  <a:srgbClr val="000000"/>
                </a:solidFill>
                <a:ea typeface="ＭＳ Ｐゴシック" charset="0"/>
                <a:cs typeface="Arial" charset="0"/>
                <a:sym typeface="Wingdings" panose="05000000000000000000" pitchFamily="2" charset="2"/>
              </a:rPr>
              <a:t>What is a base?</a:t>
            </a:r>
            <a:endParaRPr lang="en-GB" sz="4000" dirty="0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3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3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3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1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229600" cy="971550"/>
          </a:xfrm>
          <a:noFill/>
        </p:spPr>
        <p:txBody>
          <a:bodyPr/>
          <a:lstStyle/>
          <a:p>
            <a:pPr eaLnBrk="1" hangingPunct="1"/>
            <a:r>
              <a:rPr lang="en-GB" altLang="en-US" sz="3200" u="sng" dirty="0" smtClean="0">
                <a:latin typeface="+mn-lt"/>
              </a:rPr>
              <a:t>Neutralisation in daily life</a:t>
            </a:r>
            <a:endParaRPr lang="en-GB" altLang="en-US" sz="3200" u="sng" dirty="0">
              <a:latin typeface="+mn-lt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0037" y="22860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2400" b="1" u="sng" dirty="0">
                <a:solidFill>
                  <a:srgbClr val="000000"/>
                </a:solidFill>
              </a:rPr>
              <a:t>C/W</a:t>
            </a:r>
            <a:endParaRPr lang="en-US" altLang="en-US" sz="2400" b="1" u="sng" dirty="0">
              <a:solidFill>
                <a:srgbClr val="00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348788" y="121446"/>
            <a:ext cx="284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fld id="{9FCB7D06-9AA8-45C6-9137-21EDAC1D3F91}" type="datetime1">
              <a:rPr lang="en-GB" altLang="en-US" sz="2400" b="1" u="sng">
                <a:solidFill>
                  <a:srgbClr val="000000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18/07/2018</a:t>
            </a:fld>
            <a:endParaRPr lang="en-US" altLang="en-US" sz="2400" b="1" u="sng" dirty="0">
              <a:solidFill>
                <a:srgbClr val="000000"/>
              </a:solidFill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0098" y="971438"/>
            <a:ext cx="1197950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3600" dirty="0">
                <a:solidFill>
                  <a:srgbClr val="000000"/>
                </a:solidFill>
              </a:rPr>
              <a:t>When an acid and an alkali are m</a:t>
            </a:r>
            <a:r>
              <a:rPr lang="en-GB" altLang="en-US" sz="3600" i="1" dirty="0">
                <a:solidFill>
                  <a:srgbClr val="000000"/>
                </a:solidFill>
              </a:rPr>
              <a:t>_________</a:t>
            </a:r>
            <a:r>
              <a:rPr lang="en-GB" altLang="en-US" sz="3600" dirty="0">
                <a:solidFill>
                  <a:srgbClr val="000000"/>
                </a:solidFill>
              </a:rPr>
              <a:t>, there is a chemical r</a:t>
            </a:r>
            <a:r>
              <a:rPr lang="en-GB" altLang="en-US" sz="3600" i="1" dirty="0">
                <a:solidFill>
                  <a:srgbClr val="000000"/>
                </a:solidFill>
              </a:rPr>
              <a:t>________</a:t>
            </a:r>
            <a:r>
              <a:rPr lang="en-GB" altLang="en-US" sz="3600" dirty="0">
                <a:solidFill>
                  <a:srgbClr val="000000"/>
                </a:solidFill>
              </a:rPr>
              <a:t>. This reaction is called n</a:t>
            </a:r>
            <a:r>
              <a:rPr lang="en-GB" altLang="en-US" sz="3600" i="1" dirty="0">
                <a:solidFill>
                  <a:srgbClr val="000000"/>
                </a:solidFill>
              </a:rPr>
              <a:t>_________</a:t>
            </a:r>
            <a:r>
              <a:rPr lang="en-GB" altLang="en-US" sz="3600" dirty="0">
                <a:solidFill>
                  <a:srgbClr val="000000"/>
                </a:solidFill>
              </a:rPr>
              <a:t>. If the right a</a:t>
            </a:r>
            <a:r>
              <a:rPr lang="en-GB" altLang="en-US" sz="3600" i="1" dirty="0">
                <a:solidFill>
                  <a:srgbClr val="000000"/>
                </a:solidFill>
              </a:rPr>
              <a:t>________</a:t>
            </a:r>
            <a:r>
              <a:rPr lang="en-GB" altLang="en-US" sz="3600" dirty="0">
                <a:solidFill>
                  <a:srgbClr val="000000"/>
                </a:solidFill>
              </a:rPr>
              <a:t> of acid and alkali are mixed, the solution becomes n</a:t>
            </a:r>
            <a:r>
              <a:rPr lang="en-GB" altLang="en-US" sz="3600" i="1" dirty="0">
                <a:solidFill>
                  <a:srgbClr val="000000"/>
                </a:solidFill>
              </a:rPr>
              <a:t>_________.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3600" u="sng" dirty="0">
                <a:solidFill>
                  <a:srgbClr val="000000"/>
                </a:solidFill>
              </a:rPr>
              <a:t>Examples: 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300037" y="4855029"/>
            <a:ext cx="11739562" cy="1857644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CC00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GB" altLang="en-US" sz="2400" b="1" dirty="0" smtClean="0">
                <a:solidFill>
                  <a:srgbClr val="000000"/>
                </a:solidFill>
              </a:rPr>
              <a:t>7      </a:t>
            </a:r>
            <a:r>
              <a:rPr lang="en-GB" altLang="en-US" sz="2400" b="1" dirty="0">
                <a:solidFill>
                  <a:srgbClr val="000000"/>
                </a:solidFill>
              </a:rPr>
              <a:t>acidic      alkaline      amounts      antacids      bodies      cancel</a:t>
            </a:r>
          </a:p>
          <a:p>
            <a:pPr algn="ctr">
              <a:defRPr/>
            </a:pPr>
            <a:r>
              <a:rPr lang="en-GB" altLang="en-US" sz="2400" b="1" dirty="0">
                <a:solidFill>
                  <a:srgbClr val="000000"/>
                </a:solidFill>
              </a:rPr>
              <a:t>      </a:t>
            </a:r>
          </a:p>
          <a:p>
            <a:pPr algn="ctr">
              <a:defRPr/>
            </a:pPr>
            <a:r>
              <a:rPr lang="en-GB" altLang="en-US" sz="2400" b="1" dirty="0">
                <a:solidFill>
                  <a:srgbClr val="000000"/>
                </a:solidFill>
              </a:rPr>
              <a:t>constant      diluting      heartburn      higher      lower      mixed </a:t>
            </a:r>
          </a:p>
          <a:p>
            <a:pPr algn="ctr">
              <a:defRPr/>
            </a:pPr>
            <a:r>
              <a:rPr lang="en-GB" altLang="en-US" sz="2400" b="1" dirty="0">
                <a:solidFill>
                  <a:srgbClr val="000000"/>
                </a:solidFill>
              </a:rPr>
              <a:t>     </a:t>
            </a:r>
          </a:p>
          <a:p>
            <a:pPr algn="ctr">
              <a:defRPr/>
            </a:pPr>
            <a:r>
              <a:rPr lang="en-GB" altLang="en-US" sz="2400" b="1" dirty="0">
                <a:solidFill>
                  <a:srgbClr val="000000"/>
                </a:solidFill>
              </a:rPr>
              <a:t>neutral      neutralisation      reaction      weaker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3048000" y="3642446"/>
            <a:ext cx="8991600" cy="1038411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4500" indent="-4445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en-GB" altLang="en-US" sz="3200" dirty="0">
                <a:solidFill>
                  <a:srgbClr val="000000"/>
                </a:solidFill>
                <a:latin typeface="+mn-lt"/>
                <a:sym typeface="Wingdings 2" pitchFamily="18" charset="2"/>
              </a:rPr>
              <a:t>     Extension:</a:t>
            </a:r>
          </a:p>
          <a:p>
            <a:pPr eaLnBrk="1" hangingPunct="1">
              <a:buFont typeface="Wingdings 2" pitchFamily="18" charset="2"/>
              <a:buChar char="!"/>
              <a:defRPr/>
            </a:pPr>
            <a:r>
              <a:rPr lang="en-GB" altLang="en-US" sz="3200" b="1" dirty="0">
                <a:solidFill>
                  <a:srgbClr val="000000"/>
                </a:solidFill>
                <a:latin typeface="+mn-lt"/>
              </a:rPr>
              <a:t>List some everyday examples of </a:t>
            </a:r>
            <a:r>
              <a:rPr lang="en-GB" altLang="en-US" sz="3200" b="1" dirty="0" smtClean="0">
                <a:solidFill>
                  <a:srgbClr val="000000"/>
                </a:solidFill>
                <a:latin typeface="+mn-lt"/>
              </a:rPr>
              <a:t>neutralisation.</a:t>
            </a:r>
            <a:endParaRPr lang="en-GB" altLang="en-US" sz="32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10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5143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Watch the </a:t>
            </a:r>
            <a:r>
              <a:rPr lang="en-GB" dirty="0" smtClean="0">
                <a:hlinkClick r:id="rId3"/>
              </a:rPr>
              <a:t>video</a:t>
            </a:r>
            <a:r>
              <a:rPr lang="en-GB" dirty="0" smtClean="0"/>
              <a:t> on neutralisation </a:t>
            </a:r>
            <a:endParaRPr lang="en-GB" dirty="0"/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1490442" y="1611085"/>
            <a:ext cx="8633272" cy="671965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4500" indent="-4445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GB" altLang="en-US" sz="3200" dirty="0" smtClean="0">
                <a:solidFill>
                  <a:srgbClr val="000000"/>
                </a:solidFill>
                <a:latin typeface="+mn-lt"/>
                <a:cs typeface="+mn-cs"/>
                <a:sym typeface="Wingdings 2" pitchFamily="18" charset="2"/>
              </a:rPr>
              <a:t>Can you add to your list as you watch the videos?</a:t>
            </a:r>
            <a:endParaRPr lang="en-GB" altLang="en-US" sz="3200" b="1" dirty="0" smtClean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914196"/>
            <a:ext cx="10515600" cy="43513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293014" y="0"/>
            <a:ext cx="8633272" cy="671965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4500" indent="-4445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GB" altLang="en-US" sz="3200" dirty="0" smtClean="0">
                <a:solidFill>
                  <a:srgbClr val="000000"/>
                </a:solidFill>
                <a:latin typeface="+mn-lt"/>
                <a:cs typeface="+mn-cs"/>
                <a:sym typeface="Wingdings 2" pitchFamily="18" charset="2"/>
              </a:rPr>
              <a:t>Can you add to your list as you watch the videos?</a:t>
            </a:r>
            <a:endParaRPr lang="en-GB" altLang="en-US" sz="3200" b="1" dirty="0" smtClean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3014" y="957943"/>
            <a:ext cx="11898986" cy="4789714"/>
          </a:xfrm>
        </p:spPr>
        <p:txBody>
          <a:bodyPr>
            <a:noAutofit/>
          </a:bodyPr>
          <a:lstStyle/>
          <a:p>
            <a:r>
              <a:rPr lang="en-GB" sz="3200" dirty="0" smtClean="0"/>
              <a:t>Antacids used to treat indigestion or heartburn. They contain b_____ to help n__________ the acid.</a:t>
            </a:r>
          </a:p>
          <a:p>
            <a:endParaRPr lang="en-GB" sz="3200" dirty="0" smtClean="0"/>
          </a:p>
          <a:p>
            <a:r>
              <a:rPr lang="en-GB" sz="3200" dirty="0" smtClean="0"/>
              <a:t>The food you eat produces acids in your mouth which can decay teeth. Toothpastes contain b________ which r______ with acids in your mouth.</a:t>
            </a:r>
          </a:p>
          <a:p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21517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293014" y="0"/>
            <a:ext cx="8633272" cy="671965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4500" indent="-4445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GB" altLang="en-US" sz="3200" dirty="0" smtClean="0">
                <a:solidFill>
                  <a:srgbClr val="000000"/>
                </a:solidFill>
                <a:latin typeface="+mn-lt"/>
                <a:cs typeface="+mn-cs"/>
                <a:sym typeface="Wingdings 2" pitchFamily="18" charset="2"/>
              </a:rPr>
              <a:t>Can you add to your list as you watch the videos?</a:t>
            </a:r>
            <a:endParaRPr lang="en-GB" altLang="en-US" sz="3200" b="1" dirty="0" smtClean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" y="41240"/>
            <a:ext cx="9826346" cy="47897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600" dirty="0" smtClean="0"/>
          </a:p>
          <a:p>
            <a:r>
              <a:rPr lang="en-GB" sz="3600" dirty="0" smtClean="0"/>
              <a:t>Acids can be used to clean metals which have rusted.</a:t>
            </a:r>
          </a:p>
          <a:p>
            <a:endParaRPr lang="en-GB" sz="3600" dirty="0" smtClean="0"/>
          </a:p>
          <a:p>
            <a:endParaRPr lang="en-GB" sz="3600" dirty="0"/>
          </a:p>
          <a:p>
            <a:endParaRPr lang="en-GB" sz="3600" dirty="0" smtClean="0"/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3600" dirty="0" smtClean="0"/>
          </a:p>
          <a:p>
            <a:r>
              <a:rPr lang="en-GB" sz="3600" dirty="0" smtClean="0"/>
              <a:t>Acidic waste gases from industries are neutralised by alkali before being released into the atmosphere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5" y="3580994"/>
            <a:ext cx="8245793" cy="829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5" y="1295397"/>
            <a:ext cx="3483952" cy="219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7966529" y="836344"/>
            <a:ext cx="3671888" cy="5400675"/>
          </a:xfrm>
          <a:prstGeom prst="roundRect">
            <a:avLst>
              <a:gd name="adj" fmla="val 7370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588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GB" altLang="en-US" sz="2800" b="1" baseline="-20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3977143" y="836344"/>
            <a:ext cx="3671887" cy="5400675"/>
          </a:xfrm>
          <a:prstGeom prst="roundRect">
            <a:avLst>
              <a:gd name="adj" fmla="val 737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588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GB" altLang="en-US" sz="2800" b="1" baseline="-20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4" descr="wasp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" b="5669"/>
          <a:stretch>
            <a:fillRect/>
          </a:stretch>
        </p:blipFill>
        <p:spPr bwMode="auto">
          <a:xfrm rot="20400000" flipH="1">
            <a:off x="8542793" y="2268269"/>
            <a:ext cx="292893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solidFill>
                  <a:srgbClr val="FF0000"/>
                </a:solidFill>
              </a:rPr>
              <a:t>      </a:t>
            </a:r>
            <a:r>
              <a:rPr lang="en-GB" altLang="en-US" smtClean="0"/>
              <a:t>Neutralizing stings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834267" y="1052243"/>
            <a:ext cx="39608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800">
                <a:solidFill>
                  <a:srgbClr val="010067"/>
                </a:solidFill>
                <a:latin typeface="Arial" panose="020B0604020202020204" pitchFamily="34" charset="0"/>
              </a:rPr>
              <a:t>A </a:t>
            </a:r>
            <a:r>
              <a:rPr lang="en-GB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bee</a:t>
            </a:r>
            <a:r>
              <a:rPr lang="en-GB" altLang="en-US" sz="2800" b="1">
                <a:solidFill>
                  <a:srgbClr val="010067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sting</a:t>
            </a:r>
            <a:r>
              <a:rPr lang="en-GB" altLang="en-US" sz="2800">
                <a:solidFill>
                  <a:srgbClr val="010067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GB" altLang="en-US" sz="2800">
                <a:solidFill>
                  <a:srgbClr val="010067"/>
                </a:solidFill>
                <a:latin typeface="Arial" panose="020B0604020202020204" pitchFamily="34" charset="0"/>
              </a:rPr>
              <a:t>is</a:t>
            </a:r>
            <a:r>
              <a:rPr lang="en-GB" altLang="en-US" sz="280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acidic</a:t>
            </a:r>
            <a:r>
              <a:rPr lang="en-GB" altLang="en-US" sz="280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  <a:r>
              <a:rPr lang="en-GB" altLang="en-US" sz="240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n-GB" altLang="en-US" sz="12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7822067" y="1052243"/>
            <a:ext cx="39608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800">
                <a:solidFill>
                  <a:srgbClr val="010067"/>
                </a:solidFill>
                <a:latin typeface="Arial" panose="020B0604020202020204" pitchFamily="34" charset="0"/>
              </a:rPr>
              <a:t>A </a:t>
            </a:r>
            <a:r>
              <a:rPr lang="en-GB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wasp sting</a:t>
            </a:r>
            <a:r>
              <a:rPr lang="en-GB" altLang="en-US" sz="2800">
                <a:solidFill>
                  <a:srgbClr val="010067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GB" altLang="en-US" sz="2800">
                <a:solidFill>
                  <a:srgbClr val="010067"/>
                </a:solidFill>
                <a:latin typeface="Arial" panose="020B0604020202020204" pitchFamily="34" charset="0"/>
              </a:rPr>
              <a:t>is</a:t>
            </a:r>
            <a:r>
              <a:rPr lang="en-GB" altLang="en-US" sz="2800">
                <a:solidFill>
                  <a:srgbClr val="0100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alkaline</a:t>
            </a:r>
            <a:r>
              <a:rPr lang="en-GB" altLang="en-US" sz="2800">
                <a:solidFill>
                  <a:srgbClr val="010066"/>
                </a:solidFill>
                <a:latin typeface="Arial" panose="020B0604020202020204" pitchFamily="34" charset="0"/>
              </a:rPr>
              <a:t>.</a:t>
            </a:r>
            <a:r>
              <a:rPr lang="en-GB" altLang="en-US" sz="2400">
                <a:solidFill>
                  <a:srgbClr val="010066"/>
                </a:solidFill>
                <a:latin typeface="Arial" panose="020B0604020202020204" pitchFamily="34" charset="0"/>
              </a:rPr>
              <a:t> </a:t>
            </a:r>
            <a:endParaRPr lang="en-GB" altLang="en-US" sz="1200">
              <a:solidFill>
                <a:srgbClr val="010066"/>
              </a:solidFill>
              <a:latin typeface="Arial" panose="020B0604020202020204" pitchFamily="34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94179" y="1565192"/>
            <a:ext cx="33019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200" dirty="0" smtClean="0">
                <a:solidFill>
                  <a:srgbClr val="010067"/>
                </a:solidFill>
                <a:latin typeface="Arial" panose="020B0604020202020204" pitchFamily="34" charset="0"/>
              </a:rPr>
              <a:t>How can you treat a bee/wasp sting?</a:t>
            </a:r>
            <a:endParaRPr lang="en-GB" altLang="en-US" sz="3200" dirty="0">
              <a:solidFill>
                <a:srgbClr val="010067"/>
              </a:solidFill>
              <a:latin typeface="Arial" panose="020B0604020202020204" pitchFamily="34" charset="0"/>
            </a:endParaRPr>
          </a:p>
        </p:txBody>
      </p:sp>
      <p:pic>
        <p:nvPicPr>
          <p:cNvPr id="46090" name="Picture 10" descr="be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18" y="2096818"/>
            <a:ext cx="340518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6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70113" y="838202"/>
            <a:ext cx="10167257" cy="43869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  <a:defRPr/>
            </a:pPr>
            <a:r>
              <a:rPr lang="en-GB" sz="3200" dirty="0" smtClean="0">
                <a:latin typeface="Comic Sans MS" panose="030F0702030302020204" pitchFamily="66" charset="0"/>
              </a:rPr>
              <a:t>You get stung by a bee.  A bee sting is acidic.  What substance can you use to neutralise the sting?</a:t>
            </a:r>
          </a:p>
          <a:p>
            <a:pPr marL="0" indent="0">
              <a:buFont typeface="Arial" pitchFamily="34"/>
              <a:buNone/>
              <a:defRPr/>
            </a:pPr>
            <a:endParaRPr lang="en-GB" sz="20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0705" y="2543927"/>
            <a:ext cx="60050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You could use a weak alkali, to neutralise the bee sting.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An example would be bicarbonate of soda.</a:t>
            </a:r>
          </a:p>
        </p:txBody>
      </p:sp>
      <p:pic>
        <p:nvPicPr>
          <p:cNvPr id="8" name="Picture 10" descr="be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1512830"/>
            <a:ext cx="3353783" cy="300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reviewingnaturalbeauty.files.wordpress.com/2012/12/bicarbonate-of-s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07" y="3014440"/>
            <a:ext cx="1602828" cy="180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69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103" t="9978" r="36897" b="4812"/>
          <a:stretch/>
        </p:blipFill>
        <p:spPr>
          <a:xfrm>
            <a:off x="6553200" y="0"/>
            <a:ext cx="5638800" cy="67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624</Words>
  <Application>Microsoft Office PowerPoint</Application>
  <PresentationFormat>Widescreen</PresentationFormat>
  <Paragraphs>91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MS PGothic</vt:lpstr>
      <vt:lpstr>MS PGothic</vt:lpstr>
      <vt:lpstr>Arial</vt:lpstr>
      <vt:lpstr>Arial-BoldMT</vt:lpstr>
      <vt:lpstr>ArialMT</vt:lpstr>
      <vt:lpstr>Calibri</vt:lpstr>
      <vt:lpstr>Calibri Light</vt:lpstr>
      <vt:lpstr>Comic Sans MS</vt:lpstr>
      <vt:lpstr>SymbolMT</vt:lpstr>
      <vt:lpstr>Trebuchet MS</vt:lpstr>
      <vt:lpstr>Wingdings</vt:lpstr>
      <vt:lpstr>Wingdings 2</vt:lpstr>
      <vt:lpstr>Office Theme</vt:lpstr>
      <vt:lpstr>Objectives</vt:lpstr>
      <vt:lpstr>PowerPoint Presentation</vt:lpstr>
      <vt:lpstr>Neutralisation in daily life</vt:lpstr>
      <vt:lpstr>Watch the video on neutralisation </vt:lpstr>
      <vt:lpstr>PowerPoint Presentation</vt:lpstr>
      <vt:lpstr>PowerPoint Presentation</vt:lpstr>
      <vt:lpstr>      Neutralizing stings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 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Olyabek</dc:creator>
  <cp:lastModifiedBy>F Olyabek</cp:lastModifiedBy>
  <cp:revision>17</cp:revision>
  <dcterms:created xsi:type="dcterms:W3CDTF">2018-07-16T14:23:37Z</dcterms:created>
  <dcterms:modified xsi:type="dcterms:W3CDTF">2018-07-18T11:59:11Z</dcterms:modified>
</cp:coreProperties>
</file>