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513B0A-CD39-4A52-B88F-B9DAFF8AC558}" v="150" dt="2021-07-07T08:52:48.022"/>
    <p1510:client id="{F49A7127-13FF-4CFB-8268-99BA3090579D}" v="636" dt="2021-07-07T08:52:46.2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B9EBBA-996F-894A-B54A-D6246ED52CEA}" type="datetimeFigureOut">
              <a:rPr lang="en-US" dirty="0"/>
              <a:pPr/>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022342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endParaRPr lang="en-US"/>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673814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836749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7/31/2021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862538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C52C72-DE31-F449-A4ED-4C594FD91407}" type="datetimeFigureOut">
              <a:rPr lang="en-US" dirty="0"/>
              <a:pPr/>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15605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62726E-379B-B349-9EED-81ED093FA806}" type="datetimeFigureOut">
              <a:rPr lang="en-US" dirty="0"/>
              <a:pPr/>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829638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3A1323-8D79-1946-B0D7-40001CF92E9D}" type="datetimeFigureOut">
              <a:rPr lang="en-US" dirty="0"/>
              <a:pPr/>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434218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277037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302355-E14B-8545-A8F8-0FE83CC9D524}" type="datetimeFigureOut">
              <a:rPr lang="en-US" dirty="0"/>
              <a:pPr/>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913484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640F58-564D-2B4F-AE67-E407BA4FCF45}" type="datetimeFigureOut">
              <a:rPr lang="en-US" dirty="0"/>
              <a:pPr/>
              <a:t>7/31/2021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591508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3A34C8-038E-2045-AF43-DF7DBB8E0E9E}" type="datetimeFigureOut">
              <a:rPr lang="en-US" dirty="0"/>
              <a:pPr/>
              <a:t>7/31/2021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75561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7/31/2021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897314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745598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endParaRPr lang="en-US"/>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7/31/2021</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055850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7/31/2021</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2357725708"/>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descr="3D rendering of rectangles in different colors">
            <a:extLst>
              <a:ext uri="{FF2B5EF4-FFF2-40B4-BE49-F238E27FC236}">
                <a16:creationId xmlns:a16="http://schemas.microsoft.com/office/drawing/2014/main" id="{408B3EEC-E2F1-45CB-BE5C-6F01078378CA}"/>
              </a:ext>
            </a:extLst>
          </p:cNvPr>
          <p:cNvPicPr>
            <a:picLocks noChangeAspect="1"/>
          </p:cNvPicPr>
          <p:nvPr/>
        </p:nvPicPr>
        <p:blipFill rotWithShape="1">
          <a:blip r:embed="rId2"/>
          <a:srcRect t="29700" b="20698"/>
          <a:stretch/>
        </p:blipFill>
        <p:spPr>
          <a:xfrm>
            <a:off x="-1" y="-1"/>
            <a:ext cx="12192001" cy="4883281"/>
          </a:xfrm>
          <a:prstGeom prst="rect">
            <a:avLst/>
          </a:prstGeom>
        </p:spPr>
      </p:pic>
      <p:sp>
        <p:nvSpPr>
          <p:cNvPr id="6" name="Freeform 9">
            <a:extLst>
              <a:ext uri="{FF2B5EF4-FFF2-40B4-BE49-F238E27FC236}">
                <a16:creationId xmlns:a16="http://schemas.microsoft.com/office/drawing/2014/main" id="{AFB83730-58A8-42CA-90B3-5D5D2D1B0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547642"/>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12788" y="4895558"/>
            <a:ext cx="10572000" cy="779529"/>
          </a:xfrm>
        </p:spPr>
        <p:txBody>
          <a:bodyPr>
            <a:normAutofit/>
          </a:bodyPr>
          <a:lstStyle/>
          <a:p>
            <a:r>
              <a:rPr lang="en-US" sz="4000"/>
              <a:t>LGBTQIA+</a:t>
            </a:r>
          </a:p>
        </p:txBody>
      </p:sp>
      <p:sp>
        <p:nvSpPr>
          <p:cNvPr id="3" name="Subtitle 2"/>
          <p:cNvSpPr>
            <a:spLocks noGrp="1"/>
          </p:cNvSpPr>
          <p:nvPr>
            <p:ph type="subTitle" idx="1"/>
          </p:nvPr>
        </p:nvSpPr>
        <p:spPr>
          <a:xfrm>
            <a:off x="810001" y="5594110"/>
            <a:ext cx="10572000" cy="433064"/>
          </a:xfrm>
        </p:spPr>
        <p:txBody>
          <a:bodyPr>
            <a:normAutofit/>
          </a:bodyPr>
          <a:lstStyle/>
          <a:p>
            <a:r>
              <a:rPr lang="en-US"/>
              <a:t>Edward and Olivier</a:t>
            </a:r>
          </a:p>
        </p:txBody>
      </p:sp>
    </p:spTree>
    <p:extLst>
      <p:ext uri="{BB962C8B-B14F-4D97-AF65-F5344CB8AC3E}">
        <p14:creationId xmlns:p14="http://schemas.microsoft.com/office/powerpoint/2010/main" val="109857222"/>
      </p:ext>
    </p:extLst>
  </p:cSld>
  <p:clrMapOvr>
    <a:masterClrMapping/>
  </p:clrMapOvr>
  <p:transition spd="slow">
    <p:comb/>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7F532-5740-4B38-A954-A22EBFCFFA9A}"/>
              </a:ext>
            </a:extLst>
          </p:cNvPr>
          <p:cNvSpPr>
            <a:spLocks noGrp="1"/>
          </p:cNvSpPr>
          <p:nvPr>
            <p:ph type="title"/>
          </p:nvPr>
        </p:nvSpPr>
        <p:spPr/>
        <p:txBody>
          <a:bodyPr/>
          <a:lstStyle/>
          <a:p>
            <a:r>
              <a:rPr lang="en-US"/>
              <a:t>Lesbian</a:t>
            </a:r>
          </a:p>
        </p:txBody>
      </p:sp>
      <p:sp>
        <p:nvSpPr>
          <p:cNvPr id="3" name="Content Placeholder 2">
            <a:extLst>
              <a:ext uri="{FF2B5EF4-FFF2-40B4-BE49-F238E27FC236}">
                <a16:creationId xmlns:a16="http://schemas.microsoft.com/office/drawing/2014/main" id="{F56AD100-A0E4-4B18-9B2A-47EF2C28B862}"/>
              </a:ext>
            </a:extLst>
          </p:cNvPr>
          <p:cNvSpPr>
            <a:spLocks noGrp="1"/>
          </p:cNvSpPr>
          <p:nvPr>
            <p:ph sz="half" idx="1"/>
          </p:nvPr>
        </p:nvSpPr>
        <p:spPr/>
        <p:txBody>
          <a:bodyPr/>
          <a:lstStyle/>
          <a:p>
            <a:r>
              <a:rPr lang="en-US">
                <a:ea typeface="+mn-lt"/>
                <a:cs typeface="+mn-lt"/>
              </a:rPr>
              <a:t>A </a:t>
            </a:r>
            <a:r>
              <a:rPr lang="en-US" b="1">
                <a:ea typeface="+mn-lt"/>
                <a:cs typeface="+mn-lt"/>
              </a:rPr>
              <a:t>lesbian</a:t>
            </a:r>
            <a:r>
              <a:rPr lang="en-US">
                <a:ea typeface="+mn-lt"/>
                <a:cs typeface="+mn-lt"/>
              </a:rPr>
              <a:t> is a woman who is physically and romantically attracted to other women. Lesbianism is a form of homosexuality.</a:t>
            </a:r>
            <a:endParaRPr lang="en-US"/>
          </a:p>
        </p:txBody>
      </p:sp>
      <p:pic>
        <p:nvPicPr>
          <p:cNvPr id="5" name="Picture 5">
            <a:extLst>
              <a:ext uri="{FF2B5EF4-FFF2-40B4-BE49-F238E27FC236}">
                <a16:creationId xmlns:a16="http://schemas.microsoft.com/office/drawing/2014/main" id="{6F87F32C-9655-446F-846F-C2E32BC7FFBC}"/>
              </a:ext>
            </a:extLst>
          </p:cNvPr>
          <p:cNvPicPr>
            <a:picLocks noGrp="1" noChangeAspect="1"/>
          </p:cNvPicPr>
          <p:nvPr>
            <p:ph sz="half" idx="2"/>
          </p:nvPr>
        </p:nvPicPr>
        <p:blipFill>
          <a:blip r:embed="rId2"/>
          <a:stretch>
            <a:fillRect/>
          </a:stretch>
        </p:blipFill>
        <p:spPr>
          <a:xfrm>
            <a:off x="6187415" y="2310141"/>
            <a:ext cx="5194583" cy="3463055"/>
          </a:xfrm>
        </p:spPr>
      </p:pic>
    </p:spTree>
    <p:extLst>
      <p:ext uri="{BB962C8B-B14F-4D97-AF65-F5344CB8AC3E}">
        <p14:creationId xmlns:p14="http://schemas.microsoft.com/office/powerpoint/2010/main" val="1766085997"/>
      </p:ext>
    </p:extLst>
  </p:cSld>
  <p:clrMapOvr>
    <a:masterClrMapping/>
  </p:clrMapOvr>
  <p:transition spd="slow">
    <p:comb/>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DFE09-9675-417C-A50B-7DF1888377A5}"/>
              </a:ext>
            </a:extLst>
          </p:cNvPr>
          <p:cNvSpPr>
            <a:spLocks noGrp="1"/>
          </p:cNvSpPr>
          <p:nvPr>
            <p:ph type="title"/>
          </p:nvPr>
        </p:nvSpPr>
        <p:spPr/>
        <p:txBody>
          <a:bodyPr/>
          <a:lstStyle/>
          <a:p>
            <a:r>
              <a:rPr lang="en-US"/>
              <a:t>Asexual</a:t>
            </a:r>
          </a:p>
        </p:txBody>
      </p:sp>
      <p:sp>
        <p:nvSpPr>
          <p:cNvPr id="3" name="Content Placeholder 2">
            <a:extLst>
              <a:ext uri="{FF2B5EF4-FFF2-40B4-BE49-F238E27FC236}">
                <a16:creationId xmlns:a16="http://schemas.microsoft.com/office/drawing/2014/main" id="{C751DE93-620E-496E-94F1-22A443711422}"/>
              </a:ext>
            </a:extLst>
          </p:cNvPr>
          <p:cNvSpPr>
            <a:spLocks noGrp="1"/>
          </p:cNvSpPr>
          <p:nvPr>
            <p:ph sz="half" idx="1"/>
          </p:nvPr>
        </p:nvSpPr>
        <p:spPr/>
        <p:txBody>
          <a:bodyPr/>
          <a:lstStyle/>
          <a:p>
            <a:r>
              <a:rPr lang="en-US">
                <a:ea typeface="+mn-lt"/>
                <a:cs typeface="+mn-lt"/>
              </a:rPr>
              <a:t>Asexual is the lack of sexual attraction to others, or a low interest in sexual activity. Some people consider asexuality to be their sexual orientation, and others describe it as an absence of sexual orientation.</a:t>
            </a:r>
            <a:endParaRPr lang="en-US"/>
          </a:p>
        </p:txBody>
      </p:sp>
      <p:pic>
        <p:nvPicPr>
          <p:cNvPr id="5" name="Picture 5" descr="A picture containing rectangle&#10;&#10;Description automatically generated">
            <a:extLst>
              <a:ext uri="{FF2B5EF4-FFF2-40B4-BE49-F238E27FC236}">
                <a16:creationId xmlns:a16="http://schemas.microsoft.com/office/drawing/2014/main" id="{2C08A664-A96F-4AB7-BDA0-390EF10D8B00}"/>
              </a:ext>
            </a:extLst>
          </p:cNvPr>
          <p:cNvPicPr>
            <a:picLocks noGrp="1" noChangeAspect="1"/>
          </p:cNvPicPr>
          <p:nvPr>
            <p:ph sz="half" idx="2"/>
          </p:nvPr>
        </p:nvPicPr>
        <p:blipFill>
          <a:blip r:embed="rId2"/>
          <a:stretch>
            <a:fillRect/>
          </a:stretch>
        </p:blipFill>
        <p:spPr>
          <a:xfrm>
            <a:off x="6440298" y="2307222"/>
            <a:ext cx="5192022" cy="3138216"/>
          </a:xfrm>
        </p:spPr>
      </p:pic>
    </p:spTree>
    <p:extLst>
      <p:ext uri="{BB962C8B-B14F-4D97-AF65-F5344CB8AC3E}">
        <p14:creationId xmlns:p14="http://schemas.microsoft.com/office/powerpoint/2010/main" val="3674597612"/>
      </p:ext>
    </p:extLst>
  </p:cSld>
  <p:clrMapOvr>
    <a:masterClrMapping/>
  </p:clrMapOvr>
  <p:transition spd="slow">
    <p:comb/>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F4D31-F083-4719-8AC2-961DDFF4C6E8}"/>
              </a:ext>
            </a:extLst>
          </p:cNvPr>
          <p:cNvSpPr>
            <a:spLocks noGrp="1"/>
          </p:cNvSpPr>
          <p:nvPr>
            <p:ph type="title"/>
          </p:nvPr>
        </p:nvSpPr>
        <p:spPr/>
        <p:txBody>
          <a:bodyPr/>
          <a:lstStyle/>
          <a:p>
            <a:r>
              <a:rPr lang="en-US"/>
              <a:t>pansexual</a:t>
            </a:r>
          </a:p>
        </p:txBody>
      </p:sp>
      <p:sp>
        <p:nvSpPr>
          <p:cNvPr id="3" name="Content Placeholder 2">
            <a:extLst>
              <a:ext uri="{FF2B5EF4-FFF2-40B4-BE49-F238E27FC236}">
                <a16:creationId xmlns:a16="http://schemas.microsoft.com/office/drawing/2014/main" id="{10FE3CB4-2D32-44F9-8BFC-8E54FE245E94}"/>
              </a:ext>
            </a:extLst>
          </p:cNvPr>
          <p:cNvSpPr>
            <a:spLocks noGrp="1"/>
          </p:cNvSpPr>
          <p:nvPr>
            <p:ph sz="half" idx="1"/>
          </p:nvPr>
        </p:nvSpPr>
        <p:spPr/>
        <p:txBody>
          <a:bodyPr/>
          <a:lstStyle/>
          <a:p>
            <a:r>
              <a:rPr lang="en-US" b="1">
                <a:ea typeface="+mn-lt"/>
                <a:cs typeface="+mn-lt"/>
              </a:rPr>
              <a:t>Pansexuality</a:t>
            </a:r>
            <a:r>
              <a:rPr lang="en-US">
                <a:ea typeface="+mn-lt"/>
                <a:cs typeface="+mn-lt"/>
              </a:rPr>
              <a:t> is the attraction to people regardless of their gender. </a:t>
            </a:r>
            <a:r>
              <a:rPr lang="en-US" b="1">
                <a:ea typeface="+mn-lt"/>
                <a:cs typeface="+mn-lt"/>
              </a:rPr>
              <a:t>Pansexual</a:t>
            </a:r>
            <a:r>
              <a:rPr lang="en-US">
                <a:ea typeface="+mn-lt"/>
                <a:cs typeface="+mn-lt"/>
              </a:rPr>
              <a:t> people are sexually attracted to people of every gender identity.</a:t>
            </a:r>
            <a:endParaRPr lang="en-US"/>
          </a:p>
        </p:txBody>
      </p:sp>
      <p:pic>
        <p:nvPicPr>
          <p:cNvPr id="11" name="Picture 11" descr="Shape, background pattern, rectangle&#10;&#10;Description automatically generated">
            <a:extLst>
              <a:ext uri="{FF2B5EF4-FFF2-40B4-BE49-F238E27FC236}">
                <a16:creationId xmlns:a16="http://schemas.microsoft.com/office/drawing/2014/main" id="{8A8049A2-B5C6-4DA2-959F-A76D6920A38C}"/>
              </a:ext>
            </a:extLst>
          </p:cNvPr>
          <p:cNvPicPr>
            <a:picLocks noGrp="1" noChangeAspect="1"/>
          </p:cNvPicPr>
          <p:nvPr>
            <p:ph sz="half" idx="2"/>
          </p:nvPr>
        </p:nvPicPr>
        <p:blipFill>
          <a:blip r:embed="rId2"/>
          <a:stretch>
            <a:fillRect/>
          </a:stretch>
        </p:blipFill>
        <p:spPr>
          <a:xfrm>
            <a:off x="6187415" y="2445448"/>
            <a:ext cx="5194583" cy="3192441"/>
          </a:xfrm>
        </p:spPr>
      </p:pic>
    </p:spTree>
    <p:extLst>
      <p:ext uri="{BB962C8B-B14F-4D97-AF65-F5344CB8AC3E}">
        <p14:creationId xmlns:p14="http://schemas.microsoft.com/office/powerpoint/2010/main" val="2450627234"/>
      </p:ext>
    </p:extLst>
  </p:cSld>
  <p:clrMapOvr>
    <a:masterClrMapping/>
  </p:clrMapOvr>
  <p:transition spd="slow">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38A25-D3B9-4E6F-AB0E-38876A8E9220}"/>
              </a:ext>
            </a:extLst>
          </p:cNvPr>
          <p:cNvSpPr>
            <a:spLocks noGrp="1"/>
          </p:cNvSpPr>
          <p:nvPr>
            <p:ph type="title"/>
          </p:nvPr>
        </p:nvSpPr>
        <p:spPr/>
        <p:txBody>
          <a:bodyPr/>
          <a:lstStyle/>
          <a:p>
            <a:r>
              <a:rPr lang="en-US"/>
              <a:t>Gay</a:t>
            </a:r>
          </a:p>
        </p:txBody>
      </p:sp>
      <p:sp>
        <p:nvSpPr>
          <p:cNvPr id="3" name="Content Placeholder 2">
            <a:extLst>
              <a:ext uri="{FF2B5EF4-FFF2-40B4-BE49-F238E27FC236}">
                <a16:creationId xmlns:a16="http://schemas.microsoft.com/office/drawing/2014/main" id="{444891DC-537C-46E0-A6E3-524E68805F47}"/>
              </a:ext>
            </a:extLst>
          </p:cNvPr>
          <p:cNvSpPr>
            <a:spLocks noGrp="1"/>
          </p:cNvSpPr>
          <p:nvPr>
            <p:ph sz="half" idx="1"/>
          </p:nvPr>
        </p:nvSpPr>
        <p:spPr/>
        <p:txBody>
          <a:bodyPr/>
          <a:lstStyle/>
          <a:p>
            <a:r>
              <a:rPr lang="en-US">
                <a:ea typeface="+mn-lt"/>
                <a:cs typeface="+mn-lt"/>
              </a:rPr>
              <a:t>Gay is a term that primarily refers to a homosexual person or the trait of being homosexual.</a:t>
            </a:r>
            <a:endParaRPr lang="en-US"/>
          </a:p>
        </p:txBody>
      </p:sp>
      <p:pic>
        <p:nvPicPr>
          <p:cNvPr id="5" name="Picture 5" descr="Background pattern&#10;&#10;Description automatically generated">
            <a:extLst>
              <a:ext uri="{FF2B5EF4-FFF2-40B4-BE49-F238E27FC236}">
                <a16:creationId xmlns:a16="http://schemas.microsoft.com/office/drawing/2014/main" id="{FDA4DA86-89CC-407F-BD0F-C2DC901CE122}"/>
              </a:ext>
            </a:extLst>
          </p:cNvPr>
          <p:cNvPicPr>
            <a:picLocks noGrp="1" noChangeAspect="1"/>
          </p:cNvPicPr>
          <p:nvPr>
            <p:ph sz="half" idx="2"/>
          </p:nvPr>
        </p:nvPicPr>
        <p:blipFill>
          <a:blip r:embed="rId2"/>
          <a:stretch>
            <a:fillRect/>
          </a:stretch>
        </p:blipFill>
        <p:spPr>
          <a:xfrm>
            <a:off x="6555317" y="2594769"/>
            <a:ext cx="4832588" cy="2893802"/>
          </a:xfrm>
        </p:spPr>
      </p:pic>
    </p:spTree>
    <p:extLst>
      <p:ext uri="{BB962C8B-B14F-4D97-AF65-F5344CB8AC3E}">
        <p14:creationId xmlns:p14="http://schemas.microsoft.com/office/powerpoint/2010/main" val="3549899179"/>
      </p:ext>
    </p:extLst>
  </p:cSld>
  <p:clrMapOvr>
    <a:masterClrMapping/>
  </p:clrMapOvr>
  <p:transition spd="slow">
    <p:comb/>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9D122-7FBB-4CE1-92E7-AB160F58BACB}"/>
              </a:ext>
            </a:extLst>
          </p:cNvPr>
          <p:cNvSpPr>
            <a:spLocks noGrp="1"/>
          </p:cNvSpPr>
          <p:nvPr>
            <p:ph type="title"/>
          </p:nvPr>
        </p:nvSpPr>
        <p:spPr/>
        <p:txBody>
          <a:bodyPr/>
          <a:lstStyle/>
          <a:p>
            <a:r>
              <a:rPr lang="en-US"/>
              <a:t>Genderfluid</a:t>
            </a:r>
          </a:p>
        </p:txBody>
      </p:sp>
      <p:sp>
        <p:nvSpPr>
          <p:cNvPr id="3" name="Content Placeholder 2">
            <a:extLst>
              <a:ext uri="{FF2B5EF4-FFF2-40B4-BE49-F238E27FC236}">
                <a16:creationId xmlns:a16="http://schemas.microsoft.com/office/drawing/2014/main" id="{5B6E453F-B02B-4F0F-A177-762AC794A390}"/>
              </a:ext>
            </a:extLst>
          </p:cNvPr>
          <p:cNvSpPr>
            <a:spLocks noGrp="1"/>
          </p:cNvSpPr>
          <p:nvPr>
            <p:ph sz="half" idx="1"/>
          </p:nvPr>
        </p:nvSpPr>
        <p:spPr/>
        <p:txBody>
          <a:bodyPr/>
          <a:lstStyle/>
          <a:p>
            <a:r>
              <a:rPr lang="en-US">
                <a:ea typeface="+mn-lt"/>
                <a:cs typeface="+mn-lt"/>
              </a:rPr>
              <a:t>Denoting or relating to a person who does not identify themselves as having a fixed gender.</a:t>
            </a:r>
            <a:endParaRPr lang="en-US"/>
          </a:p>
        </p:txBody>
      </p:sp>
      <p:pic>
        <p:nvPicPr>
          <p:cNvPr id="5" name="Picture 5">
            <a:extLst>
              <a:ext uri="{FF2B5EF4-FFF2-40B4-BE49-F238E27FC236}">
                <a16:creationId xmlns:a16="http://schemas.microsoft.com/office/drawing/2014/main" id="{CB697DC0-DB4A-488B-8D35-78FC8D69F1D9}"/>
              </a:ext>
            </a:extLst>
          </p:cNvPr>
          <p:cNvPicPr>
            <a:picLocks noGrp="1" noChangeAspect="1"/>
          </p:cNvPicPr>
          <p:nvPr>
            <p:ph sz="half" idx="2"/>
          </p:nvPr>
        </p:nvPicPr>
        <p:blipFill>
          <a:blip r:embed="rId2"/>
          <a:stretch>
            <a:fillRect/>
          </a:stretch>
        </p:blipFill>
        <p:spPr>
          <a:xfrm>
            <a:off x="6187415" y="2483294"/>
            <a:ext cx="5194583" cy="3116750"/>
          </a:xfrm>
        </p:spPr>
      </p:pic>
    </p:spTree>
    <p:extLst>
      <p:ext uri="{BB962C8B-B14F-4D97-AF65-F5344CB8AC3E}">
        <p14:creationId xmlns:p14="http://schemas.microsoft.com/office/powerpoint/2010/main" val="458832551"/>
      </p:ext>
    </p:extLst>
  </p:cSld>
  <p:clrMapOvr>
    <a:masterClrMapping/>
  </p:clrMapOvr>
  <p:transition spd="slow">
    <p:comb/>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2D291-0C7F-47BF-9569-50A0FF9942EF}"/>
              </a:ext>
            </a:extLst>
          </p:cNvPr>
          <p:cNvSpPr>
            <a:spLocks noGrp="1"/>
          </p:cNvSpPr>
          <p:nvPr>
            <p:ph type="title"/>
          </p:nvPr>
        </p:nvSpPr>
        <p:spPr/>
        <p:txBody>
          <a:bodyPr/>
          <a:lstStyle/>
          <a:p>
            <a:r>
              <a:rPr lang="en-US"/>
              <a:t>straight</a:t>
            </a:r>
          </a:p>
        </p:txBody>
      </p:sp>
      <p:sp>
        <p:nvSpPr>
          <p:cNvPr id="3" name="Content Placeholder 2">
            <a:extLst>
              <a:ext uri="{FF2B5EF4-FFF2-40B4-BE49-F238E27FC236}">
                <a16:creationId xmlns:a16="http://schemas.microsoft.com/office/drawing/2014/main" id="{C4BA3CBB-E348-46CE-BC4D-26178E86F03F}"/>
              </a:ext>
            </a:extLst>
          </p:cNvPr>
          <p:cNvSpPr>
            <a:spLocks noGrp="1"/>
          </p:cNvSpPr>
          <p:nvPr>
            <p:ph sz="half" idx="1"/>
          </p:nvPr>
        </p:nvSpPr>
        <p:spPr/>
        <p:txBody>
          <a:bodyPr/>
          <a:lstStyle/>
          <a:p>
            <a:r>
              <a:rPr lang="en-US">
                <a:ea typeface="+mn-lt"/>
                <a:cs typeface="+mn-lt"/>
              </a:rPr>
              <a:t>Heterosexual (straight) - describes a person who is attracted only or almost only to the "other" gender</a:t>
            </a:r>
            <a:endParaRPr lang="en-US"/>
          </a:p>
        </p:txBody>
      </p:sp>
      <p:pic>
        <p:nvPicPr>
          <p:cNvPr id="5" name="Picture 5" descr="Background pattern&#10;&#10;Description automatically generated">
            <a:extLst>
              <a:ext uri="{FF2B5EF4-FFF2-40B4-BE49-F238E27FC236}">
                <a16:creationId xmlns:a16="http://schemas.microsoft.com/office/drawing/2014/main" id="{2F8967C9-C5F2-4800-9128-893C686E0A7B}"/>
              </a:ext>
            </a:extLst>
          </p:cNvPr>
          <p:cNvPicPr>
            <a:picLocks noGrp="1" noChangeAspect="1"/>
          </p:cNvPicPr>
          <p:nvPr>
            <p:ph sz="half" idx="2"/>
          </p:nvPr>
        </p:nvPicPr>
        <p:blipFill>
          <a:blip r:embed="rId2"/>
          <a:stretch>
            <a:fillRect/>
          </a:stretch>
        </p:blipFill>
        <p:spPr>
          <a:xfrm>
            <a:off x="6187415" y="2310141"/>
            <a:ext cx="5194583" cy="3463055"/>
          </a:xfrm>
        </p:spPr>
      </p:pic>
    </p:spTree>
    <p:extLst>
      <p:ext uri="{BB962C8B-B14F-4D97-AF65-F5344CB8AC3E}">
        <p14:creationId xmlns:p14="http://schemas.microsoft.com/office/powerpoint/2010/main" val="2152085030"/>
      </p:ext>
    </p:extLst>
  </p:cSld>
  <p:clrMapOvr>
    <a:masterClrMapping/>
  </p:clrMapOvr>
  <p:transition spd="slow">
    <p:comb/>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A36C1-C96E-4369-9921-38B7C93E1075}"/>
              </a:ext>
            </a:extLst>
          </p:cNvPr>
          <p:cNvSpPr>
            <a:spLocks noGrp="1"/>
          </p:cNvSpPr>
          <p:nvPr>
            <p:ph type="title"/>
          </p:nvPr>
        </p:nvSpPr>
        <p:spPr/>
        <p:txBody>
          <a:bodyPr/>
          <a:lstStyle/>
          <a:p>
            <a:r>
              <a:rPr lang="en-US"/>
              <a:t>What is it?</a:t>
            </a:r>
          </a:p>
        </p:txBody>
      </p:sp>
      <p:sp>
        <p:nvSpPr>
          <p:cNvPr id="3" name="Content Placeholder 2">
            <a:extLst>
              <a:ext uri="{FF2B5EF4-FFF2-40B4-BE49-F238E27FC236}">
                <a16:creationId xmlns:a16="http://schemas.microsoft.com/office/drawing/2014/main" id="{81837E49-142A-469E-95DB-E170EAE38023}"/>
              </a:ext>
            </a:extLst>
          </p:cNvPr>
          <p:cNvSpPr>
            <a:spLocks noGrp="1"/>
          </p:cNvSpPr>
          <p:nvPr>
            <p:ph idx="1"/>
          </p:nvPr>
        </p:nvSpPr>
        <p:spPr/>
        <p:txBody>
          <a:bodyPr/>
          <a:lstStyle/>
          <a:p>
            <a:pPr marL="0" indent="0">
              <a:buNone/>
            </a:pPr>
            <a:r>
              <a:rPr lang="en-US">
                <a:ea typeface="+mn-lt"/>
                <a:cs typeface="+mn-lt"/>
              </a:rPr>
              <a:t>What is the meaning of LGBTQ? The terms lesbian, gay, bisexual, transgender, and questioning (LGBTQ) describe distinct groups within the gay culture. The early initiatives for people who were gay focused mostly on men. So, in an attempt to draw attention to issues specific to gay women, "lesbian" is often listed first.</a:t>
            </a:r>
            <a:endParaRPr lang="en-US"/>
          </a:p>
        </p:txBody>
      </p:sp>
    </p:spTree>
    <p:extLst>
      <p:ext uri="{BB962C8B-B14F-4D97-AF65-F5344CB8AC3E}">
        <p14:creationId xmlns:p14="http://schemas.microsoft.com/office/powerpoint/2010/main" val="3027131519"/>
      </p:ext>
    </p:extLst>
  </p:cSld>
  <p:clrMapOvr>
    <a:masterClrMapping/>
  </p:clrMapOvr>
  <p:transition spd="slow">
    <p:comb/>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180DE8A2-73B1-4AFE-8FB9-BE4B66F398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E5ADB140-E61F-4DA4-A342-F5EF70772D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212121"/>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BE4DA8B-FC57-43CF-8FA9-D012F98C0643}"/>
              </a:ext>
            </a:extLst>
          </p:cNvPr>
          <p:cNvSpPr>
            <a:spLocks noGrp="1"/>
          </p:cNvSpPr>
          <p:nvPr>
            <p:ph type="title"/>
          </p:nvPr>
        </p:nvSpPr>
        <p:spPr>
          <a:xfrm>
            <a:off x="451514" y="394943"/>
            <a:ext cx="11288972" cy="816637"/>
          </a:xfrm>
          <a:effectLst/>
        </p:spPr>
        <p:txBody>
          <a:bodyPr vert="horz" lIns="91440" tIns="45720" rIns="91440" bIns="45720" rtlCol="0" anchor="b">
            <a:normAutofit/>
          </a:bodyPr>
          <a:lstStyle/>
          <a:p>
            <a:r>
              <a:rPr lang="en-US" sz="3200">
                <a:solidFill>
                  <a:srgbClr val="FFFFFF"/>
                </a:solidFill>
              </a:rPr>
              <a:t>The flags</a:t>
            </a:r>
          </a:p>
        </p:txBody>
      </p:sp>
      <p:sp>
        <p:nvSpPr>
          <p:cNvPr id="4" name="Text Placeholder 3">
            <a:extLst>
              <a:ext uri="{FF2B5EF4-FFF2-40B4-BE49-F238E27FC236}">
                <a16:creationId xmlns:a16="http://schemas.microsoft.com/office/drawing/2014/main" id="{F27A7AA6-3186-4ABD-8674-B3318F8FB87D}"/>
              </a:ext>
            </a:extLst>
          </p:cNvPr>
          <p:cNvSpPr>
            <a:spLocks noGrp="1"/>
          </p:cNvSpPr>
          <p:nvPr>
            <p:ph type="body" sz="half" idx="2"/>
          </p:nvPr>
        </p:nvSpPr>
        <p:spPr>
          <a:xfrm>
            <a:off x="451514" y="1211580"/>
            <a:ext cx="11288972" cy="491490"/>
          </a:xfrm>
        </p:spPr>
        <p:txBody>
          <a:bodyPr vert="horz" lIns="91440" tIns="45720" rIns="91440" bIns="45720" rtlCol="0" anchor="t">
            <a:normAutofit/>
          </a:bodyPr>
          <a:lstStyle/>
          <a:p>
            <a:r>
              <a:rPr lang="en-US" sz="1800" kern="1200">
                <a:solidFill>
                  <a:srgbClr val="FFFFFF"/>
                </a:solidFill>
                <a:latin typeface="+mn-lt"/>
                <a:ea typeface="+mn-ea"/>
                <a:cs typeface="+mn-cs"/>
              </a:rPr>
              <a:t>There are multiple pride flags for different sexualities and genders. Here are a few:</a:t>
            </a:r>
          </a:p>
        </p:txBody>
      </p:sp>
      <p:pic>
        <p:nvPicPr>
          <p:cNvPr id="5" name="Picture 5" descr="Graphical user interface, application, PowerPoint&#10;&#10;Description automatically generated">
            <a:extLst>
              <a:ext uri="{FF2B5EF4-FFF2-40B4-BE49-F238E27FC236}">
                <a16:creationId xmlns:a16="http://schemas.microsoft.com/office/drawing/2014/main" id="{AB9B996A-DAFC-403D-B54A-3A92B7D14468}"/>
              </a:ext>
            </a:extLst>
          </p:cNvPr>
          <p:cNvPicPr>
            <a:picLocks noGrp="1" noChangeAspect="1"/>
          </p:cNvPicPr>
          <p:nvPr>
            <p:ph idx="1"/>
          </p:nvPr>
        </p:nvPicPr>
        <p:blipFill>
          <a:blip r:embed="rId2"/>
          <a:stretch>
            <a:fillRect/>
          </a:stretch>
        </p:blipFill>
        <p:spPr>
          <a:xfrm>
            <a:off x="2320571" y="2349499"/>
            <a:ext cx="7383728" cy="3691864"/>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4138008943"/>
      </p:ext>
    </p:extLst>
  </p:cSld>
  <p:clrMapOvr>
    <a:overrideClrMapping bg1="lt1" tx1="dk1" bg2="lt2" tx2="dk2" accent1="accent1" accent2="accent2" accent3="accent3" accent4="accent4" accent5="accent5" accent6="accent6" hlink="hlink" folHlink="folHlink"/>
  </p:clrMapOvr>
  <p:transition spd="slow">
    <p:comb/>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0" name="Rectangle 9">
            <a:extLst>
              <a:ext uri="{FF2B5EF4-FFF2-40B4-BE49-F238E27FC236}">
                <a16:creationId xmlns:a16="http://schemas.microsoft.com/office/drawing/2014/main" id="{597EA66B-2AAB-42B0-9F9D-38920D8D8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92F179-7ED5-43D8-B230-BDC8E4E061F8}"/>
              </a:ext>
            </a:extLst>
          </p:cNvPr>
          <p:cNvSpPr>
            <a:spLocks noGrp="1"/>
          </p:cNvSpPr>
          <p:nvPr>
            <p:ph type="title"/>
          </p:nvPr>
        </p:nvSpPr>
        <p:spPr>
          <a:xfrm>
            <a:off x="965199" y="885433"/>
            <a:ext cx="10261602" cy="3022257"/>
          </a:xfrm>
          <a:effectLst/>
        </p:spPr>
        <p:txBody>
          <a:bodyPr vert="horz" lIns="91440" tIns="45720" rIns="91440" bIns="45720" rtlCol="0" anchor="b">
            <a:normAutofit/>
          </a:bodyPr>
          <a:lstStyle/>
          <a:p>
            <a:pPr algn="ctr"/>
            <a:r>
              <a:rPr lang="en-US" sz="7200">
                <a:solidFill>
                  <a:schemeClr val="tx1"/>
                </a:solidFill>
              </a:rPr>
              <a:t>Different sexualities and their meanings:</a:t>
            </a:r>
          </a:p>
        </p:txBody>
      </p:sp>
      <p:sp>
        <p:nvSpPr>
          <p:cNvPr id="12" name="Freeform: Shape 11">
            <a:extLst>
              <a:ext uri="{FF2B5EF4-FFF2-40B4-BE49-F238E27FC236}">
                <a16:creationId xmlns:a16="http://schemas.microsoft.com/office/drawing/2014/main" id="{D360EBE3-31BB-422F-AA87-FA3873DAE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0800000">
            <a:off x="0" y="5388384"/>
            <a:ext cx="12192000" cy="1469616"/>
          </a:xfrm>
          <a:custGeom>
            <a:avLst/>
            <a:gdLst>
              <a:gd name="connsiteX0" fmla="*/ 6113881 w 12192000"/>
              <a:gd name="connsiteY0" fmla="*/ 1469616 h 1469616"/>
              <a:gd name="connsiteX1" fmla="*/ 6101181 w 12192000"/>
              <a:gd name="connsiteY1" fmla="*/ 1469616 h 1469616"/>
              <a:gd name="connsiteX2" fmla="*/ 6090598 w 12192000"/>
              <a:gd name="connsiteY2" fmla="*/ 1469616 h 1469616"/>
              <a:gd name="connsiteX3" fmla="*/ 6077897 w 12192000"/>
              <a:gd name="connsiteY3" fmla="*/ 1464854 h 1469616"/>
              <a:gd name="connsiteX4" fmla="*/ 6065198 w 12192000"/>
              <a:gd name="connsiteY4" fmla="*/ 1460091 h 1469616"/>
              <a:gd name="connsiteX5" fmla="*/ 6056731 w 12192000"/>
              <a:gd name="connsiteY5" fmla="*/ 1456916 h 1469616"/>
              <a:gd name="connsiteX6" fmla="*/ 5678033 w 12192000"/>
              <a:gd name="connsiteY6" fmla="*/ 1172892 h 1469616"/>
              <a:gd name="connsiteX7" fmla="*/ 0 w 12192000"/>
              <a:gd name="connsiteY7" fmla="*/ 1172892 h 1469616"/>
              <a:gd name="connsiteX8" fmla="*/ 0 w 12192000"/>
              <a:gd name="connsiteY8" fmla="*/ 1162370 h 1469616"/>
              <a:gd name="connsiteX9" fmla="*/ 0 w 12192000"/>
              <a:gd name="connsiteY9" fmla="*/ 403347 h 1469616"/>
              <a:gd name="connsiteX10" fmla="*/ 0 w 12192000"/>
              <a:gd name="connsiteY10" fmla="*/ 0 h 1469616"/>
              <a:gd name="connsiteX11" fmla="*/ 12192000 w 12192000"/>
              <a:gd name="connsiteY11" fmla="*/ 0 h 1469616"/>
              <a:gd name="connsiteX12" fmla="*/ 12192000 w 12192000"/>
              <a:gd name="connsiteY12" fmla="*/ 403347 h 1469616"/>
              <a:gd name="connsiteX13" fmla="*/ 12192000 w 12192000"/>
              <a:gd name="connsiteY13" fmla="*/ 1162370 h 1469616"/>
              <a:gd name="connsiteX14" fmla="*/ 12192000 w 12192000"/>
              <a:gd name="connsiteY14" fmla="*/ 1172892 h 1469616"/>
              <a:gd name="connsiteX15" fmla="*/ 6524330 w 12192000"/>
              <a:gd name="connsiteY15" fmla="*/ 1172892 h 1469616"/>
              <a:gd name="connsiteX16" fmla="*/ 6145631 w 12192000"/>
              <a:gd name="connsiteY16" fmla="*/ 1456916 h 1469616"/>
              <a:gd name="connsiteX17" fmla="*/ 6137163 w 12192000"/>
              <a:gd name="connsiteY17" fmla="*/ 1460091 h 1469616"/>
              <a:gd name="connsiteX18" fmla="*/ 6124463 w 12192000"/>
              <a:gd name="connsiteY18" fmla="*/ 1464854 h 14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1469616">
                <a:moveTo>
                  <a:pt x="6113881" y="1469616"/>
                </a:moveTo>
                <a:lnTo>
                  <a:pt x="6101181" y="1469616"/>
                </a:lnTo>
                <a:lnTo>
                  <a:pt x="6090598" y="1469616"/>
                </a:lnTo>
                <a:lnTo>
                  <a:pt x="6077897" y="1464854"/>
                </a:lnTo>
                <a:lnTo>
                  <a:pt x="6065198" y="1460091"/>
                </a:lnTo>
                <a:lnTo>
                  <a:pt x="6056731" y="1456916"/>
                </a:lnTo>
                <a:lnTo>
                  <a:pt x="5678033" y="1172892"/>
                </a:lnTo>
                <a:lnTo>
                  <a:pt x="0" y="1172892"/>
                </a:lnTo>
                <a:lnTo>
                  <a:pt x="0" y="1162370"/>
                </a:lnTo>
                <a:lnTo>
                  <a:pt x="0" y="403347"/>
                </a:lnTo>
                <a:lnTo>
                  <a:pt x="0" y="0"/>
                </a:lnTo>
                <a:lnTo>
                  <a:pt x="12192000" y="0"/>
                </a:lnTo>
                <a:lnTo>
                  <a:pt x="12192000" y="403347"/>
                </a:lnTo>
                <a:lnTo>
                  <a:pt x="12192000" y="1162370"/>
                </a:lnTo>
                <a:lnTo>
                  <a:pt x="12192000" y="1172892"/>
                </a:lnTo>
                <a:lnTo>
                  <a:pt x="6524330" y="1172892"/>
                </a:lnTo>
                <a:lnTo>
                  <a:pt x="6145631" y="1456916"/>
                </a:lnTo>
                <a:lnTo>
                  <a:pt x="6137163" y="1460091"/>
                </a:lnTo>
                <a:lnTo>
                  <a:pt x="6124463" y="1464854"/>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85951318"/>
      </p:ext>
    </p:extLst>
  </p:cSld>
  <p:clrMapOvr>
    <a:overrideClrMapping bg1="lt1" tx1="dk1" bg2="lt2" tx2="dk2" accent1="accent1" accent2="accent2" accent3="accent3" accent4="accent4" accent5="accent5" accent6="accent6" hlink="hlink" folHlink="folHlink"/>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1D8FA-1503-48B7-AE5D-57CD5861F9D1}"/>
              </a:ext>
            </a:extLst>
          </p:cNvPr>
          <p:cNvSpPr>
            <a:spLocks noGrp="1"/>
          </p:cNvSpPr>
          <p:nvPr>
            <p:ph type="title"/>
          </p:nvPr>
        </p:nvSpPr>
        <p:spPr/>
        <p:txBody>
          <a:bodyPr/>
          <a:lstStyle/>
          <a:p>
            <a:r>
              <a:rPr lang="en-US"/>
              <a:t>The pride flag </a:t>
            </a:r>
          </a:p>
        </p:txBody>
      </p:sp>
      <p:sp>
        <p:nvSpPr>
          <p:cNvPr id="3" name="Content Placeholder 2">
            <a:extLst>
              <a:ext uri="{FF2B5EF4-FFF2-40B4-BE49-F238E27FC236}">
                <a16:creationId xmlns:a16="http://schemas.microsoft.com/office/drawing/2014/main" id="{6DC0BA1F-F213-4A4F-BC1C-AA2519D458A1}"/>
              </a:ext>
            </a:extLst>
          </p:cNvPr>
          <p:cNvSpPr>
            <a:spLocks noGrp="1"/>
          </p:cNvSpPr>
          <p:nvPr>
            <p:ph sz="half" idx="1"/>
          </p:nvPr>
        </p:nvSpPr>
        <p:spPr/>
        <p:txBody>
          <a:bodyPr/>
          <a:lstStyle/>
          <a:p>
            <a:r>
              <a:rPr lang="en-US"/>
              <a:t>This flag is for all sexualities in the LGBTQ+ community.</a:t>
            </a:r>
          </a:p>
        </p:txBody>
      </p:sp>
      <p:pic>
        <p:nvPicPr>
          <p:cNvPr id="5" name="Picture 5" descr="A picture containing text, businesscard, clipart, screenshot&#10;&#10;Description automatically generated">
            <a:extLst>
              <a:ext uri="{FF2B5EF4-FFF2-40B4-BE49-F238E27FC236}">
                <a16:creationId xmlns:a16="http://schemas.microsoft.com/office/drawing/2014/main" id="{4E5E9BA5-FCEC-450A-8701-65BE8340793C}"/>
              </a:ext>
            </a:extLst>
          </p:cNvPr>
          <p:cNvPicPr>
            <a:picLocks noGrp="1" noChangeAspect="1"/>
          </p:cNvPicPr>
          <p:nvPr>
            <p:ph sz="half" idx="2"/>
          </p:nvPr>
        </p:nvPicPr>
        <p:blipFill>
          <a:blip r:embed="rId2"/>
          <a:stretch>
            <a:fillRect/>
          </a:stretch>
        </p:blipFill>
        <p:spPr>
          <a:xfrm>
            <a:off x="6460066" y="2690287"/>
            <a:ext cx="4994334" cy="2602122"/>
          </a:xfrm>
        </p:spPr>
      </p:pic>
    </p:spTree>
    <p:extLst>
      <p:ext uri="{BB962C8B-B14F-4D97-AF65-F5344CB8AC3E}">
        <p14:creationId xmlns:p14="http://schemas.microsoft.com/office/powerpoint/2010/main" val="2883213192"/>
      </p:ext>
    </p:extLst>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78200-4925-4E97-AE0F-AD398ABA9B48}"/>
              </a:ext>
            </a:extLst>
          </p:cNvPr>
          <p:cNvSpPr>
            <a:spLocks noGrp="1"/>
          </p:cNvSpPr>
          <p:nvPr>
            <p:ph type="title"/>
          </p:nvPr>
        </p:nvSpPr>
        <p:spPr/>
        <p:txBody>
          <a:bodyPr/>
          <a:lstStyle/>
          <a:p>
            <a:r>
              <a:rPr lang="en-US"/>
              <a:t>Transgender</a:t>
            </a:r>
          </a:p>
        </p:txBody>
      </p:sp>
      <p:sp>
        <p:nvSpPr>
          <p:cNvPr id="3" name="Content Placeholder 2">
            <a:extLst>
              <a:ext uri="{FF2B5EF4-FFF2-40B4-BE49-F238E27FC236}">
                <a16:creationId xmlns:a16="http://schemas.microsoft.com/office/drawing/2014/main" id="{A815EB28-FC70-40B0-B642-8D6469E154E3}"/>
              </a:ext>
            </a:extLst>
          </p:cNvPr>
          <p:cNvSpPr>
            <a:spLocks noGrp="1"/>
          </p:cNvSpPr>
          <p:nvPr>
            <p:ph sz="half" idx="1"/>
          </p:nvPr>
        </p:nvSpPr>
        <p:spPr/>
        <p:txBody>
          <a:bodyPr/>
          <a:lstStyle/>
          <a:p>
            <a:r>
              <a:rPr lang="en-US">
                <a:ea typeface="+mn-lt"/>
                <a:cs typeface="+mn-lt"/>
              </a:rPr>
              <a:t>Transgender people are people whose gender identity is different from the gender they were thought to be at birth. “Trans” is often used as shorthand for transgender. When we're born, a doctor usually says that we're male or female based on what our bodies look like.</a:t>
            </a:r>
            <a:endParaRPr lang="en-US"/>
          </a:p>
        </p:txBody>
      </p:sp>
      <p:pic>
        <p:nvPicPr>
          <p:cNvPr id="5" name="Picture 5" descr="Background pattern&#10;&#10;Description automatically generated">
            <a:extLst>
              <a:ext uri="{FF2B5EF4-FFF2-40B4-BE49-F238E27FC236}">
                <a16:creationId xmlns:a16="http://schemas.microsoft.com/office/drawing/2014/main" id="{F960BAE0-C4CC-4CD0-A0AB-62A0B547E609}"/>
              </a:ext>
            </a:extLst>
          </p:cNvPr>
          <p:cNvPicPr>
            <a:picLocks noGrp="1" noChangeAspect="1"/>
          </p:cNvPicPr>
          <p:nvPr>
            <p:ph sz="half" idx="2"/>
          </p:nvPr>
        </p:nvPicPr>
        <p:blipFill>
          <a:blip r:embed="rId2"/>
          <a:stretch>
            <a:fillRect/>
          </a:stretch>
        </p:blipFill>
        <p:spPr>
          <a:xfrm>
            <a:off x="6187415" y="2483294"/>
            <a:ext cx="5194583" cy="3116750"/>
          </a:xfrm>
        </p:spPr>
      </p:pic>
    </p:spTree>
    <p:extLst>
      <p:ext uri="{BB962C8B-B14F-4D97-AF65-F5344CB8AC3E}">
        <p14:creationId xmlns:p14="http://schemas.microsoft.com/office/powerpoint/2010/main" val="1772327246"/>
      </p:ext>
    </p:extLst>
  </p:cSld>
  <p:clrMapOvr>
    <a:masterClrMapping/>
  </p:clrMapOvr>
  <p:transition spd="slow">
    <p:comb/>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F80C1-259D-4893-80ED-3CE3EABAAFF1}"/>
              </a:ext>
            </a:extLst>
          </p:cNvPr>
          <p:cNvSpPr>
            <a:spLocks noGrp="1"/>
          </p:cNvSpPr>
          <p:nvPr>
            <p:ph type="title"/>
          </p:nvPr>
        </p:nvSpPr>
        <p:spPr/>
        <p:txBody>
          <a:bodyPr/>
          <a:lstStyle/>
          <a:p>
            <a:r>
              <a:rPr lang="en-US"/>
              <a:t>Bisexual</a:t>
            </a:r>
          </a:p>
        </p:txBody>
      </p:sp>
      <p:sp>
        <p:nvSpPr>
          <p:cNvPr id="3" name="Content Placeholder 2">
            <a:extLst>
              <a:ext uri="{FF2B5EF4-FFF2-40B4-BE49-F238E27FC236}">
                <a16:creationId xmlns:a16="http://schemas.microsoft.com/office/drawing/2014/main" id="{313FDAF9-B34E-4DE8-8CF4-6C9239C63021}"/>
              </a:ext>
            </a:extLst>
          </p:cNvPr>
          <p:cNvSpPr>
            <a:spLocks noGrp="1"/>
          </p:cNvSpPr>
          <p:nvPr>
            <p:ph sz="half" idx="1"/>
          </p:nvPr>
        </p:nvSpPr>
        <p:spPr/>
        <p:txBody>
          <a:bodyPr/>
          <a:lstStyle/>
          <a:p>
            <a:r>
              <a:rPr lang="en-US">
                <a:ea typeface="+mn-lt"/>
                <a:cs typeface="+mn-lt"/>
              </a:rPr>
              <a:t>sexually attracted not exclusively to people of one particular gender; attracted to both men and women.</a:t>
            </a:r>
            <a:endParaRPr lang="en-US"/>
          </a:p>
        </p:txBody>
      </p:sp>
      <p:pic>
        <p:nvPicPr>
          <p:cNvPr id="5" name="Picture 5">
            <a:extLst>
              <a:ext uri="{FF2B5EF4-FFF2-40B4-BE49-F238E27FC236}">
                <a16:creationId xmlns:a16="http://schemas.microsoft.com/office/drawing/2014/main" id="{56BDE895-4E68-4716-97E6-23303436D05E}"/>
              </a:ext>
            </a:extLst>
          </p:cNvPr>
          <p:cNvPicPr>
            <a:picLocks noGrp="1" noChangeAspect="1"/>
          </p:cNvPicPr>
          <p:nvPr>
            <p:ph sz="half" idx="2"/>
          </p:nvPr>
        </p:nvPicPr>
        <p:blipFill>
          <a:blip r:embed="rId2"/>
          <a:stretch>
            <a:fillRect/>
          </a:stretch>
        </p:blipFill>
        <p:spPr>
          <a:xfrm>
            <a:off x="6187415" y="2483294"/>
            <a:ext cx="5194583" cy="3116750"/>
          </a:xfrm>
        </p:spPr>
      </p:pic>
    </p:spTree>
    <p:extLst>
      <p:ext uri="{BB962C8B-B14F-4D97-AF65-F5344CB8AC3E}">
        <p14:creationId xmlns:p14="http://schemas.microsoft.com/office/powerpoint/2010/main" val="4246547469"/>
      </p:ext>
    </p:extLst>
  </p:cSld>
  <p:clrMapOvr>
    <a:masterClrMapping/>
  </p:clrMapOvr>
  <p:transition spd="slow">
    <p:comb/>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DBEB5-5153-4AA8-9032-B7D7848860A9}"/>
              </a:ext>
            </a:extLst>
          </p:cNvPr>
          <p:cNvSpPr>
            <a:spLocks noGrp="1"/>
          </p:cNvSpPr>
          <p:nvPr>
            <p:ph type="title"/>
          </p:nvPr>
        </p:nvSpPr>
        <p:spPr/>
        <p:txBody>
          <a:bodyPr/>
          <a:lstStyle/>
          <a:p>
            <a:r>
              <a:rPr lang="en-US"/>
              <a:t>Non-binary</a:t>
            </a:r>
          </a:p>
        </p:txBody>
      </p:sp>
      <p:sp>
        <p:nvSpPr>
          <p:cNvPr id="3" name="Content Placeholder 2">
            <a:extLst>
              <a:ext uri="{FF2B5EF4-FFF2-40B4-BE49-F238E27FC236}">
                <a16:creationId xmlns:a16="http://schemas.microsoft.com/office/drawing/2014/main" id="{A00E13A3-92B0-4670-BB96-A120A2CAA471}"/>
              </a:ext>
            </a:extLst>
          </p:cNvPr>
          <p:cNvSpPr>
            <a:spLocks noGrp="1"/>
          </p:cNvSpPr>
          <p:nvPr>
            <p:ph sz="half" idx="1"/>
          </p:nvPr>
        </p:nvSpPr>
        <p:spPr/>
        <p:txBody>
          <a:bodyPr/>
          <a:lstStyle/>
          <a:p>
            <a:r>
              <a:rPr lang="en-US">
                <a:ea typeface="+mn-lt"/>
                <a:cs typeface="+mn-lt"/>
              </a:rPr>
              <a:t>Non-binary or genderqueer is an umbrella term for gender identities that are neither male nor female‍—‌identities that are outside the gender binary.</a:t>
            </a:r>
            <a:endParaRPr lang="en-US"/>
          </a:p>
        </p:txBody>
      </p:sp>
      <p:pic>
        <p:nvPicPr>
          <p:cNvPr id="5" name="Picture 5" descr="Icon&#10;&#10;Description automatically generated">
            <a:extLst>
              <a:ext uri="{FF2B5EF4-FFF2-40B4-BE49-F238E27FC236}">
                <a16:creationId xmlns:a16="http://schemas.microsoft.com/office/drawing/2014/main" id="{4A62DE13-2F8B-417F-8934-972A78B94A32}"/>
              </a:ext>
            </a:extLst>
          </p:cNvPr>
          <p:cNvPicPr>
            <a:picLocks noGrp="1" noChangeAspect="1"/>
          </p:cNvPicPr>
          <p:nvPr>
            <p:ph sz="half" idx="2"/>
          </p:nvPr>
        </p:nvPicPr>
        <p:blipFill>
          <a:blip r:embed="rId2"/>
          <a:stretch>
            <a:fillRect/>
          </a:stretch>
        </p:blipFill>
        <p:spPr>
          <a:xfrm>
            <a:off x="6665933" y="2704754"/>
            <a:ext cx="4855773" cy="2673829"/>
          </a:xfrm>
        </p:spPr>
      </p:pic>
    </p:spTree>
    <p:extLst>
      <p:ext uri="{BB962C8B-B14F-4D97-AF65-F5344CB8AC3E}">
        <p14:creationId xmlns:p14="http://schemas.microsoft.com/office/powerpoint/2010/main" val="1403951482"/>
      </p:ext>
    </p:extLst>
  </p:cSld>
  <p:clrMapOvr>
    <a:masterClrMapping/>
  </p:clrMapOvr>
  <p:transition spd="slow">
    <p:comb/>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62AE-59BA-4CCE-98D3-6155D04CD9B9}"/>
              </a:ext>
            </a:extLst>
          </p:cNvPr>
          <p:cNvSpPr>
            <a:spLocks noGrp="1"/>
          </p:cNvSpPr>
          <p:nvPr>
            <p:ph type="title"/>
          </p:nvPr>
        </p:nvSpPr>
        <p:spPr/>
        <p:txBody>
          <a:bodyPr/>
          <a:lstStyle/>
          <a:p>
            <a:r>
              <a:rPr lang="en-US"/>
              <a:t>Intersex</a:t>
            </a:r>
          </a:p>
        </p:txBody>
      </p:sp>
      <p:sp>
        <p:nvSpPr>
          <p:cNvPr id="3" name="Content Placeholder 2">
            <a:extLst>
              <a:ext uri="{FF2B5EF4-FFF2-40B4-BE49-F238E27FC236}">
                <a16:creationId xmlns:a16="http://schemas.microsoft.com/office/drawing/2014/main" id="{06FD4074-3C49-4497-879D-63FAE1E5A3F2}"/>
              </a:ext>
            </a:extLst>
          </p:cNvPr>
          <p:cNvSpPr>
            <a:spLocks noGrp="1"/>
          </p:cNvSpPr>
          <p:nvPr>
            <p:ph sz="half" idx="1"/>
          </p:nvPr>
        </p:nvSpPr>
        <p:spPr/>
        <p:txBody>
          <a:bodyPr/>
          <a:lstStyle/>
          <a:p>
            <a:r>
              <a:rPr lang="en-US">
                <a:ea typeface="+mn-lt"/>
                <a:cs typeface="+mn-lt"/>
              </a:rPr>
              <a:t>Intersex is a general term used for a variety of situations in which a person is born with reproductive or sexual anatomy that doesn't fit the boxes of female or male. Sometimes doctors do surgeries on intersex babies and children to make their bodies fit binary ideas of male or female.</a:t>
            </a:r>
            <a:endParaRPr lang="en-US"/>
          </a:p>
        </p:txBody>
      </p:sp>
      <p:pic>
        <p:nvPicPr>
          <p:cNvPr id="5" name="Picture 5" descr="Icon&#10;&#10;Description automatically generated">
            <a:extLst>
              <a:ext uri="{FF2B5EF4-FFF2-40B4-BE49-F238E27FC236}">
                <a16:creationId xmlns:a16="http://schemas.microsoft.com/office/drawing/2014/main" id="{80170FC9-5CCC-4DDC-B683-50035082DC02}"/>
              </a:ext>
            </a:extLst>
          </p:cNvPr>
          <p:cNvPicPr>
            <a:picLocks noGrp="1" noChangeAspect="1"/>
          </p:cNvPicPr>
          <p:nvPr>
            <p:ph sz="half" idx="2"/>
          </p:nvPr>
        </p:nvPicPr>
        <p:blipFill>
          <a:blip r:embed="rId2"/>
          <a:stretch>
            <a:fillRect/>
          </a:stretch>
        </p:blipFill>
        <p:spPr>
          <a:xfrm>
            <a:off x="6641132" y="2551906"/>
            <a:ext cx="4488430" cy="2979527"/>
          </a:xfrm>
        </p:spPr>
      </p:pic>
    </p:spTree>
    <p:extLst>
      <p:ext uri="{BB962C8B-B14F-4D97-AF65-F5344CB8AC3E}">
        <p14:creationId xmlns:p14="http://schemas.microsoft.com/office/powerpoint/2010/main" val="3245253244"/>
      </p:ext>
    </p:extLst>
  </p:cSld>
  <p:clrMapOvr>
    <a:masterClrMapping/>
  </p:clrMapOvr>
  <p:transition spd="slow">
    <p:comb/>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412</Words>
  <Application>Microsoft Office PowerPoint</Application>
  <PresentationFormat>Widescreen</PresentationFormat>
  <Paragraphs>29</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Century Gothic</vt:lpstr>
      <vt:lpstr>Wingdings 2</vt:lpstr>
      <vt:lpstr>Quotable</vt:lpstr>
      <vt:lpstr>LGBTQIA+</vt:lpstr>
      <vt:lpstr>What is it?</vt:lpstr>
      <vt:lpstr>The flags</vt:lpstr>
      <vt:lpstr>Different sexualities and their meanings:</vt:lpstr>
      <vt:lpstr>The pride flag </vt:lpstr>
      <vt:lpstr>Transgender</vt:lpstr>
      <vt:lpstr>Bisexual</vt:lpstr>
      <vt:lpstr>Non-binary</vt:lpstr>
      <vt:lpstr>Intersex</vt:lpstr>
      <vt:lpstr>Lesbian</vt:lpstr>
      <vt:lpstr>Asexual</vt:lpstr>
      <vt:lpstr>pansexual</vt:lpstr>
      <vt:lpstr>Gay</vt:lpstr>
      <vt:lpstr>Genderfluid</vt:lpstr>
      <vt:lpstr>straight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Simone Piggin</dc:creator>
  <cp:lastModifiedBy>Simone Piggin</cp:lastModifiedBy>
  <cp:revision>2</cp:revision>
  <dcterms:created xsi:type="dcterms:W3CDTF">2021-07-07T08:04:03Z</dcterms:created>
  <dcterms:modified xsi:type="dcterms:W3CDTF">2021-07-31T11:17:38Z</dcterms:modified>
</cp:coreProperties>
</file>