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  <p:sldMasterId id="2147483728" r:id="rId5"/>
    <p:sldMasterId id="2147483898" r:id="rId6"/>
    <p:sldMasterId id="2147483885" r:id="rId7"/>
  </p:sldMasterIdLst>
  <p:notesMasterIdLst>
    <p:notesMasterId r:id="rId21"/>
  </p:notesMasterIdLst>
  <p:sldIdLst>
    <p:sldId id="263" r:id="rId8"/>
    <p:sldId id="273" r:id="rId9"/>
    <p:sldId id="266" r:id="rId10"/>
    <p:sldId id="274" r:id="rId11"/>
    <p:sldId id="275" r:id="rId12"/>
    <p:sldId id="272" r:id="rId13"/>
    <p:sldId id="259" r:id="rId14"/>
    <p:sldId id="258" r:id="rId15"/>
    <p:sldId id="260" r:id="rId16"/>
    <p:sldId id="265" r:id="rId17"/>
    <p:sldId id="271" r:id="rId18"/>
    <p:sldId id="270" r:id="rId19"/>
    <p:sldId id="268" r:id="rId20"/>
  </p:sldIdLst>
  <p:sldSz cx="9144000" cy="5143500" type="screen16x9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5D"/>
    <a:srgbClr val="934C74"/>
    <a:srgbClr val="CB9BBD"/>
    <a:srgbClr val="9D1348"/>
    <a:srgbClr val="FBF5EA"/>
    <a:srgbClr val="364395"/>
    <a:srgbClr val="F8F8F8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40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E67FF52E-97C6-4DB7-9B83-B8E782E26A1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C95FB87-A4B5-4E98-B549-FA6755BA536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C55BDA34-4E4C-41ED-B253-7000178A461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4A0783D0-977E-4300-8F49-218493C41F6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EE1191DD-0374-478D-B218-D95B1FCDC7C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7FA351C2-CB08-463C-88D8-F0895804F7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D9B23E0-F2C1-4284-8F68-666CDC73E9F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>
            <a:extLst>
              <a:ext uri="{FF2B5EF4-FFF2-40B4-BE49-F238E27FC236}">
                <a16:creationId xmlns:a16="http://schemas.microsoft.com/office/drawing/2014/main" id="{752A9586-05DC-4E43-B6A1-69587EACEF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Notes Placeholder 2">
            <a:extLst>
              <a:ext uri="{FF2B5EF4-FFF2-40B4-BE49-F238E27FC236}">
                <a16:creationId xmlns:a16="http://schemas.microsoft.com/office/drawing/2014/main" id="{FDF8A30D-1F08-4BFB-9649-6EDFC04E4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6323" name="Slide Number Placeholder 3">
            <a:extLst>
              <a:ext uri="{FF2B5EF4-FFF2-40B4-BE49-F238E27FC236}">
                <a16:creationId xmlns:a16="http://schemas.microsoft.com/office/drawing/2014/main" id="{A168A9CE-5C37-4D4C-B62A-C1046CF86C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DCEEC9E-26B8-4703-BE6B-13525BDAC9D1}" type="slidenum">
              <a:rPr lang="en-GB" altLang="en-US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7077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>
            <a:extLst>
              <a:ext uri="{FF2B5EF4-FFF2-40B4-BE49-F238E27FC236}">
                <a16:creationId xmlns:a16="http://schemas.microsoft.com/office/drawing/2014/main" id="{E0F0A331-5953-48A5-8238-878878B6A1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Notes Placeholder 2">
            <a:extLst>
              <a:ext uri="{FF2B5EF4-FFF2-40B4-BE49-F238E27FC236}">
                <a16:creationId xmlns:a16="http://schemas.microsoft.com/office/drawing/2014/main" id="{2C4619B6-ABD6-42A5-8CD2-25C86F266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8371" name="Slide Number Placeholder 3">
            <a:extLst>
              <a:ext uri="{FF2B5EF4-FFF2-40B4-BE49-F238E27FC236}">
                <a16:creationId xmlns:a16="http://schemas.microsoft.com/office/drawing/2014/main" id="{2E5CCAAB-02B6-4736-96AA-F1F0D06494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25F5FC-4156-4956-86F8-1515A267886B}" type="slidenum">
              <a:rPr lang="en-GB" altLang="en-US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3346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>
            <a:extLst>
              <a:ext uri="{FF2B5EF4-FFF2-40B4-BE49-F238E27FC236}">
                <a16:creationId xmlns:a16="http://schemas.microsoft.com/office/drawing/2014/main" id="{B72416DB-E173-4231-B835-8BD408EAF7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Notes Placeholder 2">
            <a:extLst>
              <a:ext uri="{FF2B5EF4-FFF2-40B4-BE49-F238E27FC236}">
                <a16:creationId xmlns:a16="http://schemas.microsoft.com/office/drawing/2014/main" id="{390FAB62-3330-4DC4-9BBB-18F7355DB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0419" name="Slide Number Placeholder 3">
            <a:extLst>
              <a:ext uri="{FF2B5EF4-FFF2-40B4-BE49-F238E27FC236}">
                <a16:creationId xmlns:a16="http://schemas.microsoft.com/office/drawing/2014/main" id="{E2997769-53AE-474B-BA2A-9B79C19FFF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0C6C90C-61D3-497E-9A5A-6467A06EF500}" type="slidenum">
              <a:rPr lang="en-GB" altLang="en-US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4036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:a16="http://schemas.microsoft.com/office/drawing/2014/main" id="{F2A26FBB-4B8C-46D0-8DFD-B0E90563F8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Notes Placeholder 2">
            <a:extLst>
              <a:ext uri="{FF2B5EF4-FFF2-40B4-BE49-F238E27FC236}">
                <a16:creationId xmlns:a16="http://schemas.microsoft.com/office/drawing/2014/main" id="{53C1B2A0-1761-43F8-88EA-3FF202B88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76ECC537-3B01-4449-9A0B-97020166B3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6283B6-1E21-4A7E-8DC4-5FB706D151AE}" type="slidenum">
              <a:rPr lang="en-GB" altLang="en-US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4955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>
            <a:extLst>
              <a:ext uri="{FF2B5EF4-FFF2-40B4-BE49-F238E27FC236}">
                <a16:creationId xmlns:a16="http://schemas.microsoft.com/office/drawing/2014/main" id="{944AA7F2-10AA-492F-99BC-35599E59DE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Notes Placeholder 2">
            <a:extLst>
              <a:ext uri="{FF2B5EF4-FFF2-40B4-BE49-F238E27FC236}">
                <a16:creationId xmlns:a16="http://schemas.microsoft.com/office/drawing/2014/main" id="{D21CD640-60A1-432C-8FC3-6D16E45B0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66563" name="Slide Number Placeholder 3">
            <a:extLst>
              <a:ext uri="{FF2B5EF4-FFF2-40B4-BE49-F238E27FC236}">
                <a16:creationId xmlns:a16="http://schemas.microsoft.com/office/drawing/2014/main" id="{11E85C71-9CC5-468F-9CB1-40D3DF4A2C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9F9FCDC-1142-4878-A013-54BCEC249B79}" type="slidenum">
              <a:rPr lang="en-GB" altLang="en-US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2105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3EA2C07B-502C-42A8-81D9-8186F310BF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1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C94E2993-D9B0-4FD8-9E05-23BB52228F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D8FAD9D5-7B98-4A4D-A2A4-35A1750BD65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7Ia</a:t>
            </a:r>
            <a:endParaRPr lang="en-GB">
              <a:latin typeface="Arial Black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C5DF1FC-C339-469E-91BC-A924AE8F9D5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49307342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51773CD1-8507-4C30-8A62-9F55FFC88E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1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FFEE8BE7-E9D0-4393-B924-0C13B196DA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C44F814F-8CF4-42F9-A9CF-CA701488B7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>
              <a:latin typeface="Arial Black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DDD04B5-45AF-451A-A401-00584DD32F4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836796349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004CBA96-1988-489D-A84F-73E63DCBE7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1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57697B15-46AB-49E1-88E8-E66D77F558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B49EF207-9576-4D86-B716-8E3F3CCC086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>
              <a:latin typeface="Arial Black" pitchFamily="34" charset="0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9" y="627461"/>
            <a:ext cx="2070100" cy="3935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1"/>
            <a:ext cx="6057900" cy="3935015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4A42B8E-92EC-44B0-B714-30E2B4D7A86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74508443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BAA8FF47-E23D-4EE7-AE9D-9A5732C428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1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DDED1BD8-1C52-4BAC-827F-CF36B7C5C8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46B455B8-C7FE-48F2-A318-935E811574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>
              <a:latin typeface="Arial Black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1"/>
            <a:ext cx="8229600" cy="540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9EF3513-8D1A-4E36-9FFD-73835F5DFCC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34239601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5728A641-956E-4ABB-ACE0-3854FB78C9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1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3501E4C0-C6B1-47A1-A0BC-00DD2E80CC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27930BCD-EB4C-4B51-A215-E3CB732967A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7BA9B8D2-0C68-4670-A13F-38247E7C275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8779640-5805-4BC0-A583-09F096363E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52133901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61C67807-8FA5-4D6A-81BD-B6735985A8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1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956897AA-E1AC-4708-9697-5F7DF2FD86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28FBE07D-8B65-4BDA-AB40-6ECBD24208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7Ia</a:t>
            </a:r>
            <a:endParaRPr lang="en-GB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6B954E0D-2E42-4A13-8188-E8421954F1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1800" b="1">
                <a:solidFill>
                  <a:schemeClr val="bg1"/>
                </a:solidFill>
              </a:rPr>
              <a:t>Energy from food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3524E8D-F145-46C1-B9F4-51704482DBA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09973232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4BF51E65-7403-40E2-BD46-3110D59870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1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E7BEDE24-B0AD-4969-B31A-B795C95354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B7899513-351E-4D5A-A8D5-DD305EC7476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AF23F180-372F-4941-95FF-5EB49119374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A485DDB-5BA6-4DC0-A71B-2E51F267750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34046543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PhysicsPPTBottom">
            <a:extLst>
              <a:ext uri="{FF2B5EF4-FFF2-40B4-BE49-F238E27FC236}">
                <a16:creationId xmlns:a16="http://schemas.microsoft.com/office/drawing/2014/main" id="{8B1B1D4D-25FD-4466-B55D-DF2DBBDB75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1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hysicsPPTTop">
            <a:extLst>
              <a:ext uri="{FF2B5EF4-FFF2-40B4-BE49-F238E27FC236}">
                <a16:creationId xmlns:a16="http://schemas.microsoft.com/office/drawing/2014/main" id="{B3F80F7B-0C55-4BF4-9589-2AD3BF56A1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E10A5986-31F3-4BE6-A828-E899C2443B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>
              <a:latin typeface="Arial Black" pitchFamily="34" charset="0"/>
              <a:cs typeface="+mn-cs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ECBB4894-27F3-4FF8-8497-920C8A5778B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4" y="1383507"/>
            <a:ext cx="4027487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3CB7E2B-30F3-4B4F-B6F4-82E1510CB02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167020516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PhysicsPPTBottom">
            <a:extLst>
              <a:ext uri="{FF2B5EF4-FFF2-40B4-BE49-F238E27FC236}">
                <a16:creationId xmlns:a16="http://schemas.microsoft.com/office/drawing/2014/main" id="{63FDC34A-0E34-487D-A291-4DD78A12BD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1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PhysicsPPTTop">
            <a:extLst>
              <a:ext uri="{FF2B5EF4-FFF2-40B4-BE49-F238E27FC236}">
                <a16:creationId xmlns:a16="http://schemas.microsoft.com/office/drawing/2014/main" id="{0B273980-82BD-4662-A96C-36FF4E59A6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>
            <a:extLst>
              <a:ext uri="{FF2B5EF4-FFF2-40B4-BE49-F238E27FC236}">
                <a16:creationId xmlns:a16="http://schemas.microsoft.com/office/drawing/2014/main" id="{A766B52C-DECB-4700-87D2-24C264EF003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>
              <a:latin typeface="Arial Black" pitchFamily="34" charset="0"/>
              <a:cs typeface="+mn-cs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AE58BA90-C0F0-4ED3-922A-4BD4AC23168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3EDE2E69-C583-4CB7-B2D5-31EB1713888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529578200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hysicsPPTBottom">
            <a:extLst>
              <a:ext uri="{FF2B5EF4-FFF2-40B4-BE49-F238E27FC236}">
                <a16:creationId xmlns:a16="http://schemas.microsoft.com/office/drawing/2014/main" id="{1413870E-5A36-4DC9-B5CF-A46764F706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1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PhysicsPPTTop">
            <a:extLst>
              <a:ext uri="{FF2B5EF4-FFF2-40B4-BE49-F238E27FC236}">
                <a16:creationId xmlns:a16="http://schemas.microsoft.com/office/drawing/2014/main" id="{A04EF803-FECE-4173-92CF-F0B8A38815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>
            <a:extLst>
              <a:ext uri="{FF2B5EF4-FFF2-40B4-BE49-F238E27FC236}">
                <a16:creationId xmlns:a16="http://schemas.microsoft.com/office/drawing/2014/main" id="{1911DAAD-48F0-4E32-92ED-B47064045E7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>
              <a:latin typeface="Arial Black" pitchFamily="34" charset="0"/>
              <a:cs typeface="+mn-cs"/>
            </a:endParaRP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4C654CD8-A2D5-4217-9B7B-7425F1D4F4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C51EDA0-7124-4543-AA5D-5B54E786ED7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873041399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PhysicsPPTBottom">
            <a:extLst>
              <a:ext uri="{FF2B5EF4-FFF2-40B4-BE49-F238E27FC236}">
                <a16:creationId xmlns:a16="http://schemas.microsoft.com/office/drawing/2014/main" id="{8EA1BC41-D423-4B79-9737-3F86C5C1BE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1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PhysicsPPTTop">
            <a:extLst>
              <a:ext uri="{FF2B5EF4-FFF2-40B4-BE49-F238E27FC236}">
                <a16:creationId xmlns:a16="http://schemas.microsoft.com/office/drawing/2014/main" id="{6D3DE6C2-0040-4555-94AE-86DAB201C1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>
            <a:extLst>
              <a:ext uri="{FF2B5EF4-FFF2-40B4-BE49-F238E27FC236}">
                <a16:creationId xmlns:a16="http://schemas.microsoft.com/office/drawing/2014/main" id="{50116A13-C0ED-431A-8186-8AC6A47622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>
              <a:latin typeface="Arial Black" pitchFamily="34" charset="0"/>
              <a:cs typeface="+mn-cs"/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147650C3-F6AE-4AD3-8358-4202632C138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5EFF2-FED0-46B8-9005-A1D493B6C08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58771637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65ABCCC9-E9D1-4BB0-AF75-D19D3B3255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1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F5B964FF-5521-49A2-A279-D92437F31F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FA092990-51E7-48C2-A0B9-16ED78DD3BF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>
              <a:latin typeface="Arial Black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FEAD0F1-EFB5-4F66-883D-308B80FC4CC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07912139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PhysicsPPTBottom">
            <a:extLst>
              <a:ext uri="{FF2B5EF4-FFF2-40B4-BE49-F238E27FC236}">
                <a16:creationId xmlns:a16="http://schemas.microsoft.com/office/drawing/2014/main" id="{FBFD75C6-9B58-40E2-BBF0-3BE477682C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1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hysicsPPTTop">
            <a:extLst>
              <a:ext uri="{FF2B5EF4-FFF2-40B4-BE49-F238E27FC236}">
                <a16:creationId xmlns:a16="http://schemas.microsoft.com/office/drawing/2014/main" id="{4397C65F-3412-4A6A-AF73-E8990D0BA9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F2F35CCC-3004-48E8-98BE-985108C0CC4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>
              <a:latin typeface="Arial Black" pitchFamily="34" charset="0"/>
              <a:cs typeface="+mn-cs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93112DD6-9150-481B-A403-A8A9E3D21B0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999FDC0-FD08-4F81-A008-9BA0DD7F2E2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08038046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PhysicsPPTBottom">
            <a:extLst>
              <a:ext uri="{FF2B5EF4-FFF2-40B4-BE49-F238E27FC236}">
                <a16:creationId xmlns:a16="http://schemas.microsoft.com/office/drawing/2014/main" id="{E9DA273C-6836-41D9-83DD-B8D2FBEC2A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1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hysicsPPTTop">
            <a:extLst>
              <a:ext uri="{FF2B5EF4-FFF2-40B4-BE49-F238E27FC236}">
                <a16:creationId xmlns:a16="http://schemas.microsoft.com/office/drawing/2014/main" id="{18A8E558-D12F-4488-97DC-395681FFD4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A089294F-07EE-4228-A265-076207028D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>
              <a:latin typeface="Arial Black" pitchFamily="34" charset="0"/>
              <a:cs typeface="+mn-cs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DC65D31D-CAF3-466E-B3EC-EEA3A71FE78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6"/>
            <a:ext cx="5486400" cy="29563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648165E9-230B-4B1E-B209-D1CDD6B772F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53139275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687BF8C7-1DE6-40DD-B085-C0244F2707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1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F6AC3721-FE0F-4558-BA3A-F332703907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A3BD3746-AE0F-45BD-809A-1DBFF038F34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AF083389-BA36-4043-8B2D-50FD6F560D4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F63B7A2-60F2-46B5-BFD4-2F3EA582984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71013133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C465F77D-F7B3-479A-B8E5-247334E593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1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83588240-06E7-4866-810F-0AB9E654AC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DB4E0A32-D315-4E4B-B754-49DE9D82E64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346FB43F-27FD-4D63-9D30-646098EFB56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9" y="627461"/>
            <a:ext cx="2070100" cy="3935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1"/>
            <a:ext cx="6057900" cy="3935015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DB98505-D448-4DDF-BFA3-07A2532EDA6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25865773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BB44F6F1-B545-4AED-BE1A-D22513F629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1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26BC5980-C8E8-432C-AF89-2D395318BE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D9C37D51-333C-4EE8-9E88-A0237A675A8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CA69E229-A78E-48CA-9553-5410DF8835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1"/>
            <a:ext cx="8229600" cy="540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D33D169-BC3C-4FFE-836C-8B6B9CBBAA4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38872163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945EEBC5-E6E4-49FD-AC95-E1DECB9B52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1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E4C6DD79-FBB0-433D-9935-D3005638C5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8D4B965C-0191-4E01-8B6D-CE60AEF188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722F260D-F7DC-4234-8AF5-84AEC21EAC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15F06CA-0447-434F-9037-8DE17C2E766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93034562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CBAE68D9-3E4E-46CD-A624-CF4B5F203C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1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C95EAF5C-65D9-4A76-8D0C-9959C8A3C2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F404D3E6-4DC9-44C0-9F6C-BCDB055B85B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54067F03-E5C4-4977-A73E-69EFB974A2B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8F0F7AB-1E7A-42C1-8C1F-431ABD4514A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752831238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AAD15C03-EB4E-4AA7-9B71-EDA42F2414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1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300044F9-C167-4F90-8772-DEA74CEB9C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B3849031-DE67-4EDE-87A7-D8C60D46DE4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832686DF-6D67-4964-9381-19F5335CF6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1ED4721-8CD8-45D0-82E6-9FCC0BFDC02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38849309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PhysicsPPTBottom">
            <a:extLst>
              <a:ext uri="{FF2B5EF4-FFF2-40B4-BE49-F238E27FC236}">
                <a16:creationId xmlns:a16="http://schemas.microsoft.com/office/drawing/2014/main" id="{3A725147-9826-4CC1-AE79-44A8A6558E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1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hysicsPPTTop">
            <a:extLst>
              <a:ext uri="{FF2B5EF4-FFF2-40B4-BE49-F238E27FC236}">
                <a16:creationId xmlns:a16="http://schemas.microsoft.com/office/drawing/2014/main" id="{0E4D68FB-CCBB-4D12-9115-A4CD2A60FB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481BE25A-DBFF-4AFB-BAB4-818D1DDACE4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>
              <a:latin typeface="Arial Black" pitchFamily="34" charset="0"/>
              <a:cs typeface="+mn-cs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D135C582-8C58-4399-A218-A6E6ABA18F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4" y="1383507"/>
            <a:ext cx="4027487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A186927-3407-498F-813E-B2AA33626D9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73924528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PhysicsPPTBottom">
            <a:extLst>
              <a:ext uri="{FF2B5EF4-FFF2-40B4-BE49-F238E27FC236}">
                <a16:creationId xmlns:a16="http://schemas.microsoft.com/office/drawing/2014/main" id="{7F33EEC3-1898-4290-B342-2FDA7C245C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1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PhysicsPPTTop">
            <a:extLst>
              <a:ext uri="{FF2B5EF4-FFF2-40B4-BE49-F238E27FC236}">
                <a16:creationId xmlns:a16="http://schemas.microsoft.com/office/drawing/2014/main" id="{836FF0A2-EE7E-44F9-905F-E848993D00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>
            <a:extLst>
              <a:ext uri="{FF2B5EF4-FFF2-40B4-BE49-F238E27FC236}">
                <a16:creationId xmlns:a16="http://schemas.microsoft.com/office/drawing/2014/main" id="{DEA270D8-3DB9-4094-8369-517AAFF631A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>
              <a:latin typeface="Arial Black" pitchFamily="34" charset="0"/>
              <a:cs typeface="+mn-cs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E4FA4CB6-1BB8-4D64-B0B5-AEE80764D98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B9280457-9C98-4AD7-8812-937886F14BB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75906633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CAEEE8D9-0FAF-40B0-B385-C78895B66B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1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23061600-7653-4F54-B855-3C6A423E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B13A4D66-7264-4711-81A4-9B1EA418836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>
              <a:latin typeface="Arial Black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9FED940-8E3D-47BB-BACE-3D1B512390E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767208805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hysicsPPTBottom">
            <a:extLst>
              <a:ext uri="{FF2B5EF4-FFF2-40B4-BE49-F238E27FC236}">
                <a16:creationId xmlns:a16="http://schemas.microsoft.com/office/drawing/2014/main" id="{CDF5E4EC-798A-4AC6-9F65-5DD3E930E1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1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PhysicsPPTTop">
            <a:extLst>
              <a:ext uri="{FF2B5EF4-FFF2-40B4-BE49-F238E27FC236}">
                <a16:creationId xmlns:a16="http://schemas.microsoft.com/office/drawing/2014/main" id="{4DD1962A-A4F5-43B3-AD34-A46DCACA1B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>
            <a:extLst>
              <a:ext uri="{FF2B5EF4-FFF2-40B4-BE49-F238E27FC236}">
                <a16:creationId xmlns:a16="http://schemas.microsoft.com/office/drawing/2014/main" id="{CCE2F2AD-B66E-41E9-BC49-DBB2C59FFD5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>
              <a:latin typeface="Arial Black" pitchFamily="34" charset="0"/>
              <a:cs typeface="+mn-cs"/>
            </a:endParaRP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5671EF8B-2213-4276-BE2E-593CDD9CF2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84E794E-7839-472E-A50E-19159F9F842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850815217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PhysicsPPTBottom">
            <a:extLst>
              <a:ext uri="{FF2B5EF4-FFF2-40B4-BE49-F238E27FC236}">
                <a16:creationId xmlns:a16="http://schemas.microsoft.com/office/drawing/2014/main" id="{57DF1DEC-1EF7-4D3E-BDD0-CC1D6BC40E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1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PhysicsPPTTop">
            <a:extLst>
              <a:ext uri="{FF2B5EF4-FFF2-40B4-BE49-F238E27FC236}">
                <a16:creationId xmlns:a16="http://schemas.microsoft.com/office/drawing/2014/main" id="{5A7A31DC-5961-4717-9A0D-AF9EF55191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>
            <a:extLst>
              <a:ext uri="{FF2B5EF4-FFF2-40B4-BE49-F238E27FC236}">
                <a16:creationId xmlns:a16="http://schemas.microsoft.com/office/drawing/2014/main" id="{290227A4-6648-49F6-AC27-AA621AD21F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>
              <a:latin typeface="Arial Black" pitchFamily="34" charset="0"/>
              <a:cs typeface="+mn-cs"/>
            </a:endParaRP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391ECD36-631A-42F0-84D9-B71FCAAF0FF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49243-B29E-4488-B3AB-DF09595B2A5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467589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PhysicsPPTBottom">
            <a:extLst>
              <a:ext uri="{FF2B5EF4-FFF2-40B4-BE49-F238E27FC236}">
                <a16:creationId xmlns:a16="http://schemas.microsoft.com/office/drawing/2014/main" id="{B58106A3-FD27-4913-93FA-B62C90CD04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1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hysicsPPTTop">
            <a:extLst>
              <a:ext uri="{FF2B5EF4-FFF2-40B4-BE49-F238E27FC236}">
                <a16:creationId xmlns:a16="http://schemas.microsoft.com/office/drawing/2014/main" id="{1932A77C-7DC6-49AE-97A4-7A86A4D906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AAC315AE-DD5A-4B0E-A178-5AA84F15D5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>
              <a:latin typeface="Arial Black" pitchFamily="34" charset="0"/>
              <a:cs typeface="+mn-cs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25E174DB-9FB0-4502-ABA6-79577219D65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47BD0666-CF6E-4453-9DCA-E482263050F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66178538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PhysicsPPTBottom">
            <a:extLst>
              <a:ext uri="{FF2B5EF4-FFF2-40B4-BE49-F238E27FC236}">
                <a16:creationId xmlns:a16="http://schemas.microsoft.com/office/drawing/2014/main" id="{1007C1E5-2C84-429B-8F57-756587670B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1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hysicsPPTTop">
            <a:extLst>
              <a:ext uri="{FF2B5EF4-FFF2-40B4-BE49-F238E27FC236}">
                <a16:creationId xmlns:a16="http://schemas.microsoft.com/office/drawing/2014/main" id="{74CF3ADD-920A-4337-B565-30F79BAD59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E369CA12-917B-4F06-901F-C3835349BF4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>
              <a:latin typeface="Arial Black" pitchFamily="34" charset="0"/>
              <a:cs typeface="+mn-cs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541328D2-F1AE-48F5-A15C-491A8FD5CE3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6"/>
            <a:ext cx="5486400" cy="29563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18EF5247-EC4D-4B24-9940-433E5DF1D09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786689360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8A0E09A9-8B40-4484-A7BE-677BBA8DB0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1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A90BDA26-A19D-4D58-AFC5-97155267BD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C52C004D-CB7A-412D-995E-F3EEE169FB8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8B3B4187-8D47-4C48-AB8B-B3F3C2B4502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96E0240-8CDB-4465-AF0D-4E165356E2D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59310776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4C4E091C-7F24-459C-8DCB-6BFA1C80E3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1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3153815F-F4D4-4626-9028-5387402D0A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471D3E2C-C70B-4A79-BD8B-4909FEFD774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E908A4E0-ED02-4452-806C-46F5894954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9" y="627461"/>
            <a:ext cx="2070100" cy="3935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1"/>
            <a:ext cx="6057900" cy="3935015"/>
          </a:xfr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0574321-4993-4694-8112-AFC1EFF7190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208563251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PhysicsPPTBottom">
            <a:extLst>
              <a:ext uri="{FF2B5EF4-FFF2-40B4-BE49-F238E27FC236}">
                <a16:creationId xmlns:a16="http://schemas.microsoft.com/office/drawing/2014/main" id="{57902A39-BB0F-4661-85F1-C840B54D9F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1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PhysicsPPTTop">
            <a:extLst>
              <a:ext uri="{FF2B5EF4-FFF2-40B4-BE49-F238E27FC236}">
                <a16:creationId xmlns:a16="http://schemas.microsoft.com/office/drawing/2014/main" id="{F7982EEB-4656-4AFF-9442-B8FE72DDAB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D37DDEDE-A574-46B9-AF48-B911A6E41F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F731B277-F994-448C-AB69-58CE4EEFA37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1"/>
            <a:ext cx="8229600" cy="5405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B70CBCD-3CEC-478D-BEF3-76C5DAA2E30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746935052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D770FA-9D51-4025-92DD-775BAEFEDEA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98261235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1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E78745A-7740-46B7-858C-12D93183FCB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3402958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8F8253F-10C7-4FBF-9171-7DAF51478D7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4309256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PhysicsPPTBottom">
            <a:extLst>
              <a:ext uri="{FF2B5EF4-FFF2-40B4-BE49-F238E27FC236}">
                <a16:creationId xmlns:a16="http://schemas.microsoft.com/office/drawing/2014/main" id="{534DDD39-E3B5-466D-AA49-E0E397D0C5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1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hysicsPPTTop">
            <a:extLst>
              <a:ext uri="{FF2B5EF4-FFF2-40B4-BE49-F238E27FC236}">
                <a16:creationId xmlns:a16="http://schemas.microsoft.com/office/drawing/2014/main" id="{39DBAD4B-FCF2-4A1B-B5D1-39B5A971D0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DDAB33D0-8CB1-4C6D-94C6-04FCF061613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>
              <a:latin typeface="Arial Black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4" y="1383507"/>
            <a:ext cx="4027487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indent="0"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indent="0"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44CD23B-F95C-40D5-BF85-DDBB8479A28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964487488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1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4" y="1383507"/>
            <a:ext cx="4027487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3507"/>
            <a:ext cx="4027488" cy="317896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7A5891-ADD6-4930-9B2A-D921178EAFD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1768485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CFE142E-8959-41FA-837C-8CFECDEE018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42995908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1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7EA7944-8B37-4EBF-80F1-B8341F440EF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64718426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F5AD2B7-915C-4C6B-A220-705E3CBBFBC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59463777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46CCA0-3F23-4267-9E7E-8061E101043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7196627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6"/>
            <a:ext cx="5486400" cy="295633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71948"/>
            <a:ext cx="5486400" cy="5572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BCFEF5-41BA-4378-AF04-A46A3DCD92C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53028419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04" y="627461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BA0A3E0-A507-4776-B3A1-D006189E0A1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3631598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9" y="627461"/>
            <a:ext cx="2070100" cy="393501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627461"/>
            <a:ext cx="6057900" cy="3935015"/>
          </a:xfrm>
          <a:prstGeom prst="rect">
            <a:avLst/>
          </a:prstGeom>
        </p:spPr>
        <p:txBody>
          <a:bodyPr vert="eaVert"/>
          <a:lstStyle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2AEE9AB-19BE-41F5-A5DD-CAC12FD570C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77579652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627461"/>
            <a:ext cx="8229600" cy="54054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8314" y="1383507"/>
            <a:ext cx="8207375" cy="317896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4BFF7FC-6535-4A89-AE81-ED6E71F3151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1971480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PhysicsPPTBottom">
            <a:extLst>
              <a:ext uri="{FF2B5EF4-FFF2-40B4-BE49-F238E27FC236}">
                <a16:creationId xmlns:a16="http://schemas.microsoft.com/office/drawing/2014/main" id="{93DAEAE3-459A-407E-BA51-8D275E00F5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1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PhysicsPPTTop">
            <a:extLst>
              <a:ext uri="{FF2B5EF4-FFF2-40B4-BE49-F238E27FC236}">
                <a16:creationId xmlns:a16="http://schemas.microsoft.com/office/drawing/2014/main" id="{B6059428-F564-4BB8-AC99-7B0C8533BC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>
            <a:extLst>
              <a:ext uri="{FF2B5EF4-FFF2-40B4-BE49-F238E27FC236}">
                <a16:creationId xmlns:a16="http://schemas.microsoft.com/office/drawing/2014/main" id="{8D59C391-18AC-48E8-9F0A-FAE09FA760F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>
              <a:latin typeface="Arial Black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6502"/>
            <a:ext cx="8229600" cy="8036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56143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5965"/>
            <a:ext cx="4040188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56143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35965"/>
            <a:ext cx="4041775" cy="2665814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00277FF6-B1C6-4E0D-A3FD-33A720AB598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244602422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PhysicsPPTBottom">
            <a:extLst>
              <a:ext uri="{FF2B5EF4-FFF2-40B4-BE49-F238E27FC236}">
                <a16:creationId xmlns:a16="http://schemas.microsoft.com/office/drawing/2014/main" id="{8E092AD7-9650-4EB0-957A-8A6A994A7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1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PhysicsPPTTop">
            <a:extLst>
              <a:ext uri="{FF2B5EF4-FFF2-40B4-BE49-F238E27FC236}">
                <a16:creationId xmlns:a16="http://schemas.microsoft.com/office/drawing/2014/main" id="{722CAB38-EDB1-46E4-8367-94D9B8F323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3">
            <a:extLst>
              <a:ext uri="{FF2B5EF4-FFF2-40B4-BE49-F238E27FC236}">
                <a16:creationId xmlns:a16="http://schemas.microsoft.com/office/drawing/2014/main" id="{4B487A92-5448-4251-9DB5-C8FB5043545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>
              <a:latin typeface="Arial Black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38234-089E-43A0-A4FC-7159B23F0F5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338708680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PhysicsPPTBottom">
            <a:extLst>
              <a:ext uri="{FF2B5EF4-FFF2-40B4-BE49-F238E27FC236}">
                <a16:creationId xmlns:a16="http://schemas.microsoft.com/office/drawing/2014/main" id="{F23FC959-9F95-4E26-91AF-ED0AE41E96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1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PhysicsPPTTop">
            <a:extLst>
              <a:ext uri="{FF2B5EF4-FFF2-40B4-BE49-F238E27FC236}">
                <a16:creationId xmlns:a16="http://schemas.microsoft.com/office/drawing/2014/main" id="{EF91844B-7644-4633-8987-DC62552889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>
            <a:extLst>
              <a:ext uri="{FF2B5EF4-FFF2-40B4-BE49-F238E27FC236}">
                <a16:creationId xmlns:a16="http://schemas.microsoft.com/office/drawing/2014/main" id="{41388FA2-CD98-43D2-89E2-17324E8BE15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>
              <a:latin typeface="Arial Black" pitchFamily="34" charset="0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714F83-7BED-43C3-85EF-6B826E4C37C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911233333"/>
      </p:ext>
    </p:extLst>
  </p:cSld>
  <p:clrMapOvr>
    <a:masterClrMapping/>
  </p:clrMapOvr>
  <p:transition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PhysicsPPTBottom">
            <a:extLst>
              <a:ext uri="{FF2B5EF4-FFF2-40B4-BE49-F238E27FC236}">
                <a16:creationId xmlns:a16="http://schemas.microsoft.com/office/drawing/2014/main" id="{180D8B51-29DF-4CBA-908B-4240093E3D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1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hysicsPPTTop">
            <a:extLst>
              <a:ext uri="{FF2B5EF4-FFF2-40B4-BE49-F238E27FC236}">
                <a16:creationId xmlns:a16="http://schemas.microsoft.com/office/drawing/2014/main" id="{E4FDB381-BC35-4749-A73E-CDBBFC5748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338E24E4-ECB7-4C57-9413-E0D1A09F975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>
              <a:latin typeface="Arial Black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42924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2925"/>
            <a:ext cx="5111750" cy="395169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buNone/>
              <a:defRPr sz="18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53759"/>
            <a:ext cx="3008313" cy="3040864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DEDDDA9-6950-407A-B0A5-BA55CA3A71A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334672108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PhysicsPPTBottom">
            <a:extLst>
              <a:ext uri="{FF2B5EF4-FFF2-40B4-BE49-F238E27FC236}">
                <a16:creationId xmlns:a16="http://schemas.microsoft.com/office/drawing/2014/main" id="{517D374C-6441-4931-AC76-17F947337A7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1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hysicsPPTTop">
            <a:extLst>
              <a:ext uri="{FF2B5EF4-FFF2-40B4-BE49-F238E27FC236}">
                <a16:creationId xmlns:a16="http://schemas.microsoft.com/office/drawing/2014/main" id="{4CF0E535-CE92-44A3-A988-CABE2049C0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3">
            <a:extLst>
              <a:ext uri="{FF2B5EF4-FFF2-40B4-BE49-F238E27FC236}">
                <a16:creationId xmlns:a16="http://schemas.microsoft.com/office/drawing/2014/main" id="{2921D16A-6E3C-4055-90EC-CB9E666F421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>
              <a:latin typeface="Arial Black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7149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89346"/>
            <a:ext cx="5486400" cy="295633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25526"/>
            <a:ext cx="5486400" cy="503624"/>
          </a:xfrm>
        </p:spPr>
        <p:txBody>
          <a:bodyPr anchor="b"/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405E9BE-4ACA-453B-BFE9-D760BC8518A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230465342"/>
      </p:ext>
    </p:extLst>
  </p:cSld>
  <p:clrMapOvr>
    <a:masterClrMapping/>
  </p:clrMapOvr>
  <p:transition>
    <p:sndAc>
      <p:stSnd>
        <p:snd r:embed="rId1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4" grpId="0" build="p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audio" Target="../media/audio1.wav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audio" Target="../media/audio1.wav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PhysicsPPTBottom">
            <a:extLst>
              <a:ext uri="{FF2B5EF4-FFF2-40B4-BE49-F238E27FC236}">
                <a16:creationId xmlns:a16="http://schemas.microsoft.com/office/drawing/2014/main" id="{6768F33A-C36F-4D7F-A12E-01005B3F5A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1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1" descr="PhysicsPPTTop">
            <a:extLst>
              <a:ext uri="{FF2B5EF4-FFF2-40B4-BE49-F238E27FC236}">
                <a16:creationId xmlns:a16="http://schemas.microsoft.com/office/drawing/2014/main" id="{BDBA52BE-4A30-41AD-8787-DD8ED01BDE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>
            <a:extLst>
              <a:ext uri="{FF2B5EF4-FFF2-40B4-BE49-F238E27FC236}">
                <a16:creationId xmlns:a16="http://schemas.microsoft.com/office/drawing/2014/main" id="{EE844F13-0455-4499-A437-225BC48EAC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1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A26FC03F-2C65-481A-8F7F-E249342E72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EE06B49B-153B-4BA3-97C9-F0E85AAC41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70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8CF6191F-1F94-4808-9CBF-2831CD2542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>
              <a:latin typeface="Arial Black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 descr="PhysicsPPTBottom">
            <a:extLst>
              <a:ext uri="{FF2B5EF4-FFF2-40B4-BE49-F238E27FC236}">
                <a16:creationId xmlns:a16="http://schemas.microsoft.com/office/drawing/2014/main" id="{19395FA2-A0A1-4265-932D-891EA5D1ED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1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11" descr="PhysicsPPTTop">
            <a:extLst>
              <a:ext uri="{FF2B5EF4-FFF2-40B4-BE49-F238E27FC236}">
                <a16:creationId xmlns:a16="http://schemas.microsoft.com/office/drawing/2014/main" id="{3DB0C123-7997-47F2-9DFC-90403F291F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3">
            <a:extLst>
              <a:ext uri="{FF2B5EF4-FFF2-40B4-BE49-F238E27FC236}">
                <a16:creationId xmlns:a16="http://schemas.microsoft.com/office/drawing/2014/main" id="{81ED6E47-AAB0-48A7-9A3C-DADCFA4844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1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8F414893-9192-4DCB-8C96-6D3ED88B8E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83EE0613-39E5-41D0-939F-E4CA6CB084D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70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A641D70A-BAFC-4C61-B3A0-A218E0AC06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>
              <a:latin typeface="Arial Black" pitchFamily="34" charset="0"/>
              <a:cs typeface="+mn-cs"/>
            </a:endParaRP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1434945B-9C4B-4E27-BCE4-623850EE719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2" descr="PhysicsPPTBottom">
            <a:extLst>
              <a:ext uri="{FF2B5EF4-FFF2-40B4-BE49-F238E27FC236}">
                <a16:creationId xmlns:a16="http://schemas.microsoft.com/office/drawing/2014/main" id="{5DEA4072-CDED-4B73-BAC1-51D30C06E9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1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11" descr="PhysicsPPTTop">
            <a:extLst>
              <a:ext uri="{FF2B5EF4-FFF2-40B4-BE49-F238E27FC236}">
                <a16:creationId xmlns:a16="http://schemas.microsoft.com/office/drawing/2014/main" id="{EAA37591-FA60-49A4-B2EE-FC04FCF2E4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3">
            <a:extLst>
              <a:ext uri="{FF2B5EF4-FFF2-40B4-BE49-F238E27FC236}">
                <a16:creationId xmlns:a16="http://schemas.microsoft.com/office/drawing/2014/main" id="{93A3739F-5C2A-4AED-8316-24EAB01AD7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627461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Title or banner area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F62CE87F-CEED-4318-8933-91F79AAE4D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383507"/>
            <a:ext cx="820737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Use simple bullet points and lines, with no more than two lines per bullet point if possible.</a:t>
            </a:r>
          </a:p>
          <a:p>
            <a:pPr lvl="0"/>
            <a:r>
              <a:rPr lang="en-GB" altLang="en-US"/>
              <a:t>Try to use a maximum of ten words per line. </a:t>
            </a:r>
          </a:p>
          <a:p>
            <a:pPr lvl="0"/>
            <a:r>
              <a:rPr lang="en-GB" altLang="en-US"/>
              <a:t>Set up generic formatting on this master. </a:t>
            </a:r>
          </a:p>
          <a:p>
            <a:pPr lvl="0"/>
            <a:r>
              <a:rPr lang="en-GB" altLang="en-US"/>
              <a:t>By applying this master to your slides, you’ll maintain consistent font and bullet style.</a:t>
            </a:r>
          </a:p>
          <a:p>
            <a:pPr lvl="0"/>
            <a:r>
              <a:rPr lang="en-GB" altLang="en-US"/>
              <a:t>To change the layout of individual slides, select ‘Slide layout’ and choose the desired layout from the right-hand menu.</a:t>
            </a:r>
          </a:p>
          <a:p>
            <a:pPr lvl="0"/>
            <a:r>
              <a:rPr lang="en-GB" altLang="en-US"/>
              <a:t>Read the PowerPoint guidelines before creating a slide show.</a:t>
            </a:r>
          </a:p>
          <a:p>
            <a:pPr lvl="0"/>
            <a:endParaRPr lang="en-GB" altLang="en-US"/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F688EBFF-FDD6-464A-B06D-F76599F751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70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3C35F69E-6E58-48BE-AD6B-F2B2603F2AB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>
              <a:latin typeface="Arial Black" pitchFamily="34" charset="0"/>
              <a:cs typeface="+mn-cs"/>
            </a:endParaRP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30B3A655-45A8-4800-9A02-E269801BB94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</p:sldLayoutIdLst>
  <p:transition>
    <p:sndAc>
      <p:stSnd>
        <p:snd r:embed="rId1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2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2381" indent="-2381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682229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2pPr>
      <a:lvl3pPr marL="988219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9421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1600200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2" descr="PhysicsPPTBottom">
            <a:extLst>
              <a:ext uri="{FF2B5EF4-FFF2-40B4-BE49-F238E27FC236}">
                <a16:creationId xmlns:a16="http://schemas.microsoft.com/office/drawing/2014/main" id="{75D23396-D6D8-4156-8991-F7D55DC4BC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99411"/>
            <a:ext cx="9140825" cy="34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1" descr="PhysicsPPTTop">
            <a:extLst>
              <a:ext uri="{FF2B5EF4-FFF2-40B4-BE49-F238E27FC236}">
                <a16:creationId xmlns:a16="http://schemas.microsoft.com/office/drawing/2014/main" id="{E81AF356-6EAA-410D-A2EB-DCE3D96B62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08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>
            <a:extLst>
              <a:ext uri="{FF2B5EF4-FFF2-40B4-BE49-F238E27FC236}">
                <a16:creationId xmlns:a16="http://schemas.microsoft.com/office/drawing/2014/main" id="{6B57981D-7D1C-4CF3-8ADD-02788022F22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468314" y="4893470"/>
            <a:ext cx="8207375" cy="21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54285" name="Text Box 13">
            <a:extLst>
              <a:ext uri="{FF2B5EF4-FFF2-40B4-BE49-F238E27FC236}">
                <a16:creationId xmlns:a16="http://schemas.microsoft.com/office/drawing/2014/main" id="{6296621D-13A5-4278-9C24-A92F5B6D73F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141685"/>
            <a:ext cx="7921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7000" rIns="0" bIns="27000"/>
          <a:lstStyle/>
          <a:p>
            <a:pPr algn="ctr">
              <a:defRPr/>
            </a:pPr>
            <a:r>
              <a:rPr lang="en-GB" sz="1650" err="1">
                <a:solidFill>
                  <a:srgbClr val="FFFFFF"/>
                </a:solidFill>
                <a:latin typeface="Arial Black" pitchFamily="34" charset="0"/>
                <a:cs typeface="+mn-cs"/>
              </a:rPr>
              <a:t>xXx</a:t>
            </a:r>
            <a:endParaRPr lang="en-GB">
              <a:latin typeface="Arial Black" pitchFamily="34" charset="0"/>
              <a:cs typeface="+mn-cs"/>
            </a:endParaRPr>
          </a:p>
        </p:txBody>
      </p:sp>
      <p:sp>
        <p:nvSpPr>
          <p:cNvPr id="54286" name="Text Box 14">
            <a:extLst>
              <a:ext uri="{FF2B5EF4-FFF2-40B4-BE49-F238E27FC236}">
                <a16:creationId xmlns:a16="http://schemas.microsoft.com/office/drawing/2014/main" id="{F3E6D7DF-6D61-4E4F-8B2E-431A4058E4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04901" y="165497"/>
            <a:ext cx="6335713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" tIns="27000" rIns="27000" bIns="27000" anchor="ctr"/>
          <a:lstStyle/>
          <a:p>
            <a:pPr>
              <a:spcBef>
                <a:spcPct val="50000"/>
              </a:spcBef>
              <a:defRPr/>
            </a:pPr>
            <a:r>
              <a:rPr lang="en-GB" sz="1800" b="1">
                <a:solidFill>
                  <a:schemeClr val="bg1"/>
                </a:solidFill>
                <a:latin typeface="Arial" charset="0"/>
                <a:cs typeface="+mn-cs"/>
              </a:rPr>
              <a:t>Unit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67BDBB3-11C8-44E6-814B-AF4D7340CB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69900" y="1200151"/>
            <a:ext cx="82169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0968" name="Title Placeholder 9">
            <a:extLst>
              <a:ext uri="{FF2B5EF4-FFF2-40B4-BE49-F238E27FC236}">
                <a16:creationId xmlns:a16="http://schemas.microsoft.com/office/drawing/2014/main" id="{03AC87E3-765A-43A0-AE55-DBF62C3D2B4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535781"/>
            <a:ext cx="8229600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+mj-lt"/>
          <a:ea typeface="+mj-ea"/>
          <a:cs typeface="+mj-cs"/>
        </a:defRPr>
      </a:lvl1pPr>
      <a:lvl2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2pPr>
      <a:lvl3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3pPr>
      <a:lvl4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4pPr>
      <a:lvl5pPr marL="333375" indent="-333375"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rgbClr val="934C74"/>
          </a:solidFill>
          <a:latin typeface="Arial" charset="0"/>
        </a:defRPr>
      </a:lvl9pPr>
    </p:titleStyle>
    <p:bodyStyle>
      <a:lvl1pPr marL="3333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defRPr sz="1800">
          <a:solidFill>
            <a:srgbClr val="934C74"/>
          </a:solidFill>
          <a:latin typeface="+mn-lt"/>
          <a:ea typeface="+mn-ea"/>
          <a:cs typeface="+mn-cs"/>
        </a:defRPr>
      </a:lvl1pPr>
      <a:lvl2pPr marL="819150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934C74"/>
          </a:solidFill>
          <a:latin typeface="+mn-lt"/>
        </a:defRPr>
      </a:lvl2pPr>
      <a:lvl3pPr marL="1125141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934C74"/>
          </a:solidFill>
          <a:latin typeface="+mn-lt"/>
        </a:defRPr>
      </a:lvl3pPr>
      <a:lvl4pPr marL="1431131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1800">
          <a:solidFill>
            <a:srgbClr val="934C74"/>
          </a:solidFill>
          <a:latin typeface="+mn-lt"/>
        </a:defRPr>
      </a:lvl4pPr>
      <a:lvl5pPr marL="1737122" indent="-1714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>
          <a:solidFill>
            <a:srgbClr val="934C74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Wingdings" pitchFamily="2" charset="2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://www.highamsparkschool.co.uk/" TargetMode="External"/><Relationship Id="rId3" Type="http://schemas.openxmlformats.org/officeDocument/2006/relationships/audio" Target="../media/audio1.wav"/><Relationship Id="rId7" Type="http://schemas.openxmlformats.org/officeDocument/2006/relationships/hyperlink" Target="https://www.pearsonactivelearn.com/" TargetMode="Externa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hyperlink" Target="https://twitter.com/hpscience" TargetMode="External"/><Relationship Id="rId5" Type="http://schemas.openxmlformats.org/officeDocument/2006/relationships/hyperlink" Target="https://highamspark.fireflycloud.net/" TargetMode="External"/><Relationship Id="rId15" Type="http://schemas.openxmlformats.org/officeDocument/2006/relationships/audio" Target="../media/audio1.wav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hyperlink" Target="https://www.youtube.com/channel/UCevUL4wPdprao-yKOZ8GFNw" TargetMode="External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5">
            <a:extLst>
              <a:ext uri="{FF2B5EF4-FFF2-40B4-BE49-F238E27FC236}">
                <a16:creationId xmlns:a16="http://schemas.microsoft.com/office/drawing/2014/main" id="{0703FB2F-D1AD-4118-B3C0-8AC24C62E05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" name="Title 9">
            <a:extLst>
              <a:ext uri="{FF2B5EF4-FFF2-40B4-BE49-F238E27FC236}">
                <a16:creationId xmlns:a16="http://schemas.microsoft.com/office/drawing/2014/main" id="{CC1A76EE-9406-483E-939E-7A8BF9DEDAB9}"/>
              </a:ext>
            </a:extLst>
          </p:cNvPr>
          <p:cNvSpPr txBox="1">
            <a:spLocks/>
          </p:cNvSpPr>
          <p:nvPr/>
        </p:nvSpPr>
        <p:spPr bwMode="auto">
          <a:xfrm>
            <a:off x="-359778" y="-5049"/>
            <a:ext cx="1656184" cy="72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934C74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934C74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934C74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934C74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934C74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934C74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934C74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934C74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934C74"/>
                </a:solidFill>
                <a:latin typeface="Arial" charset="0"/>
              </a:defRPr>
            </a:lvl9pPr>
          </a:lstStyle>
          <a:p>
            <a:r>
              <a:rPr lang="en-GB" altLang="en-US" sz="2800" u="sng" kern="0">
                <a:solidFill>
                  <a:schemeClr val="tx1"/>
                </a:solidFill>
              </a:rPr>
              <a:t>CW</a:t>
            </a:r>
          </a:p>
        </p:txBody>
      </p:sp>
      <p:sp>
        <p:nvSpPr>
          <p:cNvPr id="7" name="Title 9">
            <a:extLst>
              <a:ext uri="{FF2B5EF4-FFF2-40B4-BE49-F238E27FC236}">
                <a16:creationId xmlns:a16="http://schemas.microsoft.com/office/drawing/2014/main" id="{5DFEB3F5-DE49-410F-A1E3-CD122F7AC836}"/>
              </a:ext>
            </a:extLst>
          </p:cNvPr>
          <p:cNvSpPr txBox="1">
            <a:spLocks/>
          </p:cNvSpPr>
          <p:nvPr/>
        </p:nvSpPr>
        <p:spPr bwMode="auto">
          <a:xfrm>
            <a:off x="6988716" y="-244777"/>
            <a:ext cx="2155284" cy="110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934C74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934C74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934C74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934C74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934C74"/>
                </a:solidFill>
                <a:latin typeface="Arial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934C74"/>
                </a:solidFill>
                <a:latin typeface="Arial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934C74"/>
                </a:solidFill>
                <a:latin typeface="Arial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934C74"/>
                </a:solidFill>
                <a:latin typeface="Arial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934C74"/>
                </a:solidFill>
                <a:latin typeface="Arial" charset="0"/>
              </a:defRPr>
            </a:lvl9pPr>
          </a:lstStyle>
          <a:p>
            <a:fld id="{63941CE1-B73A-457A-B1D8-CF2BAF8DD792}" type="datetime1">
              <a:rPr lang="en-GB" altLang="en-US" sz="2800" u="sng" kern="0" smtClean="0">
                <a:solidFill>
                  <a:schemeClr val="tx1"/>
                </a:solidFill>
              </a:rPr>
              <a:t>01/10/2020</a:t>
            </a:fld>
            <a:endParaRPr lang="en-GB" altLang="en-US" sz="2800" u="sng" kern="0" dirty="0">
              <a:solidFill>
                <a:schemeClr val="tx1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506E2F42-C528-4ABD-BA45-A39569A3B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539" y="-64050"/>
            <a:ext cx="7772400" cy="1102519"/>
          </a:xfrm>
        </p:spPr>
        <p:txBody>
          <a:bodyPr/>
          <a:lstStyle/>
          <a:p>
            <a:r>
              <a:rPr lang="en-GB" altLang="en-US" sz="4000" u="sng" dirty="0">
                <a:solidFill>
                  <a:schemeClr val="tx1"/>
                </a:solidFill>
              </a:rPr>
              <a:t>7</a:t>
            </a:r>
            <a:r>
              <a:rPr lang="en-GB" altLang="en-US" sz="39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I</a:t>
            </a:r>
            <a:r>
              <a:rPr lang="en-GB" altLang="en-US" sz="4000" u="sng" dirty="0">
                <a:solidFill>
                  <a:schemeClr val="tx1"/>
                </a:solidFill>
              </a:rPr>
              <a:t>a3 Comparing Foods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D50BC9-C79E-47F9-A1F7-46987B480B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4" y="841393"/>
            <a:ext cx="6203178" cy="3963348"/>
          </a:xfrm>
          <a:prstGeom prst="rect">
            <a:avLst/>
          </a:prstGeom>
        </p:spPr>
      </p:pic>
      <p:pic>
        <p:nvPicPr>
          <p:cNvPr id="11" name="Picture 2" descr="https://firefly.archbishoptemple.lancs.sch.uk/Templates/lib/core/login/images/school-logo.png">
            <a:hlinkClick r:id="rId5"/>
            <a:extLst>
              <a:ext uri="{FF2B5EF4-FFF2-40B4-BE49-F238E27FC236}">
                <a16:creationId xmlns:a16="http://schemas.microsoft.com/office/drawing/2014/main" id="{2887F831-9408-496C-8F6E-24E88F4D6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377" y="4635352"/>
            <a:ext cx="1586003" cy="44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7"/>
            <a:extLst>
              <a:ext uri="{FF2B5EF4-FFF2-40B4-BE49-F238E27FC236}">
                <a16:creationId xmlns:a16="http://schemas.microsoft.com/office/drawing/2014/main" id="{8D69E1E7-E498-44F8-80E2-8B9BE47CEA4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70484" y="4716012"/>
            <a:ext cx="2845978" cy="327029"/>
          </a:xfrm>
          <a:prstGeom prst="rect">
            <a:avLst/>
          </a:prstGeom>
        </p:spPr>
      </p:pic>
      <p:pic>
        <p:nvPicPr>
          <p:cNvPr id="13" name="Picture 12" descr="yt-brand-standard-logo-95x40.png">
            <a:hlinkClick r:id="rId9"/>
            <a:extLst>
              <a:ext uri="{FF2B5EF4-FFF2-40B4-BE49-F238E27FC236}">
                <a16:creationId xmlns:a16="http://schemas.microsoft.com/office/drawing/2014/main" id="{6606FFC4-DB90-4933-BBD8-E3C2F8639BAF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12822" y="4681824"/>
            <a:ext cx="857891" cy="361217"/>
          </a:xfrm>
          <a:prstGeom prst="rect">
            <a:avLst/>
          </a:prstGeom>
        </p:spPr>
      </p:pic>
      <p:pic>
        <p:nvPicPr>
          <p:cNvPr id="14" name="Picture 2">
            <a:hlinkClick r:id="rId11"/>
            <a:extLst>
              <a:ext uri="{FF2B5EF4-FFF2-40B4-BE49-F238E27FC236}">
                <a16:creationId xmlns:a16="http://schemas.microsoft.com/office/drawing/2014/main" id="{51549B8A-2C53-40F3-B07F-CCF7FE3D0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4925" y="4716492"/>
            <a:ext cx="1878012" cy="35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>
            <a:hlinkClick r:id="rId13"/>
            <a:extLst>
              <a:ext uri="{FF2B5EF4-FFF2-40B4-BE49-F238E27FC236}">
                <a16:creationId xmlns:a16="http://schemas.microsoft.com/office/drawing/2014/main" id="{07D7548A-0DAF-4926-9D33-61D4035D110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0" y="4681824"/>
            <a:ext cx="461676" cy="46167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138F201-D22A-4010-B9B6-75037C0D67FF}"/>
              </a:ext>
            </a:extLst>
          </p:cNvPr>
          <p:cNvSpPr/>
          <p:nvPr/>
        </p:nvSpPr>
        <p:spPr>
          <a:xfrm>
            <a:off x="836787" y="1251040"/>
            <a:ext cx="1152128" cy="368258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`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3C445F5-E7A4-4CEC-ABF2-1ACB61A9A619}"/>
              </a:ext>
            </a:extLst>
          </p:cNvPr>
          <p:cNvSpPr/>
          <p:nvPr/>
        </p:nvSpPr>
        <p:spPr>
          <a:xfrm>
            <a:off x="4653211" y="2407506"/>
            <a:ext cx="1044875" cy="399037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`</a:t>
            </a:r>
          </a:p>
        </p:txBody>
      </p:sp>
      <p:sp>
        <p:nvSpPr>
          <p:cNvPr id="16" name="AutoShape 18">
            <a:extLst>
              <a:ext uri="{FF2B5EF4-FFF2-40B4-BE49-F238E27FC236}">
                <a16:creationId xmlns:a16="http://schemas.microsoft.com/office/drawing/2014/main" id="{36C266C1-066C-40ED-AE7A-9472FFAF1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0223" y="733532"/>
            <a:ext cx="3089189" cy="1964724"/>
          </a:xfrm>
          <a:prstGeom prst="cloudCallout">
            <a:avLst>
              <a:gd name="adj1" fmla="val 33321"/>
              <a:gd name="adj2" fmla="val 83267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How is this different to last lesson? 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lick.wav"/>
          </p:stSnd>
        </p:sndAc>
      </p:transition>
    </mc:Choice>
    <mc:Fallback xmlns="">
      <p:transition>
        <p:sndAc>
          <p:stSnd>
            <p:snd r:embed="rId15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5">
            <a:extLst>
              <a:ext uri="{FF2B5EF4-FFF2-40B4-BE49-F238E27FC236}">
                <a16:creationId xmlns:a16="http://schemas.microsoft.com/office/drawing/2014/main" id="{7C1359B2-1E8B-4BCE-8D0F-64A50586868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9841715-0BE4-4482-8F9D-D27400B9A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088" y="236732"/>
            <a:ext cx="8280920" cy="4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GB" altLang="en-US" sz="2400" b="1" dirty="0"/>
              <a:t>Compare the energy per 100g of the two foods.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0D40620-A76E-43D9-AEDE-AFD8ADCEC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736" y="1850590"/>
            <a:ext cx="8280920" cy="443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GB" altLang="en-US" sz="2400" b="1" dirty="0"/>
              <a:t>Compare the energy per serving of the two foods.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B96EC51-83AF-4517-B460-6E5F97137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769" y="2715305"/>
            <a:ext cx="8280920" cy="84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GB" altLang="en-US" sz="2400" b="1" dirty="0"/>
              <a:t>Why do you think that food packets usually give the energy per 100g and the energy per serving? 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CD5BA9CD-3A15-4C0E-BEED-96D71F7FE78D}"/>
              </a:ext>
            </a:extLst>
          </p:cNvPr>
          <p:cNvSpPr txBox="1">
            <a:spLocks/>
          </p:cNvSpPr>
          <p:nvPr/>
        </p:nvSpPr>
        <p:spPr bwMode="auto">
          <a:xfrm>
            <a:off x="419736" y="607888"/>
            <a:ext cx="8280920" cy="120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GB" altLang="en-US" sz="2400" b="1" dirty="0">
                <a:solidFill>
                  <a:srgbClr val="008B5D"/>
                </a:solidFill>
              </a:rPr>
              <a:t>1240kJ : 250kJ = 1 :1.6</a:t>
            </a:r>
          </a:p>
          <a:p>
            <a:pPr eaLnBrk="0" hangingPunct="0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GB" altLang="en-US" sz="2400" b="1" dirty="0">
                <a:solidFill>
                  <a:srgbClr val="008B5D"/>
                </a:solidFill>
              </a:rPr>
              <a:t>Raisins contain </a:t>
            </a:r>
            <a:r>
              <a:rPr lang="en-GB" altLang="en-US" sz="2400" b="1" u="sng" dirty="0">
                <a:solidFill>
                  <a:srgbClr val="008B5D"/>
                </a:solidFill>
              </a:rPr>
              <a:t>1.6 times more</a:t>
            </a:r>
            <a:r>
              <a:rPr lang="en-GB" altLang="en-US" sz="2400" b="1" dirty="0">
                <a:solidFill>
                  <a:srgbClr val="008B5D"/>
                </a:solidFill>
              </a:rPr>
              <a:t> energy per 100g than dried apricots (60% more). (1)</a:t>
            </a:r>
            <a:endParaRPr lang="en-GB" altLang="en-US" sz="2400" dirty="0">
              <a:solidFill>
                <a:srgbClr val="008B5D"/>
              </a:solidFill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A6CBD717-4B09-4466-BF4B-4506C4E011A9}"/>
              </a:ext>
            </a:extLst>
          </p:cNvPr>
          <p:cNvSpPr txBox="1">
            <a:spLocks/>
          </p:cNvSpPr>
          <p:nvPr/>
        </p:nvSpPr>
        <p:spPr bwMode="auto">
          <a:xfrm>
            <a:off x="394769" y="2259778"/>
            <a:ext cx="8280920" cy="51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GB" altLang="en-US" sz="2400" b="1" dirty="0">
                <a:solidFill>
                  <a:srgbClr val="008B5D"/>
                </a:solidFill>
              </a:rPr>
              <a:t>They are about the same(1)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E2B0C0D2-6269-4DB8-A75D-DFB8FE7186EC}"/>
              </a:ext>
            </a:extLst>
          </p:cNvPr>
          <p:cNvSpPr txBox="1">
            <a:spLocks/>
          </p:cNvSpPr>
          <p:nvPr/>
        </p:nvSpPr>
        <p:spPr bwMode="auto">
          <a:xfrm>
            <a:off x="374616" y="3465844"/>
            <a:ext cx="8399392" cy="15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GB" altLang="en-US" sz="2400" b="1" dirty="0">
                <a:solidFill>
                  <a:srgbClr val="008B5D"/>
                </a:solidFill>
              </a:rPr>
              <a:t>The energy per 100g allows you to </a:t>
            </a:r>
            <a:r>
              <a:rPr lang="en-GB" altLang="en-US" sz="2400" b="1" u="sng" dirty="0">
                <a:solidFill>
                  <a:srgbClr val="008B5D"/>
                </a:solidFill>
              </a:rPr>
              <a:t>compare foods</a:t>
            </a:r>
            <a:r>
              <a:rPr lang="en-GB" altLang="en-US" sz="2400" b="1" dirty="0">
                <a:solidFill>
                  <a:srgbClr val="008B5D"/>
                </a:solidFill>
              </a:rPr>
              <a:t> (1) easily. The energy per serving allows you to easily work out how much energy you have taken in </a:t>
            </a:r>
            <a:r>
              <a:rPr lang="en-GB" altLang="en-US" sz="2400" b="1" u="sng" dirty="0">
                <a:solidFill>
                  <a:srgbClr val="008B5D"/>
                </a:solidFill>
              </a:rPr>
              <a:t>without having to find the mass</a:t>
            </a:r>
            <a:r>
              <a:rPr lang="en-GB" altLang="en-US" sz="2400" b="1" dirty="0">
                <a:solidFill>
                  <a:srgbClr val="008B5D"/>
                </a:solidFill>
              </a:rPr>
              <a:t> of the food. (1)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4E993E-05E0-4EEA-85B3-FBC2F9CFBAE7}"/>
              </a:ext>
            </a:extLst>
          </p:cNvPr>
          <p:cNvSpPr txBox="1"/>
          <p:nvPr/>
        </p:nvSpPr>
        <p:spPr>
          <a:xfrm>
            <a:off x="-9984" y="227711"/>
            <a:ext cx="622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435B9F-9100-4119-874F-22438840B83F}"/>
              </a:ext>
            </a:extLst>
          </p:cNvPr>
          <p:cNvSpPr txBox="1"/>
          <p:nvPr/>
        </p:nvSpPr>
        <p:spPr>
          <a:xfrm>
            <a:off x="191897" y="2637572"/>
            <a:ext cx="503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6C97A3-32A7-47D8-A255-ABA1802C8507}"/>
              </a:ext>
            </a:extLst>
          </p:cNvPr>
          <p:cNvSpPr txBox="1"/>
          <p:nvPr/>
        </p:nvSpPr>
        <p:spPr>
          <a:xfrm>
            <a:off x="179899" y="1812490"/>
            <a:ext cx="503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</a:t>
            </a:r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FB643E-C6AF-44BF-9127-E89BC33843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B8DE38-74D0-4619-A2B6-17BF267F7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28" y="832367"/>
            <a:ext cx="4250103" cy="4083697"/>
          </a:xfrm>
        </p:spPr>
      </p:pic>
      <p:sp>
        <p:nvSpPr>
          <p:cNvPr id="9" name="AutoShape 26">
            <a:extLst>
              <a:ext uri="{FF2B5EF4-FFF2-40B4-BE49-F238E27FC236}">
                <a16:creationId xmlns:a16="http://schemas.microsoft.com/office/drawing/2014/main" id="{26C083F1-C590-4AD3-9981-8A714A6367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8723" y="219638"/>
            <a:ext cx="8456966" cy="612729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 algn="l">
              <a:tabLst>
                <a:tab pos="407194" algn="l"/>
              </a:tabLst>
            </a:pPr>
            <a:r>
              <a:rPr lang="en-GB" altLang="en-US" sz="2400" b="1" dirty="0">
                <a:solidFill>
                  <a:schemeClr val="bg1"/>
                </a:solidFill>
                <a:sym typeface="Wingdings 2" pitchFamily="18" charset="2"/>
              </a:rPr>
              <a:t> </a:t>
            </a: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Answer the following questions using full sentences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B56393-8DB4-4D70-93A3-CB0230426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2517" y="832367"/>
            <a:ext cx="4363888" cy="21251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2058010-2227-4FD3-8627-FC04041A13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2517" y="2951820"/>
            <a:ext cx="3705380" cy="206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88079"/>
      </p:ext>
    </p:extLst>
  </p:cSld>
  <p:clrMapOvr>
    <a:masterClrMapping/>
  </p:clrMapOvr>
  <p:transition>
    <p:sndAc>
      <p:stSnd>
        <p:snd r:embed="rId2" name="click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FCB16F-37B1-4E62-9316-A36439B5BC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B3BCAA-EEE9-4369-9BC9-D4019EA089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782"/>
          <a:stretch/>
        </p:blipFill>
        <p:spPr>
          <a:xfrm>
            <a:off x="317988" y="1186962"/>
            <a:ext cx="8631117" cy="2769576"/>
          </a:xfrm>
          <a:prstGeom prst="rect">
            <a:avLst/>
          </a:prstGeom>
          <a:effectLst>
            <a:glow rad="152400">
              <a:srgbClr val="00B050"/>
            </a:glow>
          </a:effectLst>
        </p:spPr>
      </p:pic>
      <p:sp>
        <p:nvSpPr>
          <p:cNvPr id="5" name="AutoShape 26">
            <a:extLst>
              <a:ext uri="{FF2B5EF4-FFF2-40B4-BE49-F238E27FC236}">
                <a16:creationId xmlns:a16="http://schemas.microsoft.com/office/drawing/2014/main" id="{F7D41C3A-E81E-4C62-A748-184D64AE1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723" y="250030"/>
            <a:ext cx="8456966" cy="612729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 sz="1800" b="1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 sz="1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 sz="18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 sz="18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 sz="18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 sz="33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 sz="33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 sz="33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 sz="33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tabLst>
                <a:tab pos="407194" algn="l"/>
              </a:tabLst>
            </a:pPr>
            <a:r>
              <a:rPr lang="en-GB" altLang="en-US" sz="2400" kern="0" dirty="0">
                <a:solidFill>
                  <a:schemeClr val="bg1"/>
                </a:solidFill>
                <a:sym typeface="Wingdings 2" pitchFamily="18" charset="2"/>
              </a:rPr>
              <a:t> Decide upon a mark scheme and self assess.</a:t>
            </a:r>
            <a:endParaRPr lang="en-US" altLang="en-US" sz="24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9383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441E448-B936-4D9A-8B8F-51D2D0A122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A57C2882-7B2B-4BF3-BBC3-DE73F78C77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77441" lvl="1" indent="-342900"/>
            <a:r>
              <a:rPr lang="en-GB" altLang="en-US" sz="2100" dirty="0">
                <a:highlight>
                  <a:srgbClr val="FFFF00"/>
                </a:highlight>
              </a:rPr>
              <a:t>Make a fair comparison of results</a:t>
            </a:r>
          </a:p>
          <a:p>
            <a:pPr marL="477441" lvl="1" indent="-342900"/>
            <a:endParaRPr lang="en-GB" altLang="en-US" sz="2100" dirty="0"/>
          </a:p>
          <a:p>
            <a:pPr marL="403622" lvl="1" indent="-269081"/>
            <a:r>
              <a:rPr lang="en-GB" altLang="en-US" sz="2100" dirty="0">
                <a:highlight>
                  <a:srgbClr val="FFFF00"/>
                </a:highlight>
              </a:rPr>
              <a:t>Use ratio notation to compare things.</a:t>
            </a:r>
          </a:p>
          <a:p>
            <a:pPr marL="477441" lvl="1" indent="-342900"/>
            <a:endParaRPr lang="en-GB" altLang="en-US" sz="2100" dirty="0"/>
          </a:p>
          <a:p>
            <a:pPr marL="403622" lvl="1" indent="-269081"/>
            <a:r>
              <a:rPr lang="en-GB" altLang="en-US" sz="2100" dirty="0">
                <a:highlight>
                  <a:srgbClr val="FFFF00"/>
                </a:highlight>
              </a:rPr>
              <a:t>Calculate, simplify and use ratios. </a:t>
            </a:r>
          </a:p>
          <a:p>
            <a:pPr marL="403622" lvl="1" indent="-269081">
              <a:buNone/>
            </a:pPr>
            <a:endParaRPr lang="en-GB" altLang="en-US" sz="2100" dirty="0"/>
          </a:p>
          <a:p>
            <a:pPr marL="403622" lvl="1" indent="-269081">
              <a:buNone/>
            </a:pPr>
            <a:endParaRPr lang="en-GB" altLang="en-US" sz="2100" dirty="0"/>
          </a:p>
        </p:txBody>
      </p:sp>
      <p:sp>
        <p:nvSpPr>
          <p:cNvPr id="3076" name="Rectangle 5">
            <a:extLst>
              <a:ext uri="{FF2B5EF4-FFF2-40B4-BE49-F238E27FC236}">
                <a16:creationId xmlns:a16="http://schemas.microsoft.com/office/drawing/2014/main" id="{13806E24-8202-481B-AEF3-39E58F585DA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153370514"/>
      </p:ext>
    </p:extLst>
  </p:cSld>
  <p:clrMapOvr>
    <a:masterClrMapping/>
  </p:clrMapOvr>
  <p:transition>
    <p:sndAc>
      <p:stSnd>
        <p:snd r:embed="rId2" name="click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441E448-B936-4D9A-8B8F-51D2D0A122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Objectives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A57C2882-7B2B-4BF3-BBC3-DE73F78C77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77441" lvl="1" indent="-342900"/>
            <a:r>
              <a:rPr lang="en-GB" altLang="en-US" sz="2100" dirty="0">
                <a:highlight>
                  <a:srgbClr val="FFFF00"/>
                </a:highlight>
              </a:rPr>
              <a:t>Make a fair comparison of results</a:t>
            </a:r>
          </a:p>
          <a:p>
            <a:pPr marL="477441" lvl="1" indent="-342900"/>
            <a:endParaRPr lang="en-GB" altLang="en-US" sz="2100" dirty="0"/>
          </a:p>
          <a:p>
            <a:pPr marL="403622" lvl="1" indent="-269081"/>
            <a:r>
              <a:rPr lang="en-GB" altLang="en-US" sz="2100" dirty="0">
                <a:highlight>
                  <a:srgbClr val="FFFF00"/>
                </a:highlight>
              </a:rPr>
              <a:t>Use ratio notation to compare things.</a:t>
            </a:r>
          </a:p>
          <a:p>
            <a:pPr marL="477441" lvl="1" indent="-342900"/>
            <a:endParaRPr lang="en-GB" altLang="en-US" sz="2100" dirty="0"/>
          </a:p>
          <a:p>
            <a:pPr marL="403622" lvl="1" indent="-269081"/>
            <a:r>
              <a:rPr lang="en-GB" altLang="en-US" sz="2100" dirty="0">
                <a:highlight>
                  <a:srgbClr val="FFFF00"/>
                </a:highlight>
              </a:rPr>
              <a:t>Calculate, simplify and use ratios. </a:t>
            </a:r>
          </a:p>
          <a:p>
            <a:pPr marL="403622" lvl="1" indent="-269081">
              <a:buNone/>
            </a:pPr>
            <a:endParaRPr lang="en-GB" altLang="en-US" sz="2100" dirty="0"/>
          </a:p>
          <a:p>
            <a:pPr marL="403622" lvl="1" indent="-269081">
              <a:buNone/>
            </a:pPr>
            <a:endParaRPr lang="en-GB" altLang="en-US" sz="2100" dirty="0"/>
          </a:p>
        </p:txBody>
      </p:sp>
      <p:sp>
        <p:nvSpPr>
          <p:cNvPr id="3076" name="Rectangle 5">
            <a:extLst>
              <a:ext uri="{FF2B5EF4-FFF2-40B4-BE49-F238E27FC236}">
                <a16:creationId xmlns:a16="http://schemas.microsoft.com/office/drawing/2014/main" id="{13806E24-8202-481B-AEF3-39E58F585DA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62511386"/>
      </p:ext>
    </p:extLst>
  </p:cSld>
  <p:clrMapOvr>
    <a:masterClrMapping/>
  </p:clrMapOvr>
  <p:transition>
    <p:sndAc>
      <p:stSnd>
        <p:snd r:embed="rId2" name="click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27C58-EB35-488E-8913-9B6C38DE6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2" y="1368560"/>
            <a:ext cx="8207375" cy="1392225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To make a f__ comparison between foods we need to measure the m___ of food burned and the t__________ rise.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DB936F-CAE1-4381-BBC2-85E4445682D2}"/>
              </a:ext>
            </a:extLst>
          </p:cNvPr>
          <p:cNvSpPr txBox="1"/>
          <p:nvPr/>
        </p:nvSpPr>
        <p:spPr>
          <a:xfrm>
            <a:off x="2089422" y="136856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air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A28DA9-7B69-40DB-82A7-28E7F5019D51}"/>
              </a:ext>
            </a:extLst>
          </p:cNvPr>
          <p:cNvSpPr txBox="1"/>
          <p:nvPr/>
        </p:nvSpPr>
        <p:spPr>
          <a:xfrm>
            <a:off x="6337921" y="1724412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B050"/>
                </a:solidFill>
              </a:rPr>
              <a:t>emperature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07E63F-2C12-466D-A6B6-F5275807A48B}"/>
              </a:ext>
            </a:extLst>
          </p:cNvPr>
          <p:cNvSpPr txBox="1"/>
          <p:nvPr/>
        </p:nvSpPr>
        <p:spPr>
          <a:xfrm>
            <a:off x="2515225" y="1724413"/>
            <a:ext cx="6651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67947B-4C60-4152-BE50-0236BAD12198}"/>
                  </a:ext>
                </a:extLst>
              </p:cNvPr>
              <p:cNvSpPr txBox="1"/>
              <p:nvPr/>
            </p:nvSpPr>
            <p:spPr>
              <a:xfrm>
                <a:off x="468312" y="3044874"/>
                <a:ext cx="8264770" cy="729687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600" dirty="0">
                    <a:latin typeface="+mn-lt"/>
                  </a:rPr>
                  <a:t>Temperature rise per gram </a:t>
                </a:r>
                <a14:m>
                  <m:oMath xmlns:m="http://schemas.openxmlformats.org/officeDocument/2006/math">
                    <m:r>
                      <a:rPr lang="en-GB" sz="2600" i="1">
                        <a:latin typeface="Cambria Math" panose="02040503050406030204" pitchFamily="18" charset="0"/>
                      </a:rPr>
                      <m:t>(°</m:t>
                    </m:r>
                    <m:r>
                      <a:rPr lang="en-GB" sz="26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6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2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2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600" dirty="0">
                    <a:latin typeface="+mn-lt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GB" sz="260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GB" sz="2600" i="1">
                            <a:latin typeface="Cambria Math" panose="02040503050406030204" pitchFamily="18" charset="0"/>
                          </a:rPr>
                          <m:t>𝑒𝑚𝑝𝑒𝑟𝑎𝑡𝑢𝑟𝑒</m:t>
                        </m:r>
                        <m:r>
                          <a:rPr lang="en-GB" sz="2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600" i="1">
                            <a:latin typeface="Cambria Math" panose="02040503050406030204" pitchFamily="18" charset="0"/>
                          </a:rPr>
                          <m:t>𝑟𝑖𝑠𝑒</m:t>
                        </m:r>
                        <m:r>
                          <a:rPr lang="en-GB" sz="2600" i="1">
                            <a:latin typeface="Cambria Math" panose="02040503050406030204" pitchFamily="18" charset="0"/>
                          </a:rPr>
                          <m:t>(°</m:t>
                        </m:r>
                        <m:r>
                          <a:rPr lang="en-GB" sz="26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GB" sz="26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GB" sz="2600" b="0" i="1" smtClean="0">
                            <a:latin typeface="Cambria Math" panose="02040503050406030204" pitchFamily="18" charset="0"/>
                          </a:rPr>
                          <m:t>𝑀𝑎𝑠𝑠</m:t>
                        </m:r>
                        <m:r>
                          <a:rPr lang="en-GB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600" b="0" i="1" smtClean="0">
                            <a:latin typeface="Cambria Math" panose="02040503050406030204" pitchFamily="18" charset="0"/>
                          </a:rPr>
                          <m:t>𝑏𝑢𝑟𝑛𝑒𝑑</m:t>
                        </m:r>
                        <m:r>
                          <a:rPr lang="en-GB" sz="26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GB" sz="2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GB" sz="2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GB" sz="26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967947B-4C60-4152-BE50-0236BAD12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312" y="3044874"/>
                <a:ext cx="8264770" cy="729687"/>
              </a:xfrm>
              <a:prstGeom prst="rect">
                <a:avLst/>
              </a:prstGeom>
              <a:blipFill>
                <a:blip r:embed="rId3"/>
                <a:stretch>
                  <a:fillRect l="-1176"/>
                </a:stretch>
              </a:blipFill>
              <a:ln w="28575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utoShape 26">
            <a:extLst>
              <a:ext uri="{FF2B5EF4-FFF2-40B4-BE49-F238E27FC236}">
                <a16:creationId xmlns:a16="http://schemas.microsoft.com/office/drawing/2014/main" id="{63CAD8D4-399A-4B48-BA76-E4ADE7AD5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097" y="465544"/>
            <a:ext cx="7322517" cy="540544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tabLst>
                <a:tab pos="407194" algn="l"/>
              </a:tabLst>
            </a:pPr>
            <a:r>
              <a:rPr lang="en-GB" altLang="en-US" sz="2400" b="1" dirty="0">
                <a:solidFill>
                  <a:schemeClr val="bg1"/>
                </a:solidFill>
                <a:sym typeface="Wingdings 2" pitchFamily="18" charset="2"/>
              </a:rPr>
              <a:t> </a:t>
            </a: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Copy and complete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92122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F87695-3D56-4CC7-9B44-58421EAF2A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28E0A18-464E-41E8-815C-CC306ACB97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665120"/>
              </p:ext>
            </p:extLst>
          </p:nvPr>
        </p:nvGraphicFramePr>
        <p:xfrm>
          <a:off x="393404" y="194557"/>
          <a:ext cx="8207376" cy="4632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896">
                  <a:extLst>
                    <a:ext uri="{9D8B030D-6E8A-4147-A177-3AD203B41FA5}">
                      <a16:colId xmlns:a16="http://schemas.microsoft.com/office/drawing/2014/main" val="691843361"/>
                    </a:ext>
                  </a:extLst>
                </a:gridCol>
                <a:gridCol w="1367896">
                  <a:extLst>
                    <a:ext uri="{9D8B030D-6E8A-4147-A177-3AD203B41FA5}">
                      <a16:colId xmlns:a16="http://schemas.microsoft.com/office/drawing/2014/main" val="207690075"/>
                    </a:ext>
                  </a:extLst>
                </a:gridCol>
                <a:gridCol w="1367896">
                  <a:extLst>
                    <a:ext uri="{9D8B030D-6E8A-4147-A177-3AD203B41FA5}">
                      <a16:colId xmlns:a16="http://schemas.microsoft.com/office/drawing/2014/main" val="545875801"/>
                    </a:ext>
                  </a:extLst>
                </a:gridCol>
                <a:gridCol w="1367896">
                  <a:extLst>
                    <a:ext uri="{9D8B030D-6E8A-4147-A177-3AD203B41FA5}">
                      <a16:colId xmlns:a16="http://schemas.microsoft.com/office/drawing/2014/main" val="2284521901"/>
                    </a:ext>
                  </a:extLst>
                </a:gridCol>
                <a:gridCol w="1367896">
                  <a:extLst>
                    <a:ext uri="{9D8B030D-6E8A-4147-A177-3AD203B41FA5}">
                      <a16:colId xmlns:a16="http://schemas.microsoft.com/office/drawing/2014/main" val="1172828585"/>
                    </a:ext>
                  </a:extLst>
                </a:gridCol>
                <a:gridCol w="1367896">
                  <a:extLst>
                    <a:ext uri="{9D8B030D-6E8A-4147-A177-3AD203B41FA5}">
                      <a16:colId xmlns:a16="http://schemas.microsoft.com/office/drawing/2014/main" val="1320364926"/>
                    </a:ext>
                  </a:extLst>
                </a:gridCol>
              </a:tblGrid>
              <a:tr h="544215"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Food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Bread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Popcorn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Cereal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Pasta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2832357"/>
                  </a:ext>
                </a:extLst>
              </a:tr>
              <a:tr h="544215">
                <a:tc rowSpan="3"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Mass (g)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Initial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0.24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0.15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680949"/>
                  </a:ext>
                </a:extLst>
              </a:tr>
              <a:tr h="544215">
                <a:tc vMerge="1"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Final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0.05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6819956"/>
                  </a:ext>
                </a:extLst>
              </a:tr>
              <a:tr h="544215">
                <a:tc vMerge="1"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Difference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529106"/>
                  </a:ext>
                </a:extLst>
              </a:tr>
              <a:tr h="544215">
                <a:tc rowSpan="3"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Temperature (°C)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Initial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9470394"/>
                  </a:ext>
                </a:extLst>
              </a:tr>
              <a:tr h="544215">
                <a:tc vMerge="1"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Final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8375306"/>
                  </a:ext>
                </a:extLst>
              </a:tr>
              <a:tr h="544215">
                <a:tc vMerge="1"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Difference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7578117"/>
                  </a:ext>
                </a:extLst>
              </a:tr>
              <a:tr h="544215"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Temperature rise per gram (°C / g)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2944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91328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A49F1F-27E7-44D5-8898-8A9025675B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© Pearson Education Ltd 2014. Copying permitted for purchasing institution only.  This material is not copyright free.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BCE3E32-67C0-49F8-941C-EFE179C1955B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054372" y="234822"/>
          <a:ext cx="3384376" cy="4786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4" imgW="4533692" imgH="6415848" progId="AcroExch.Document.DC">
                  <p:embed/>
                </p:oleObj>
              </mc:Choice>
              <mc:Fallback>
                <p:oleObj name="Acrobat Document" r:id="rId4" imgW="4533692" imgH="6415848" progId="AcroExch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BCE3E32-67C0-49F8-941C-EFE179C195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54372" y="234822"/>
                        <a:ext cx="3384376" cy="47867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AutoShape 26">
            <a:extLst>
              <a:ext uri="{FF2B5EF4-FFF2-40B4-BE49-F238E27FC236}">
                <a16:creationId xmlns:a16="http://schemas.microsoft.com/office/drawing/2014/main" id="{8B6E2895-69F6-47E2-85F5-6399B6A99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549" y="234821"/>
            <a:ext cx="4333451" cy="2869885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marR="0" lvl="0" indent="-407194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Char char="!"/>
              <a:tabLst>
                <a:tab pos="407194" algn="l"/>
              </a:tabLst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  <a:sym typeface="Wingdings 2" pitchFamily="18" charset="2"/>
              </a:rPr>
              <a:t>Stick in and answer “7Ia4 Comparing Foods” </a:t>
            </a:r>
          </a:p>
          <a:p>
            <a:pPr marL="407194" marR="0" lvl="0" indent="-407194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Char char="!"/>
              <a:tabLst>
                <a:tab pos="407194" algn="l"/>
              </a:tabLst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  <a:sym typeface="Wingdings 2" pitchFamily="18" charset="2"/>
              </a:rPr>
              <a:t>Fill in the table on the sheet for q.1</a:t>
            </a:r>
          </a:p>
          <a:p>
            <a:pPr marL="407194" marR="0" lvl="0" indent="-407194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Char char="!"/>
              <a:tabLst>
                <a:tab pos="407194" algn="l"/>
              </a:tabLst>
              <a:defRPr/>
            </a:pP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panose="020B0604020202020204" pitchFamily="34" charset="0"/>
                <a:sym typeface="Wingdings 2" pitchFamily="18" charset="2"/>
              </a:rPr>
              <a:t>Answer q.2 onwards in your book.</a:t>
            </a:r>
          </a:p>
          <a:p>
            <a:pPr marL="407194" marR="0" lvl="0" indent="-407194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2" panose="05020102010507070707" pitchFamily="18" charset="2"/>
              <a:buChar char="!"/>
              <a:tabLst>
                <a:tab pos="407194" algn="l"/>
              </a:tabLst>
              <a:defRPr/>
            </a:pPr>
            <a:r>
              <a:rPr lang="en-GB" altLang="en-US" sz="2400" dirty="0">
                <a:solidFill>
                  <a:srgbClr val="FFFFFF"/>
                </a:solidFill>
                <a:sym typeface="Wingdings 2" pitchFamily="18" charset="2"/>
              </a:rPr>
              <a:t>Total mark /17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796865"/>
      </p:ext>
    </p:extLst>
  </p:cSld>
  <p:clrMapOvr>
    <a:masterClrMapping/>
  </p:clrMapOvr>
  <p:transition>
    <p:sndAc>
      <p:stSnd>
        <p:snd r:embed="rId3" name="click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6E64E14-5243-4E02-B136-DD2BA19A4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455" y="293192"/>
            <a:ext cx="8229600" cy="540544"/>
          </a:xfrm>
        </p:spPr>
        <p:txBody>
          <a:bodyPr/>
          <a:lstStyle/>
          <a:p>
            <a:pPr algn="l"/>
            <a:r>
              <a:rPr lang="en-GB" b="1" u="sng" dirty="0">
                <a:solidFill>
                  <a:schemeClr val="tx1"/>
                </a:solidFill>
              </a:rPr>
              <a:t>Ratios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C7B72C2-7703-491B-AAF8-77F021E3E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455" y="917902"/>
            <a:ext cx="8572683" cy="1836256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Ratios help us compare the energy stored by different foods.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2000" b="1" u="sng" dirty="0"/>
              <a:t>Example</a:t>
            </a:r>
          </a:p>
          <a:p>
            <a:pPr marL="0" indent="0">
              <a:buNone/>
            </a:pPr>
            <a:r>
              <a:rPr lang="en-GB" sz="2000" dirty="0"/>
              <a:t>1g of bread raises the temperature by 2°C and 1g of cheese raises it by 4°C. We can write the ratio as: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74879-4230-4A3A-B521-921F987AE0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© Pearson Education Ltd 2014. Copying permitted for purchasing institution only.  This material is not copyright free.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C21146-04EF-4249-B0BD-43F0A84EFC95}"/>
              </a:ext>
            </a:extLst>
          </p:cNvPr>
          <p:cNvSpPr/>
          <p:nvPr/>
        </p:nvSpPr>
        <p:spPr>
          <a:xfrm>
            <a:off x="184455" y="2829101"/>
            <a:ext cx="87750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Temperature rise for 1g of bread °C   :  Temperature rise for 1g of cheese °C</a:t>
            </a:r>
          </a:p>
          <a:p>
            <a:endParaRPr lang="en-GB" sz="2000" dirty="0"/>
          </a:p>
          <a:p>
            <a:r>
              <a:rPr lang="en-GB" sz="2000" dirty="0"/>
              <a:t>			           2        :       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2D5314-2304-44ED-8A48-1B0B52C488A1}"/>
              </a:ext>
            </a:extLst>
          </p:cNvPr>
          <p:cNvSpPr/>
          <p:nvPr/>
        </p:nvSpPr>
        <p:spPr>
          <a:xfrm>
            <a:off x="368910" y="3412255"/>
            <a:ext cx="23303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Divide both sides by the smallest number to make 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AC1CD8-4A4C-4B6D-8203-AA826DBABC5C}"/>
              </a:ext>
            </a:extLst>
          </p:cNvPr>
          <p:cNvSpPr/>
          <p:nvPr/>
        </p:nvSpPr>
        <p:spPr>
          <a:xfrm>
            <a:off x="3701562" y="3835263"/>
            <a:ext cx="17323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1        :	     2</a:t>
            </a:r>
          </a:p>
        </p:txBody>
      </p:sp>
      <p:sp>
        <p:nvSpPr>
          <p:cNvPr id="14" name="AutoShape 18">
            <a:extLst>
              <a:ext uri="{FF2B5EF4-FFF2-40B4-BE49-F238E27FC236}">
                <a16:creationId xmlns:a16="http://schemas.microsoft.com/office/drawing/2014/main" id="{41E1A93B-6209-4C9A-879F-7433B9E0D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1027" y="3277378"/>
            <a:ext cx="2119538" cy="1608939"/>
          </a:xfrm>
          <a:prstGeom prst="cloudCallout">
            <a:avLst>
              <a:gd name="adj1" fmla="val -83704"/>
              <a:gd name="adj2" fmla="val 29536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/>
          <a:p>
            <a:pPr algn="ctr">
              <a:defRPr/>
            </a:pPr>
            <a:r>
              <a:rPr lang="en-GB" sz="2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this actually mean?</a:t>
            </a:r>
          </a:p>
        </p:txBody>
      </p:sp>
    </p:spTree>
    <p:extLst>
      <p:ext uri="{BB962C8B-B14F-4D97-AF65-F5344CB8AC3E}">
        <p14:creationId xmlns:p14="http://schemas.microsoft.com/office/powerpoint/2010/main" val="3208964687"/>
      </p:ext>
    </p:extLst>
  </p:cSld>
  <p:clrMapOvr>
    <a:masterClrMapping/>
  </p:clrMapOvr>
  <p:transition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458" name="Group 114">
            <a:extLst>
              <a:ext uri="{FF2B5EF4-FFF2-40B4-BE49-F238E27FC236}">
                <a16:creationId xmlns:a16="http://schemas.microsoft.com/office/drawing/2014/main" id="{0103C05F-1F5D-4D71-82D5-F4A0A9E1CC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859589"/>
              </p:ext>
            </p:extLst>
          </p:nvPr>
        </p:nvGraphicFramePr>
        <p:xfrm>
          <a:off x="2878465" y="354330"/>
          <a:ext cx="5640694" cy="4434840"/>
        </p:xfrm>
        <a:graphic>
          <a:graphicData uri="http://schemas.openxmlformats.org/drawingml/2006/table">
            <a:tbl>
              <a:tblPr/>
              <a:tblGrid>
                <a:gridCol w="1240572">
                  <a:extLst>
                    <a:ext uri="{9D8B030D-6E8A-4147-A177-3AD203B41FA5}">
                      <a16:colId xmlns:a16="http://schemas.microsoft.com/office/drawing/2014/main" val="2642856207"/>
                    </a:ext>
                  </a:extLst>
                </a:gridCol>
                <a:gridCol w="1183726">
                  <a:extLst>
                    <a:ext uri="{9D8B030D-6E8A-4147-A177-3AD203B41FA5}">
                      <a16:colId xmlns:a16="http://schemas.microsoft.com/office/drawing/2014/main" val="3223720035"/>
                    </a:ext>
                  </a:extLst>
                </a:gridCol>
                <a:gridCol w="1599926">
                  <a:extLst>
                    <a:ext uri="{9D8B030D-6E8A-4147-A177-3AD203B41FA5}">
                      <a16:colId xmlns:a16="http://schemas.microsoft.com/office/drawing/2014/main" val="2569779209"/>
                    </a:ext>
                  </a:extLst>
                </a:gridCol>
                <a:gridCol w="1616470">
                  <a:extLst>
                    <a:ext uri="{9D8B030D-6E8A-4147-A177-3AD203B41FA5}">
                      <a16:colId xmlns:a16="http://schemas.microsoft.com/office/drawing/2014/main" val="2642442381"/>
                    </a:ext>
                  </a:extLst>
                </a:gridCol>
              </a:tblGrid>
              <a:tr h="70954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 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4C7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burnt (g)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4C7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 rise (°C) 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4C7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 rise per gram (°C/g) 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4C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554612"/>
                  </a:ext>
                </a:extLst>
              </a:tr>
              <a:tr h="6134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salted peanuts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4C7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67500" marR="67500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67500" marR="67500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B5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  (1)</a:t>
                      </a:r>
                    </a:p>
                  </a:txBody>
                  <a:tcPr marL="67500" marR="67500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8804488"/>
                  </a:ext>
                </a:extLst>
              </a:tr>
              <a:tr h="5987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cashew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nuts 	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4C7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67500" marR="67500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67500" marR="67500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8B5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 (1)</a:t>
                      </a:r>
                    </a:p>
                  </a:txBody>
                  <a:tcPr marL="67500" marR="67500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9412018"/>
                  </a:ext>
                </a:extLst>
              </a:tr>
              <a:tr h="6134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sunflower seeds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4C7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67500" marR="67500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7500" marR="67500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8B5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 (1)</a:t>
                      </a:r>
                    </a:p>
                  </a:txBody>
                  <a:tcPr marL="67500" marR="67500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8671966"/>
                  </a:ext>
                </a:extLst>
              </a:tr>
              <a:tr h="5987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raisins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4C7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 marL="67500" marR="67500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7500" marR="67500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B5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 (1)</a:t>
                      </a:r>
                    </a:p>
                  </a:txBody>
                  <a:tcPr marL="67500" marR="67500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436794"/>
                  </a:ext>
                </a:extLst>
              </a:tr>
              <a:tr h="651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GB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apricots 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4C7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</a:t>
                      </a:r>
                    </a:p>
                  </a:txBody>
                  <a:tcPr marL="67500" marR="67500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67500" marR="67500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B5D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 (1)</a:t>
                      </a:r>
                    </a:p>
                  </a:txBody>
                  <a:tcPr marL="67500" marR="67500" marT="35100" marB="351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3361673"/>
                  </a:ext>
                </a:extLst>
              </a:tr>
            </a:tbl>
          </a:graphicData>
        </a:graphic>
      </p:graphicFrame>
      <p:sp>
        <p:nvSpPr>
          <p:cNvPr id="57386" name="Rectangle 5">
            <a:extLst>
              <a:ext uri="{FF2B5EF4-FFF2-40B4-BE49-F238E27FC236}">
                <a16:creationId xmlns:a16="http://schemas.microsoft.com/office/drawing/2014/main" id="{1ECCA359-0B41-4290-8D7A-515DF79676B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2262" y="268995"/>
            <a:ext cx="503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1</a:t>
            </a:r>
          </a:p>
        </p:txBody>
      </p:sp>
      <p:sp>
        <p:nvSpPr>
          <p:cNvPr id="5" name="AutoShape 26">
            <a:extLst>
              <a:ext uri="{FF2B5EF4-FFF2-40B4-BE49-F238E27FC236}">
                <a16:creationId xmlns:a16="http://schemas.microsoft.com/office/drawing/2014/main" id="{E31C733A-B2AA-4C7A-981D-DF6AA8E64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754" y="976959"/>
            <a:ext cx="2410151" cy="2042688"/>
          </a:xfrm>
          <a:prstGeom prst="roundRect">
            <a:avLst>
              <a:gd name="adj" fmla="val 6856"/>
            </a:avLst>
          </a:prstGeom>
          <a:solidFill>
            <a:srgbClr val="33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>
            <a:lvl1pPr marL="450850" indent="-4508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07194" indent="-407194">
              <a:buFont typeface="Wingdings 2" panose="05020102010507070707" pitchFamily="18" charset="2"/>
              <a:buChar char="!"/>
              <a:tabLst>
                <a:tab pos="407194" algn="l"/>
              </a:tabLst>
            </a:pP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Peer assess in green pen. /17</a:t>
            </a:r>
          </a:p>
          <a:p>
            <a:pPr marL="407194" indent="-407194">
              <a:buFont typeface="Wingdings 2" panose="05020102010507070707" pitchFamily="18" charset="2"/>
              <a:buChar char="!"/>
              <a:tabLst>
                <a:tab pos="407194" algn="l"/>
              </a:tabLst>
            </a:pPr>
            <a:r>
              <a:rPr lang="en-GB" altLang="en-US" sz="2400" dirty="0">
                <a:solidFill>
                  <a:schemeClr val="bg1"/>
                </a:solidFill>
                <a:sym typeface="Wingdings 2" pitchFamily="18" charset="2"/>
              </a:rPr>
              <a:t>Marked by www, </a:t>
            </a:r>
            <a:r>
              <a:rPr lang="en-GB" altLang="en-US" sz="2400" dirty="0" err="1">
                <a:solidFill>
                  <a:schemeClr val="bg1"/>
                </a:solidFill>
                <a:sym typeface="Wingdings 2" pitchFamily="18" charset="2"/>
              </a:rPr>
              <a:t>ebi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>
            <a:extLst>
              <a:ext uri="{FF2B5EF4-FFF2-40B4-BE49-F238E27FC236}">
                <a16:creationId xmlns:a16="http://schemas.microsoft.com/office/drawing/2014/main" id="{6E6EABBA-F36A-4E75-8DFB-F194A88F53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3452" y="297815"/>
            <a:ext cx="7987260" cy="652463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400" b="1"/>
              <a:t>Order the foods by temperature rise per gram. Start with the lowest value.</a:t>
            </a:r>
          </a:p>
        </p:txBody>
      </p:sp>
      <p:sp>
        <p:nvSpPr>
          <p:cNvPr id="59394" name="Rectangle 5">
            <a:extLst>
              <a:ext uri="{FF2B5EF4-FFF2-40B4-BE49-F238E27FC236}">
                <a16:creationId xmlns:a16="http://schemas.microsoft.com/office/drawing/2014/main" id="{88F5C492-F9D6-4EC8-A451-836AE9A8B15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A778CBC-F8BB-4EDC-8F74-D5A6BCE5E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452" y="1803111"/>
            <a:ext cx="8276834" cy="68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GB" altLang="en-US" sz="2400" b="1"/>
              <a:t>Explain why it is useful to work out the temperature rise per gram.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68CEE071-477C-466D-A8A3-80F7AC1E2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83" y="3247338"/>
            <a:ext cx="7559303" cy="701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GB" altLang="en-US" sz="2400" b="1"/>
              <a:t>Explain why it is useful to write the foods in order of temperature rise per gram. 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4F0A8A6B-BB21-48A9-91DC-220485FC2767}"/>
              </a:ext>
            </a:extLst>
          </p:cNvPr>
          <p:cNvSpPr txBox="1">
            <a:spLocks/>
          </p:cNvSpPr>
          <p:nvPr/>
        </p:nvSpPr>
        <p:spPr bwMode="auto">
          <a:xfrm>
            <a:off x="391609" y="976936"/>
            <a:ext cx="7633989" cy="63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GB" altLang="en-US" sz="2400" b="1">
                <a:solidFill>
                  <a:srgbClr val="008B5D"/>
                </a:solidFill>
              </a:rPr>
              <a:t>dried apricots, raisins, sunflower seeds/cashew nuts/salted peanuts (all equal values) (1)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F20CFBD2-EB24-46CC-B1D8-B193EEC995C0}"/>
              </a:ext>
            </a:extLst>
          </p:cNvPr>
          <p:cNvSpPr txBox="1">
            <a:spLocks/>
          </p:cNvSpPr>
          <p:nvPr/>
        </p:nvSpPr>
        <p:spPr bwMode="auto">
          <a:xfrm>
            <a:off x="458808" y="2433676"/>
            <a:ext cx="8349854" cy="63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GB" altLang="en-US" sz="2400" b="1">
                <a:solidFill>
                  <a:srgbClr val="008B5D"/>
                </a:solidFill>
              </a:rPr>
              <a:t>It allows us to make a </a:t>
            </a:r>
            <a:r>
              <a:rPr lang="en-GB" altLang="en-US" sz="2400" b="1" u="sng">
                <a:solidFill>
                  <a:srgbClr val="008B5D"/>
                </a:solidFill>
              </a:rPr>
              <a:t>fair comparison </a:t>
            </a:r>
            <a:r>
              <a:rPr lang="en-GB" altLang="en-US" sz="2400" b="1">
                <a:solidFill>
                  <a:srgbClr val="008B5D"/>
                </a:solidFill>
              </a:rPr>
              <a:t>between the amounts of energy stored in each gram of a food.(1)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9E02D2F1-5622-46BF-899D-01A11325A976}"/>
              </a:ext>
            </a:extLst>
          </p:cNvPr>
          <p:cNvSpPr txBox="1">
            <a:spLocks/>
          </p:cNvSpPr>
          <p:nvPr/>
        </p:nvSpPr>
        <p:spPr bwMode="auto">
          <a:xfrm>
            <a:off x="468314" y="3948616"/>
            <a:ext cx="8124966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GB" altLang="en-US" sz="2400" b="1">
                <a:solidFill>
                  <a:srgbClr val="008B5D"/>
                </a:solidFill>
              </a:rPr>
              <a:t>It helps us to see which foods have the </a:t>
            </a:r>
            <a:r>
              <a:rPr lang="en-GB" altLang="en-US" sz="2400" b="1" u="sng">
                <a:solidFill>
                  <a:srgbClr val="008B5D"/>
                </a:solidFill>
              </a:rPr>
              <a:t>most and least energy</a:t>
            </a:r>
            <a:r>
              <a:rPr lang="en-GB" altLang="en-US" sz="2400" b="1">
                <a:solidFill>
                  <a:srgbClr val="008B5D"/>
                </a:solidFill>
              </a:rPr>
              <a:t>, (1) so helping us to </a:t>
            </a:r>
            <a:r>
              <a:rPr lang="en-GB" altLang="en-US" sz="2400" b="1" u="sng">
                <a:solidFill>
                  <a:srgbClr val="008B5D"/>
                </a:solidFill>
              </a:rPr>
              <a:t>choose our diet</a:t>
            </a:r>
            <a:r>
              <a:rPr lang="en-GB" altLang="en-US" sz="2400" b="1">
                <a:solidFill>
                  <a:srgbClr val="008B5D"/>
                </a:solidFill>
              </a:rPr>
              <a:t>. (1)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9966" y="324287"/>
            <a:ext cx="503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071" y="1864189"/>
            <a:ext cx="503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3</a:t>
            </a:r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5">
            <a:extLst>
              <a:ext uri="{FF2B5EF4-FFF2-40B4-BE49-F238E27FC236}">
                <a16:creationId xmlns:a16="http://schemas.microsoft.com/office/drawing/2014/main" id="{EFA5FB54-6907-48A0-AE2C-FD50BAEADB3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19CEC26-5189-4372-BC6E-D32369D11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166" y="2175118"/>
            <a:ext cx="6155531" cy="37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538163" indent="-444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0330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11288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19275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7263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84463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663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98863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56063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GB" altLang="en-US" sz="2400" b="1" dirty="0"/>
              <a:t>raisins and cashew nuts.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EFDDEB0-751A-4151-AAD2-E09E2CE68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682" y="3405410"/>
            <a:ext cx="7129314" cy="744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GB" altLang="en-US" sz="2400" b="1" dirty="0"/>
              <a:t>Write out in words what the second answer above tells you. 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138EABD-4031-496A-A2B3-78E33F9FE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186" y="210621"/>
            <a:ext cx="8856984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GB" altLang="en-US" sz="2400" b="1" dirty="0"/>
              <a:t>Work out the ratios of the temperature rise per gram obtained with: </a:t>
            </a:r>
          </a:p>
          <a:p>
            <a:pPr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GB" altLang="en-US" sz="2400" b="1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C816E57F-8994-45D4-8FB5-0A991CC4DA80}"/>
              </a:ext>
            </a:extLst>
          </p:cNvPr>
          <p:cNvSpPr txBox="1">
            <a:spLocks/>
          </p:cNvSpPr>
          <p:nvPr/>
        </p:nvSpPr>
        <p:spPr bwMode="auto">
          <a:xfrm>
            <a:off x="821186" y="1546195"/>
            <a:ext cx="8568952" cy="62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GB" altLang="en-US" sz="2400" b="1" dirty="0">
                <a:solidFill>
                  <a:srgbClr val="008B5D"/>
                </a:solidFill>
              </a:rPr>
              <a:t>apricots : sunflower seeds 	= 1.8 : 6.0 </a:t>
            </a:r>
          </a:p>
          <a:p>
            <a:pPr eaLnBrk="0" hangingPunct="0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GB" altLang="en-US" sz="2400" b="1" dirty="0">
                <a:solidFill>
                  <a:srgbClr val="008B5D"/>
                </a:solidFill>
              </a:rPr>
              <a:t>					=    3 : 10 or 1 : 3.3 (1)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7934CF79-9DEF-4049-B5B5-4BD1B6709F28}"/>
              </a:ext>
            </a:extLst>
          </p:cNvPr>
          <p:cNvSpPr txBox="1">
            <a:spLocks/>
          </p:cNvSpPr>
          <p:nvPr/>
        </p:nvSpPr>
        <p:spPr bwMode="auto">
          <a:xfrm>
            <a:off x="827584" y="2641115"/>
            <a:ext cx="7129314" cy="42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GB" altLang="en-US" sz="2400" b="1" dirty="0">
                <a:solidFill>
                  <a:srgbClr val="008B5D"/>
                </a:solidFill>
              </a:rPr>
              <a:t>raisins : cashew nuts		= 3.0 : 6.0</a:t>
            </a:r>
          </a:p>
          <a:p>
            <a:pPr eaLnBrk="0" hangingPunct="0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GB" altLang="en-US" sz="2400" b="1" dirty="0">
                <a:solidFill>
                  <a:srgbClr val="008B5D"/>
                </a:solidFill>
              </a:rPr>
              <a:t>			 		=    1 : 2 (1)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7FEF4369-3890-4687-A1E2-0238FC40E38D}"/>
              </a:ext>
            </a:extLst>
          </p:cNvPr>
          <p:cNvSpPr txBox="1">
            <a:spLocks/>
          </p:cNvSpPr>
          <p:nvPr/>
        </p:nvSpPr>
        <p:spPr bwMode="auto">
          <a:xfrm>
            <a:off x="807682" y="4138614"/>
            <a:ext cx="8061557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GB" altLang="en-US" sz="2400" b="1" dirty="0">
                <a:solidFill>
                  <a:srgbClr val="008B5D"/>
                </a:solidFill>
              </a:rPr>
              <a:t>The </a:t>
            </a:r>
            <a:r>
              <a:rPr lang="en-GB" altLang="en-US" sz="2400" b="1" u="sng" dirty="0">
                <a:solidFill>
                  <a:srgbClr val="008B5D"/>
                </a:solidFill>
              </a:rPr>
              <a:t>same amount</a:t>
            </a:r>
            <a:r>
              <a:rPr lang="en-GB" altLang="en-US" sz="2400" b="1" dirty="0">
                <a:solidFill>
                  <a:srgbClr val="008B5D"/>
                </a:solidFill>
              </a:rPr>
              <a:t> (1) of cashew nuts </a:t>
            </a:r>
            <a:r>
              <a:rPr lang="en-GB" altLang="en-US" sz="2400" b="1" u="sng" dirty="0">
                <a:solidFill>
                  <a:srgbClr val="008B5D"/>
                </a:solidFill>
              </a:rPr>
              <a:t>raises the temperature </a:t>
            </a:r>
            <a:r>
              <a:rPr lang="en-GB" altLang="en-US" sz="2400" b="1" dirty="0">
                <a:solidFill>
                  <a:srgbClr val="008B5D"/>
                </a:solidFill>
              </a:rPr>
              <a:t>of water </a:t>
            </a:r>
            <a:r>
              <a:rPr lang="en-GB" altLang="en-US" sz="2400" b="1" u="sng" dirty="0">
                <a:solidFill>
                  <a:srgbClr val="008B5D"/>
                </a:solidFill>
              </a:rPr>
              <a:t>twice</a:t>
            </a:r>
            <a:r>
              <a:rPr lang="en-GB" altLang="en-US" sz="2400" b="1" dirty="0">
                <a:solidFill>
                  <a:srgbClr val="008B5D"/>
                </a:solidFill>
              </a:rPr>
              <a:t> as much as the raisins. (1)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2F24C11B-4CBE-4FD6-959F-BEB159C1A6C5}"/>
              </a:ext>
            </a:extLst>
          </p:cNvPr>
          <p:cNvSpPr txBox="1">
            <a:spLocks/>
          </p:cNvSpPr>
          <p:nvPr/>
        </p:nvSpPr>
        <p:spPr bwMode="auto">
          <a:xfrm>
            <a:off x="702166" y="1142860"/>
            <a:ext cx="7038205" cy="42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8163" indent="-4445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0330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411288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19275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227263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84463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141663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98863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56063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GB" altLang="en-US" sz="2400" b="1" dirty="0"/>
              <a:t>dried apricots and sunflower seeds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880" y="261614"/>
            <a:ext cx="503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6671" y="3414285"/>
            <a:ext cx="503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5</a:t>
            </a:r>
          </a:p>
        </p:txBody>
      </p:sp>
    </p:spTree>
  </p:cSld>
  <p:clrMapOvr>
    <a:masterClrMapping/>
  </p:clrMapOvr>
  <p:transition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2" grpId="0"/>
    </p:bldLst>
  </p:timing>
</p:sld>
</file>

<file path=ppt/theme/theme1.xml><?xml version="1.0" encoding="utf-8"?>
<a:theme xmlns:a="http://schemas.openxmlformats.org/drawingml/2006/main" name="2_Default Design">
  <a:themeElements>
    <a:clrScheme name="Physics ESW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B9BBD"/>
      </a:accent1>
      <a:accent2>
        <a:srgbClr val="934C74"/>
      </a:accent2>
      <a:accent3>
        <a:srgbClr val="FFFFFF"/>
      </a:accent3>
      <a:accent4>
        <a:srgbClr val="000000"/>
      </a:accent4>
      <a:accent5>
        <a:srgbClr val="E4CADD"/>
      </a:accent5>
      <a:accent6>
        <a:srgbClr val="683653"/>
      </a:accent6>
      <a:hlink>
        <a:srgbClr val="2D2D8A"/>
      </a:hlink>
      <a:folHlink>
        <a:srgbClr val="6B6BCE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Teacher_Only_SectionGroup xmlns="04d8cc2f-934b-4725-83b2-cba74d39485f" xsi:nil="true"/>
    <Owner xmlns="04d8cc2f-934b-4725-83b2-cba74d39485f">
      <UserInfo>
        <DisplayName/>
        <AccountId xsi:nil="true"/>
        <AccountType/>
      </UserInfo>
    </Owner>
    <Members xmlns="04d8cc2f-934b-4725-83b2-cba74d39485f">
      <UserInfo>
        <DisplayName/>
        <AccountId xsi:nil="true"/>
        <AccountType/>
      </UserInfo>
    </Members>
    <Member_Groups xmlns="04d8cc2f-934b-4725-83b2-cba74d39485f">
      <UserInfo>
        <DisplayName/>
        <AccountId xsi:nil="true"/>
        <AccountType/>
      </UserInfo>
    </Member_Groups>
    <Self_Registration_Enabled0 xmlns="04d8cc2f-934b-4725-83b2-cba74d39485f" xsi:nil="true"/>
    <FolderType xmlns="04d8cc2f-934b-4725-83b2-cba74d39485f" xsi:nil="true"/>
    <CultureName xmlns="04d8cc2f-934b-4725-83b2-cba74d39485f" xsi:nil="true"/>
    <Invited_Students xmlns="04d8cc2f-934b-4725-83b2-cba74d39485f" xsi:nil="true"/>
    <Has_Leaders_Only_SectionGroup xmlns="04d8cc2f-934b-4725-83b2-cba74d39485f" xsi:nil="true"/>
    <Leaders xmlns="04d8cc2f-934b-4725-83b2-cba74d39485f">
      <UserInfo>
        <DisplayName/>
        <AccountId xsi:nil="true"/>
        <AccountType/>
      </UserInfo>
    </Leaders>
    <Invited_Leaders xmlns="04d8cc2f-934b-4725-83b2-cba74d39485f" xsi:nil="true"/>
    <TeamsChannelId xmlns="04d8cc2f-934b-4725-83b2-cba74d39485f" xsi:nil="true"/>
    <DefaultSectionNames xmlns="04d8cc2f-934b-4725-83b2-cba74d39485f" xsi:nil="true"/>
    <Invited_Members xmlns="04d8cc2f-934b-4725-83b2-cba74d39485f" xsi:nil="true"/>
    <Is_Collaboration_Space_Locked xmlns="04d8cc2f-934b-4725-83b2-cba74d39485f" xsi:nil="true"/>
    <Self_Registration_Enabled xmlns="04d8cc2f-934b-4725-83b2-cba74d39485f" xsi:nil="true"/>
    <Templates xmlns="04d8cc2f-934b-4725-83b2-cba74d39485f" xsi:nil="true"/>
    <Invited_Teachers xmlns="04d8cc2f-934b-4725-83b2-cba74d39485f" xsi:nil="true"/>
    <IsNotebookLocked xmlns="04d8cc2f-934b-4725-83b2-cba74d39485f" xsi:nil="true"/>
    <NotebookType xmlns="04d8cc2f-934b-4725-83b2-cba74d39485f" xsi:nil="true"/>
    <Teachers xmlns="04d8cc2f-934b-4725-83b2-cba74d39485f">
      <UserInfo>
        <DisplayName/>
        <AccountId xsi:nil="true"/>
        <AccountType/>
      </UserInfo>
    </Teachers>
    <Students xmlns="04d8cc2f-934b-4725-83b2-cba74d39485f">
      <UserInfo>
        <DisplayName/>
        <AccountId xsi:nil="true"/>
        <AccountType/>
      </UserInfo>
    </Students>
    <Student_Groups xmlns="04d8cc2f-934b-4725-83b2-cba74d39485f">
      <UserInfo>
        <DisplayName/>
        <AccountId xsi:nil="true"/>
        <AccountType/>
      </UserInfo>
    </Student_Groups>
    <AppVersion xmlns="04d8cc2f-934b-4725-83b2-cba74d39485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ABC2BFCEA24843A86311E9B286C0AF" ma:contentTypeVersion="39" ma:contentTypeDescription="Create a new document." ma:contentTypeScope="" ma:versionID="708f8c28e35f3b2ee7e71557132c6182">
  <xsd:schema xmlns:xsd="http://www.w3.org/2001/XMLSchema" xmlns:xs="http://www.w3.org/2001/XMLSchema" xmlns:p="http://schemas.microsoft.com/office/2006/metadata/properties" xmlns:ns3="2796e86b-6cc7-44ac-a065-7048381d70a0" xmlns:ns4="04d8cc2f-934b-4725-83b2-cba74d39485f" targetNamespace="http://schemas.microsoft.com/office/2006/metadata/properties" ma:root="true" ma:fieldsID="b6d8c45afc40dd65bdc9e15089ab4a89" ns3:_="" ns4:_="">
    <xsd:import namespace="2796e86b-6cc7-44ac-a065-7048381d70a0"/>
    <xsd:import namespace="04d8cc2f-934b-4725-83b2-cba74d39485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Leaders" minOccurs="0"/>
                <xsd:element ref="ns4:Members" minOccurs="0"/>
                <xsd:element ref="ns4:Member_Groups" minOccurs="0"/>
                <xsd:element ref="ns4:Invited_Leaders" minOccurs="0"/>
                <xsd:element ref="ns4:Invited_Members" minOccurs="0"/>
                <xsd:element ref="ns4:Self_Registration_Enabled" minOccurs="0"/>
                <xsd:element ref="ns4:Has_Leaders_Only_SectionGroup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CultureName" minOccurs="0"/>
                <xsd:element ref="ns4:TeamsChannelId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0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96e86b-6cc7-44ac-a065-7048381d70a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23" nillable="true" ma:displayName="Last Shared By User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8cc2f-934b-4725-83b2-cba74d39485f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Leaders" ma:index="16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7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8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19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0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Has_Leaders_Only_SectionGroup" ma:index="22" nillable="true" ma:displayName="Has Leaders Only SectionGroup" ma:internalName="Has_Leaders_Only_SectionGroup">
      <xsd:simpleType>
        <xsd:restriction base="dms:Boolean"/>
      </xsd:simpleType>
    </xsd:element>
    <xsd:element name="MediaServiceMetadata" ma:index="2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2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CultureName" ma:index="31" nillable="true" ma:displayName="Culture Name" ma:internalName="CultureName">
      <xsd:simpleType>
        <xsd:restriction base="dms:Text"/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Templates" ma:index="33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3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0" ma:index="39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4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41" nillable="true" ma:displayName="Is Collaboration Space Locked" ma:internalName="Is_Collaboration_Space_Locked">
      <xsd:simpleType>
        <xsd:restriction base="dms:Boolean"/>
      </xsd:simpleType>
    </xsd:element>
    <xsd:element name="IsNotebookLocked" ma:index="42" nillable="true" ma:displayName="Is Notebook Locked" ma:internalName="IsNotebookLocked">
      <xsd:simpleType>
        <xsd:restriction base="dms:Boolean"/>
      </xsd:simpleType>
    </xsd:element>
    <xsd:element name="MediaServiceGenerationTime" ma:index="4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4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CDF7F2-1C14-45A2-95E6-4A106B26C407}">
  <ds:schemaRefs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04d8cc2f-934b-4725-83b2-cba74d39485f"/>
    <ds:schemaRef ds:uri="http://schemas.microsoft.com/office/infopath/2007/PartnerControls"/>
    <ds:schemaRef ds:uri="2796e86b-6cc7-44ac-a065-7048381d70a0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58CDE36-6B2F-44DE-A961-FAE41D66A5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96e86b-6cc7-44ac-a065-7048381d70a0"/>
    <ds:schemaRef ds:uri="04d8cc2f-934b-4725-83b2-cba74d3948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E7AA67-28DB-485A-A793-F5009FD3D5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940</Words>
  <Application>Microsoft Office PowerPoint</Application>
  <PresentationFormat>On-screen Show (16:9)</PresentationFormat>
  <Paragraphs>142</Paragraphs>
  <Slides>13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Arial Black</vt:lpstr>
      <vt:lpstr>Cambria Math</vt:lpstr>
      <vt:lpstr>Comic Sans MS</vt:lpstr>
      <vt:lpstr>Wingdings</vt:lpstr>
      <vt:lpstr>Wingdings 2</vt:lpstr>
      <vt:lpstr>2_Default Design</vt:lpstr>
      <vt:lpstr>3_Default Design</vt:lpstr>
      <vt:lpstr>5_Default Design</vt:lpstr>
      <vt:lpstr>4_Default Design</vt:lpstr>
      <vt:lpstr>Acrobat Document</vt:lpstr>
      <vt:lpstr>7Ia3 Comparing Foods</vt:lpstr>
      <vt:lpstr>Objectives</vt:lpstr>
      <vt:lpstr>PowerPoint Presentation</vt:lpstr>
      <vt:lpstr>PowerPoint Presentation</vt:lpstr>
      <vt:lpstr>PowerPoint Presentation</vt:lpstr>
      <vt:lpstr>Ratios</vt:lpstr>
      <vt:lpstr>PowerPoint Presentation</vt:lpstr>
      <vt:lpstr>PowerPoint Presentation</vt:lpstr>
      <vt:lpstr>PowerPoint Presentation</vt:lpstr>
      <vt:lpstr>PowerPoint Presentation</vt:lpstr>
      <vt:lpstr> Answer the following questions using full sentences</vt:lpstr>
      <vt:lpstr>PowerPoint Presentation</vt:lpstr>
      <vt:lpstr>Objectives</vt:lpstr>
    </vt:vector>
  </TitlesOfParts>
  <Company>Pearson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Science</dc:title>
  <dc:creator>Pearson Education;fsheikh@highamsparkschool.co.uk</dc:creator>
  <cp:lastModifiedBy>J Barker</cp:lastModifiedBy>
  <cp:revision>18</cp:revision>
  <dcterms:created xsi:type="dcterms:W3CDTF">2010-12-13T13:21:58Z</dcterms:created>
  <dcterms:modified xsi:type="dcterms:W3CDTF">2020-10-01T16:13:30Z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0x01010095ABC2BFCEA24843A86311E9B286C0AF</vt:lpwstr>
  </property>
</Properties>
</file>