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288" r:id="rId3"/>
    <p:sldId id="289" r:id="rId4"/>
    <p:sldId id="292" r:id="rId5"/>
    <p:sldId id="277" r:id="rId6"/>
    <p:sldId id="281" r:id="rId7"/>
    <p:sldId id="258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6" r:id="rId22"/>
    <p:sldId id="285" r:id="rId23"/>
    <p:sldId id="287" r:id="rId24"/>
    <p:sldId id="284" r:id="rId25"/>
    <p:sldId id="279" r:id="rId26"/>
    <p:sldId id="263" r:id="rId27"/>
    <p:sldId id="280" r:id="rId28"/>
    <p:sldId id="261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97B9A-3BFB-4BF4-B308-C457D4949C9A}" type="datetimeFigureOut">
              <a:rPr lang="en-GB" smtClean="0"/>
              <a:t>21/09/2018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451E5-5E79-4425-B663-EF81BE3142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5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914871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914871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914871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914871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7B8AF6-2305-48D3-AD03-41398F1272F7}" type="slidenum">
              <a:rPr lang="en-US" altLang="en-US">
                <a:solidFill>
                  <a:srgbClr val="000000"/>
                </a:solidFill>
              </a:rPr>
              <a:pPr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9300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914871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914871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914871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914871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7B8AF6-2305-48D3-AD03-41398F1272F7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871">
              <a:defRPr>
                <a:solidFill>
                  <a:schemeClr val="tx1"/>
                </a:solidFill>
                <a:latin typeface="Arial" charset="0"/>
              </a:defRPr>
            </a:lvl1pPr>
            <a:lvl2pPr marL="703054" indent="-270405" defTabSz="914871">
              <a:defRPr>
                <a:solidFill>
                  <a:schemeClr val="tx1"/>
                </a:solidFill>
                <a:latin typeface="Arial" charset="0"/>
              </a:defRPr>
            </a:lvl2pPr>
            <a:lvl3pPr marL="1081621" indent="-216324" defTabSz="914871">
              <a:defRPr>
                <a:solidFill>
                  <a:schemeClr val="tx1"/>
                </a:solidFill>
                <a:latin typeface="Arial" charset="0"/>
              </a:defRPr>
            </a:lvl3pPr>
            <a:lvl4pPr marL="1514269" indent="-216324" defTabSz="914871">
              <a:defRPr>
                <a:solidFill>
                  <a:schemeClr val="tx1"/>
                </a:solidFill>
                <a:latin typeface="Arial" charset="0"/>
              </a:defRPr>
            </a:lvl4pPr>
            <a:lvl5pPr marL="1946918" indent="-216324" defTabSz="914871">
              <a:defRPr>
                <a:solidFill>
                  <a:schemeClr val="tx1"/>
                </a:solidFill>
                <a:latin typeface="Arial" charset="0"/>
              </a:defRPr>
            </a:lvl5pPr>
            <a:lvl6pPr marL="2379566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2214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44863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77511" indent="-216324" defTabSz="9148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7B8AF6-2305-48D3-AD03-41398F1272F7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869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1383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001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681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313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5199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17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3528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522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4307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055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F9208-CDB2-48CF-AF30-1598EEBFEEB2}" type="datetimeFigureOut">
              <a:rPr lang="es-ES_tradnl" smtClean="0"/>
              <a:t>21/09/2018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4910A-22D4-4A7E-B68C-492B5957DC6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60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wm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4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23.jpeg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24.jpeg"/><Relationship Id="rId4" Type="http://schemas.openxmlformats.org/officeDocument/2006/relationships/image" Target="../media/image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wmf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wmf"/><Relationship Id="rId15" Type="http://schemas.openxmlformats.org/officeDocument/2006/relationships/image" Target="../media/image19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png"/><Relationship Id="rId7" Type="http://schemas.openxmlformats.org/officeDocument/2006/relationships/image" Target="../media/image8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4.wmf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wmf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jpeg"/><Relationship Id="rId5" Type="http://schemas.openxmlformats.org/officeDocument/2006/relationships/image" Target="../media/image4.jpeg"/><Relationship Id="rId10" Type="http://schemas.openxmlformats.org/officeDocument/2006/relationships/image" Target="../media/image17.jpeg"/><Relationship Id="rId4" Type="http://schemas.openxmlformats.org/officeDocument/2006/relationships/image" Target="../media/image3.wmf"/><Relationship Id="rId9" Type="http://schemas.openxmlformats.org/officeDocument/2006/relationships/image" Target="../media/image8.jpe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MCBS0117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223361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 descr="MCj043959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376488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MCj038397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581525"/>
            <a:ext cx="20161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recycled_pencil_ca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9" descr="MCj0435237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20713"/>
            <a:ext cx="20891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0" descr="MCj0434872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499">
            <a:off x="3779838" y="333375"/>
            <a:ext cx="22288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1" descr="515ZXwz%2BczL"/>
          <p:cNvPicPr>
            <a:picLocks noGrp="1" noChangeAspect="1" noChangeArrowheads="1"/>
          </p:cNvPicPr>
          <p:nvPr>
            <p:ph type="title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276475"/>
            <a:ext cx="1943100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9" name="Picture 12" descr="SV434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3" descr="MPj0430934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16827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4" descr="MPj0399493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1841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6" descr="schoolba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17383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Rectangle 17"/>
          <p:cNvSpPr>
            <a:spLocks noChangeArrowheads="1"/>
          </p:cNvSpPr>
          <p:nvPr/>
        </p:nvSpPr>
        <p:spPr bwMode="auto">
          <a:xfrm>
            <a:off x="323850" y="184467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A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4" name="Rectangle 18"/>
          <p:cNvSpPr>
            <a:spLocks noChangeArrowheads="1"/>
          </p:cNvSpPr>
          <p:nvPr/>
        </p:nvSpPr>
        <p:spPr bwMode="auto">
          <a:xfrm>
            <a:off x="2484438" y="1268413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B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5" name="Rectangle 19"/>
          <p:cNvSpPr>
            <a:spLocks noChangeArrowheads="1"/>
          </p:cNvSpPr>
          <p:nvPr/>
        </p:nvSpPr>
        <p:spPr bwMode="auto">
          <a:xfrm>
            <a:off x="4427538" y="1268413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C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6" name="Rectangle 20"/>
          <p:cNvSpPr>
            <a:spLocks noChangeArrowheads="1"/>
          </p:cNvSpPr>
          <p:nvPr/>
        </p:nvSpPr>
        <p:spPr bwMode="auto">
          <a:xfrm>
            <a:off x="6516688" y="1989138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D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7" name="Rectangle 21"/>
          <p:cNvSpPr>
            <a:spLocks noChangeArrowheads="1"/>
          </p:cNvSpPr>
          <p:nvPr/>
        </p:nvSpPr>
        <p:spPr bwMode="auto">
          <a:xfrm>
            <a:off x="539750" y="3644900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E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8" name="Rectangle 22"/>
          <p:cNvSpPr>
            <a:spLocks noChangeArrowheads="1"/>
          </p:cNvSpPr>
          <p:nvPr/>
        </p:nvSpPr>
        <p:spPr bwMode="auto">
          <a:xfrm>
            <a:off x="2484438" y="3644900"/>
            <a:ext cx="5762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F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9" name="Rectangle 23"/>
          <p:cNvSpPr>
            <a:spLocks noChangeArrowheads="1"/>
          </p:cNvSpPr>
          <p:nvPr/>
        </p:nvSpPr>
        <p:spPr bwMode="auto">
          <a:xfrm>
            <a:off x="4643438" y="3789363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G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0" name="Rectangle 24"/>
          <p:cNvSpPr>
            <a:spLocks noChangeArrowheads="1"/>
          </p:cNvSpPr>
          <p:nvPr/>
        </p:nvSpPr>
        <p:spPr bwMode="auto">
          <a:xfrm>
            <a:off x="7235825" y="3573463"/>
            <a:ext cx="5762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H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1" name="Rectangle 25"/>
          <p:cNvSpPr>
            <a:spLocks noChangeArrowheads="1"/>
          </p:cNvSpPr>
          <p:nvPr/>
        </p:nvSpPr>
        <p:spPr bwMode="auto">
          <a:xfrm>
            <a:off x="1476375" y="609282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I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2" name="Rectangle 26"/>
          <p:cNvSpPr>
            <a:spLocks noChangeArrowheads="1"/>
          </p:cNvSpPr>
          <p:nvPr/>
        </p:nvSpPr>
        <p:spPr bwMode="auto">
          <a:xfrm>
            <a:off x="3779838" y="5661025"/>
            <a:ext cx="5762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J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3" name="Rectangle 27"/>
          <p:cNvSpPr>
            <a:spLocks noChangeArrowheads="1"/>
          </p:cNvSpPr>
          <p:nvPr/>
        </p:nvSpPr>
        <p:spPr bwMode="auto">
          <a:xfrm>
            <a:off x="7235825" y="566102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K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8195" name="Picture 3" descr="MCj0435237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221163"/>
            <a:ext cx="2663825" cy="164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5" descr="515ZXwz%2Bcz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4479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MPj039949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1841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schoolb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173831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not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3495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4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17795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9219" name="Picture 3" descr="MCj0435237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221163"/>
            <a:ext cx="2663825" cy="164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4" descr="MCj043487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499">
            <a:off x="3492500" y="1628775"/>
            <a:ext cx="22288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515ZXwz%2Bcz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4479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schoolb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173831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not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3495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3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4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17795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5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10243" name="Picture 3" descr="MCj0435237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221163"/>
            <a:ext cx="2663825" cy="164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 descr="MCj043487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499">
            <a:off x="3492500" y="1628775"/>
            <a:ext cx="22288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515ZXwz%2Bcz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4479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MPj039949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1841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schoolb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173831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0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1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2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3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4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17795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1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11267" name="Picture 3" descr="MCj0435237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221163"/>
            <a:ext cx="2663825" cy="164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 descr="MCj043487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499">
            <a:off x="3492500" y="1628775"/>
            <a:ext cx="22288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MPj039949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1841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7" descr="schoolb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173831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not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3495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1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3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4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17795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94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12291" name="Picture 4" descr="MCj043487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499">
            <a:off x="3492500" y="1628775"/>
            <a:ext cx="22288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515ZXwz%2Bcz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4479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MPj039949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1841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schoolb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1738312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8" descr="not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3495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9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2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3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268413"/>
            <a:ext cx="17795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9043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13315" name="Picture 3" descr="MCj0435237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113" y="4221163"/>
            <a:ext cx="2663825" cy="1646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4" descr="MCj043487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499">
            <a:off x="3492500" y="1628775"/>
            <a:ext cx="22288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515ZXwz%2Bcz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447925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MPj0399493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860800"/>
            <a:ext cx="1841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not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3495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149725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26841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3" descr="MCj022196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4467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8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14339" name="Picture 4" descr="MCj0439593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30241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MCj038397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26638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recycled_pencil_c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5416550" y="5967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14343" name="Picture 8" descr="MPj0430934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92150"/>
            <a:ext cx="1890712" cy="229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4" name="Picture 9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76700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2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3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17795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15363" name="Picture 3" descr="MCBS01176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27368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MCj04395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30241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MCj038397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26638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recycled_pencil_c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416550" y="5967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15368" name="Picture 10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76700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8431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2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3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17795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</p:spTree>
    <p:extLst>
      <p:ext uri="{BB962C8B-B14F-4D97-AF65-F5344CB8AC3E}">
        <p14:creationId xmlns:p14="http://schemas.microsoft.com/office/powerpoint/2010/main" val="19030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16387" name="Picture 3" descr="MCBS01176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27368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MCj04395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30241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MCj038397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26638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416550" y="5967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16391" name="Picture 8" descr="MPj0430934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92150"/>
            <a:ext cx="1890712" cy="229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9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0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76700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8431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3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17795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17411" name="Picture 3" descr="MCBS01176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27368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MCj038397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26638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recycled_pencil_c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5416550" y="5967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17415" name="Picture 8" descr="MPj0430934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92150"/>
            <a:ext cx="1890712" cy="229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6" name="Picture 9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076700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8431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3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9" t="15120" r="8127" b="27760"/>
          <a:stretch>
            <a:fillRect/>
          </a:stretch>
        </p:blipFill>
        <p:spPr bwMode="auto">
          <a:xfrm>
            <a:off x="179388" y="549275"/>
            <a:ext cx="878522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pic>
        <p:nvPicPr>
          <p:cNvPr id="18435" name="Picture 3" descr="MCBS01176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341438"/>
            <a:ext cx="27368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MCj043959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3024187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recycled_pencil_c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5416550" y="59674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18439" name="Picture 8" descr="MPj0430934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692150"/>
            <a:ext cx="1890712" cy="229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0" name="Picture 9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484313"/>
            <a:ext cx="17795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2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49725"/>
            <a:ext cx="17795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3" descr="MCj022196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00213"/>
            <a:ext cx="17795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14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sz="3600" u="sng" dirty="0"/>
              <a:t>en classe</a:t>
            </a:r>
            <a:r>
              <a:rPr lang="fr-FR" sz="3600" dirty="0"/>
              <a:t>	   		</a:t>
            </a:r>
            <a:r>
              <a:rPr lang="fr-FR" sz="3600"/>
              <a:t>     </a:t>
            </a:r>
            <a:r>
              <a:rPr lang="fr-FR" sz="3600" u="sng" smtClean="0"/>
              <a:t>vendredi 25 </a:t>
            </a:r>
            <a:r>
              <a:rPr lang="fr-FR" sz="3600" u="sng" dirty="0"/>
              <a:t>septembre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657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u="sng" dirty="0"/>
              <a:t>en classe</a:t>
            </a:r>
            <a:r>
              <a:rPr lang="fr-FR" sz="3600" dirty="0"/>
              <a:t>	   		      </a:t>
            </a:r>
            <a:r>
              <a:rPr lang="fr-FR" sz="3600" u="sng" dirty="0"/>
              <a:t>lundi 21 septembre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u="sng" dirty="0"/>
              <a:t>Je n’ai pas de …</a:t>
            </a:r>
          </a:p>
          <a:p>
            <a:pPr marL="0" indent="0">
              <a:buNone/>
            </a:pPr>
            <a:r>
              <a:rPr lang="fr-FR" u="sng" dirty="0" smtClean="0"/>
              <a:t>Exercice d’</a:t>
            </a:r>
            <a:r>
              <a:rPr lang="fr-FR" u="sng" dirty="0"/>
              <a:t>é</a:t>
            </a:r>
            <a:r>
              <a:rPr lang="fr-FR" u="sng" dirty="0" smtClean="0"/>
              <a:t>coute</a:t>
            </a:r>
          </a:p>
          <a:p>
            <a:pPr marL="0" indent="0">
              <a:buNone/>
            </a:pPr>
            <a:r>
              <a:rPr lang="fr-FR" dirty="0" smtClean="0"/>
              <a:t>1. Bag   </a:t>
            </a:r>
            <a:r>
              <a:rPr lang="fr-FR" dirty="0" smtClean="0">
                <a:sym typeface="Wingdings"/>
              </a:rPr>
              <a:t>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2.  </a:t>
            </a:r>
            <a:r>
              <a:rPr lang="fr-FR" dirty="0" err="1" smtClean="0"/>
              <a:t>Ruler</a:t>
            </a:r>
            <a:r>
              <a:rPr lang="fr-FR" dirty="0" smtClean="0"/>
              <a:t>  X</a:t>
            </a:r>
          </a:p>
          <a:p>
            <a:pPr marL="514350" indent="-514350">
              <a:buAutoNum type="arabicPeriod" startAt="3"/>
            </a:pPr>
            <a:r>
              <a:rPr lang="fr-FR" dirty="0" err="1" smtClean="0"/>
              <a:t>Calculator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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4.  </a:t>
            </a:r>
            <a:r>
              <a:rPr lang="fr-FR" dirty="0" err="1" smtClean="0"/>
              <a:t>Rubber</a:t>
            </a:r>
            <a:r>
              <a:rPr lang="fr-FR" dirty="0" smtClean="0"/>
              <a:t> </a:t>
            </a:r>
            <a:r>
              <a:rPr lang="fr-FR" dirty="0">
                <a:sym typeface="Wingdings"/>
              </a:rPr>
              <a:t></a:t>
            </a:r>
            <a:endParaRPr lang="fr-FR" dirty="0" smtClean="0"/>
          </a:p>
          <a:p>
            <a:pPr marL="514350" indent="-514350">
              <a:buAutoNum type="arabicPeriod" startAt="5"/>
            </a:pPr>
            <a:r>
              <a:rPr lang="fr-FR" dirty="0" err="1" smtClean="0"/>
              <a:t>Purse</a:t>
            </a:r>
            <a:r>
              <a:rPr lang="fr-FR" dirty="0" smtClean="0"/>
              <a:t> X</a:t>
            </a:r>
          </a:p>
          <a:p>
            <a:pPr marL="0" indent="0">
              <a:buNone/>
            </a:pPr>
            <a:r>
              <a:rPr lang="fr-FR" dirty="0" smtClean="0"/>
              <a:t>6.   Mobile phone X</a:t>
            </a:r>
          </a:p>
          <a:p>
            <a:pPr marL="0" indent="0">
              <a:buNone/>
            </a:pPr>
            <a:r>
              <a:rPr lang="fr-FR" dirty="0" smtClean="0"/>
              <a:t>7.  </a:t>
            </a:r>
            <a:r>
              <a:rPr lang="fr-FR" dirty="0" err="1" smtClean="0"/>
              <a:t>Pencil</a:t>
            </a:r>
            <a:r>
              <a:rPr lang="fr-FR" dirty="0" smtClean="0"/>
              <a:t> X</a:t>
            </a:r>
          </a:p>
          <a:p>
            <a:pPr marL="0" indent="0">
              <a:buNone/>
            </a:pPr>
            <a:r>
              <a:rPr lang="fr-FR" dirty="0" smtClean="0"/>
              <a:t>8.  Book </a:t>
            </a:r>
            <a:r>
              <a:rPr lang="fr-FR" dirty="0">
                <a:sym typeface="Wingdings"/>
              </a:rPr>
              <a:t>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8019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C00000"/>
                </a:solidFill>
                <a:latin typeface="Comic Sans MS" pitchFamily="66" charset="0"/>
              </a:rPr>
              <a:t>Le jeu de </a:t>
            </a:r>
            <a:r>
              <a:rPr lang="fr-FR" sz="2800" b="1" u="sng" dirty="0" smtClean="0">
                <a:latin typeface="Comic Sans MS" pitchFamily="66" charset="0"/>
              </a:rPr>
              <a:t>pourcent</a:t>
            </a:r>
            <a:r>
              <a:rPr lang="fr-FR" sz="2800" b="1" u="sng" dirty="0" smtClean="0">
                <a:solidFill>
                  <a:srgbClr val="C00000"/>
                </a:solidFill>
                <a:latin typeface="Comic Sans MS" pitchFamily="66" charset="0"/>
              </a:rPr>
              <a:t>age</a:t>
            </a:r>
          </a:p>
          <a:p>
            <a:endParaRPr lang="en-GB" sz="2800" b="1" u="sng" dirty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r>
              <a:rPr lang="fr-FR" dirty="0" smtClean="0">
                <a:latin typeface="Comic Sans MS" pitchFamily="66" charset="0"/>
              </a:rPr>
              <a:t>(</a:t>
            </a:r>
            <a:r>
              <a:rPr lang="fr-FR" dirty="0" err="1" smtClean="0">
                <a:latin typeface="Comic Sans MS" pitchFamily="66" charset="0"/>
              </a:rPr>
              <a:t>zero</a:t>
            </a:r>
            <a:r>
              <a:rPr lang="fr-FR" dirty="0" smtClean="0">
                <a:latin typeface="Comic Sans MS" pitchFamily="66" charset="0"/>
              </a:rPr>
              <a:t>)</a:t>
            </a:r>
            <a:r>
              <a:rPr lang="fr-FR" dirty="0">
                <a:latin typeface="Comic Sans MS" pitchFamily="66" charset="0"/>
              </a:rPr>
              <a:t>			</a:t>
            </a:r>
            <a:r>
              <a:rPr lang="fr-FR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%</a:t>
            </a:r>
            <a:r>
              <a:rPr lang="fr-FR" dirty="0" smtClean="0">
                <a:latin typeface="Comic Sans MS" pitchFamily="66" charset="0"/>
              </a:rPr>
              <a:t>(cinquante)</a:t>
            </a:r>
            <a:r>
              <a:rPr lang="fr-FR" dirty="0">
                <a:latin typeface="Comic Sans MS" pitchFamily="66" charset="0"/>
              </a:rPr>
              <a:t>		</a:t>
            </a:r>
            <a:r>
              <a:rPr lang="fr-F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100%</a:t>
            </a:r>
            <a:r>
              <a:rPr lang="fr-FR" dirty="0" smtClean="0">
                <a:latin typeface="Comic Sans MS" pitchFamily="66" charset="0"/>
              </a:rPr>
              <a:t>(cent)</a:t>
            </a:r>
            <a:endParaRPr lang="en-GB" dirty="0">
              <a:latin typeface="Comic Sans MS" pitchFamily="66" charset="0"/>
            </a:endParaRPr>
          </a:p>
          <a:p>
            <a:r>
              <a:rPr lang="fr-FR" dirty="0">
                <a:latin typeface="Comic Sans MS" pitchFamily="66" charset="0"/>
              </a:rPr>
              <a:t> </a:t>
            </a:r>
            <a:endParaRPr lang="en-GB" dirty="0">
              <a:latin typeface="Comic Sans MS" pitchFamily="66" charset="0"/>
            </a:endParaRPr>
          </a:p>
          <a:p>
            <a:pPr lvl="0"/>
            <a:r>
              <a:rPr lang="fr-FR" sz="2400" dirty="0" smtClean="0">
                <a:latin typeface="Comic Sans MS" pitchFamily="66" charset="0"/>
              </a:rPr>
              <a:t>1. J’ai </a:t>
            </a:r>
            <a:r>
              <a:rPr lang="fr-FR" sz="2400" dirty="0">
                <a:latin typeface="Comic Sans MS" pitchFamily="66" charset="0"/>
              </a:rPr>
              <a:t>une gomme</a:t>
            </a:r>
            <a:endParaRPr lang="en-GB" sz="2400" dirty="0">
              <a:latin typeface="Comic Sans MS" pitchFamily="66" charset="0"/>
            </a:endParaRPr>
          </a:p>
          <a:p>
            <a:pPr lvl="0"/>
            <a:r>
              <a:rPr lang="fr-FR" sz="2400" dirty="0" smtClean="0">
                <a:latin typeface="Comic Sans MS" pitchFamily="66" charset="0"/>
              </a:rPr>
              <a:t>2. J’ai </a:t>
            </a:r>
            <a:r>
              <a:rPr lang="fr-FR" sz="2400" dirty="0">
                <a:latin typeface="Comic Sans MS" pitchFamily="66" charset="0"/>
              </a:rPr>
              <a:t>un stylo</a:t>
            </a:r>
            <a:endParaRPr lang="en-GB" sz="2400" dirty="0">
              <a:latin typeface="Comic Sans MS" pitchFamily="66" charset="0"/>
            </a:endParaRPr>
          </a:p>
          <a:p>
            <a:pPr lvl="0"/>
            <a:r>
              <a:rPr lang="fr-FR" sz="2400" dirty="0" smtClean="0">
                <a:latin typeface="Comic Sans MS" pitchFamily="66" charset="0"/>
              </a:rPr>
              <a:t>3. J’ai </a:t>
            </a:r>
            <a:r>
              <a:rPr lang="fr-FR" sz="2400" dirty="0">
                <a:latin typeface="Comic Sans MS" pitchFamily="66" charset="0"/>
              </a:rPr>
              <a:t>une règle</a:t>
            </a:r>
            <a:endParaRPr lang="en-GB" sz="2400" dirty="0">
              <a:latin typeface="Comic Sans MS" pitchFamily="66" charset="0"/>
            </a:endParaRPr>
          </a:p>
          <a:p>
            <a:pPr lvl="0"/>
            <a:r>
              <a:rPr lang="fr-FR" sz="2400" dirty="0" smtClean="0">
                <a:latin typeface="Comic Sans MS" pitchFamily="66" charset="0"/>
              </a:rPr>
              <a:t>4. J’ai </a:t>
            </a:r>
            <a:r>
              <a:rPr lang="fr-FR" sz="2400" dirty="0">
                <a:latin typeface="Comic Sans MS" pitchFamily="66" charset="0"/>
              </a:rPr>
              <a:t>un crayon</a:t>
            </a:r>
            <a:endParaRPr lang="en-GB" sz="2400" dirty="0">
              <a:latin typeface="Comic Sans MS" pitchFamily="66" charset="0"/>
            </a:endParaRPr>
          </a:p>
          <a:p>
            <a:pPr lvl="0"/>
            <a:r>
              <a:rPr lang="fr-FR" sz="2400" dirty="0" smtClean="0">
                <a:latin typeface="Comic Sans MS" pitchFamily="66" charset="0"/>
              </a:rPr>
              <a:t>5. J’ai </a:t>
            </a:r>
            <a:r>
              <a:rPr lang="fr-FR" sz="2400" dirty="0">
                <a:latin typeface="Comic Sans MS" pitchFamily="66" charset="0"/>
              </a:rPr>
              <a:t>un cahier</a:t>
            </a:r>
            <a:endParaRPr lang="en-GB" sz="2400" dirty="0">
              <a:latin typeface="Comic Sans MS" pitchFamily="66" charset="0"/>
            </a:endParaRPr>
          </a:p>
          <a:p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			MAIS</a:t>
            </a:r>
            <a:r>
              <a: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/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	A. Je 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n’ai pas de calculatrice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	B. Je 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n’ai pas de livre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	C. Je 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n’ai pas de trousse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	D. Je 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n’ai pas de porte-monnaie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fr-FR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		E. Je 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n’ai pas de carnet de textes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C:\Documents and Settings\lsaubolle\Local Settings\Temporary Internet Files\Content.IE5\V3EPZ71A\MC90043265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0847"/>
            <a:ext cx="2737301" cy="273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7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MCBS0117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223361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 descr="MCj043959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376488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MCj038397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581525"/>
            <a:ext cx="20161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recycled_pencil_ca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9" descr="MCj0435237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20713"/>
            <a:ext cx="20891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0" descr="MCj0434872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499">
            <a:off x="3779838" y="333375"/>
            <a:ext cx="22288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1" descr="515ZXwz%2BczL"/>
          <p:cNvPicPr>
            <a:picLocks noGrp="1" noChangeAspect="1" noChangeArrowheads="1"/>
          </p:cNvPicPr>
          <p:nvPr>
            <p:ph type="title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276475"/>
            <a:ext cx="1943100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9" name="Picture 12" descr="SV434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3" descr="MPj0430934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16827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4" descr="MPj0399493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1841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6" descr="schoolba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17383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Rectangle 17"/>
          <p:cNvSpPr>
            <a:spLocks noChangeArrowheads="1"/>
          </p:cNvSpPr>
          <p:nvPr/>
        </p:nvSpPr>
        <p:spPr bwMode="auto">
          <a:xfrm>
            <a:off x="323850" y="184467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A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4" name="Rectangle 18"/>
          <p:cNvSpPr>
            <a:spLocks noChangeArrowheads="1"/>
          </p:cNvSpPr>
          <p:nvPr/>
        </p:nvSpPr>
        <p:spPr bwMode="auto">
          <a:xfrm>
            <a:off x="2484438" y="1268413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B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5" name="Rectangle 19"/>
          <p:cNvSpPr>
            <a:spLocks noChangeArrowheads="1"/>
          </p:cNvSpPr>
          <p:nvPr/>
        </p:nvSpPr>
        <p:spPr bwMode="auto">
          <a:xfrm>
            <a:off x="4427538" y="1268413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C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6" name="Rectangle 20"/>
          <p:cNvSpPr>
            <a:spLocks noChangeArrowheads="1"/>
          </p:cNvSpPr>
          <p:nvPr/>
        </p:nvSpPr>
        <p:spPr bwMode="auto">
          <a:xfrm>
            <a:off x="6516688" y="1989138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D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7" name="Rectangle 21"/>
          <p:cNvSpPr>
            <a:spLocks noChangeArrowheads="1"/>
          </p:cNvSpPr>
          <p:nvPr/>
        </p:nvSpPr>
        <p:spPr bwMode="auto">
          <a:xfrm>
            <a:off x="539750" y="3644900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E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8" name="Rectangle 22"/>
          <p:cNvSpPr>
            <a:spLocks noChangeArrowheads="1"/>
          </p:cNvSpPr>
          <p:nvPr/>
        </p:nvSpPr>
        <p:spPr bwMode="auto">
          <a:xfrm>
            <a:off x="2484438" y="3644900"/>
            <a:ext cx="5762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F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9" name="Rectangle 23"/>
          <p:cNvSpPr>
            <a:spLocks noChangeArrowheads="1"/>
          </p:cNvSpPr>
          <p:nvPr/>
        </p:nvSpPr>
        <p:spPr bwMode="auto">
          <a:xfrm>
            <a:off x="4643438" y="3789363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G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0" name="Rectangle 24"/>
          <p:cNvSpPr>
            <a:spLocks noChangeArrowheads="1"/>
          </p:cNvSpPr>
          <p:nvPr/>
        </p:nvSpPr>
        <p:spPr bwMode="auto">
          <a:xfrm>
            <a:off x="7235825" y="3573463"/>
            <a:ext cx="5762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H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1" name="Rectangle 25"/>
          <p:cNvSpPr>
            <a:spLocks noChangeArrowheads="1"/>
          </p:cNvSpPr>
          <p:nvPr/>
        </p:nvSpPr>
        <p:spPr bwMode="auto">
          <a:xfrm>
            <a:off x="1476375" y="609282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I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2" name="Rectangle 26"/>
          <p:cNvSpPr>
            <a:spLocks noChangeArrowheads="1"/>
          </p:cNvSpPr>
          <p:nvPr/>
        </p:nvSpPr>
        <p:spPr bwMode="auto">
          <a:xfrm>
            <a:off x="3779838" y="5661025"/>
            <a:ext cx="5762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J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3" name="Rectangle 27"/>
          <p:cNvSpPr>
            <a:spLocks noChangeArrowheads="1"/>
          </p:cNvSpPr>
          <p:nvPr/>
        </p:nvSpPr>
        <p:spPr bwMode="auto">
          <a:xfrm>
            <a:off x="7235825" y="566102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>
                <a:solidFill>
                  <a:srgbClr val="000000"/>
                </a:solidFill>
                <a:latin typeface="Comic Sans MS" pitchFamily="66" charset="0"/>
              </a:rPr>
              <a:t>K</a:t>
            </a:r>
            <a:endParaRPr lang="en-US" altLang="en-US" sz="20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3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1. livre		j’		un		ai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J’ai un livre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/>
              <a:t>2. ai		calculatrice		j’ 		une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J’ai une calculatrice</a:t>
            </a:r>
            <a:r>
              <a:rPr lang="fr-FR" dirty="0">
                <a:solidFill>
                  <a:srgbClr val="0070C0"/>
                </a:solidFill>
              </a:rPr>
              <a:t> </a:t>
            </a:r>
          </a:p>
          <a:p>
            <a:r>
              <a:rPr lang="fr-FR" dirty="0"/>
              <a:t>3. sac, 	ai 	mon 	un	 Dans 	crayon 	</a:t>
            </a:r>
            <a:r>
              <a:rPr lang="fr-FR" dirty="0" smtClean="0"/>
              <a:t>j</a:t>
            </a:r>
            <a:r>
              <a:rPr lang="fr-FR" dirty="0"/>
              <a:t>’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Dans mon sac j’ai un crayon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/>
              <a:t>4. Dans	 trousse 	mon,   j’     sac    une    ai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Dans mon sac j’ai une trousse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/>
              <a:t>5. mon  je  cahier   ai   sac,  n’  Dans  pas   de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Dans mon sac je n’ai pas de cahier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/>
              <a:t>6. sac,  je  ai  mon  pas  n’ de  Dans   règle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Dans mon sac, je n’ai pas de règle</a:t>
            </a:r>
          </a:p>
          <a:p>
            <a:r>
              <a:rPr lang="fr-FR" dirty="0" smtClean="0"/>
              <a:t>7</a:t>
            </a:r>
            <a:r>
              <a:rPr lang="fr-FR" dirty="0"/>
              <a:t>. stylo  n’  sac,  je  ai  mon  pas  de  Dans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Dans mon sac je n’ai pas de stylo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/>
              <a:t>8. je  mon  textes  sac,  Dans  n’  pas  de  ai carnet  de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Dans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mon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sac</a:t>
            </a:r>
            <a:r>
              <a:rPr lang="es-ES_tradnl" dirty="0" smtClean="0">
                <a:solidFill>
                  <a:srgbClr val="0070C0"/>
                </a:solidFill>
              </a:rPr>
              <a:t> je </a:t>
            </a:r>
            <a:r>
              <a:rPr lang="es-ES_tradnl" dirty="0" err="1" smtClean="0">
                <a:solidFill>
                  <a:srgbClr val="0070C0"/>
                </a:solidFill>
              </a:rPr>
              <a:t>n’ai</a:t>
            </a:r>
            <a:r>
              <a:rPr lang="es-ES_tradnl" dirty="0" smtClean="0">
                <a:solidFill>
                  <a:srgbClr val="0070C0"/>
                </a:solidFill>
              </a:rPr>
              <a:t> </a:t>
            </a:r>
            <a:r>
              <a:rPr lang="es-ES_tradnl" dirty="0" err="1" smtClean="0">
                <a:solidFill>
                  <a:srgbClr val="0070C0"/>
                </a:solidFill>
              </a:rPr>
              <a:t>pas</a:t>
            </a:r>
            <a:r>
              <a:rPr lang="es-ES_tradnl" dirty="0" smtClean="0">
                <a:solidFill>
                  <a:srgbClr val="0070C0"/>
                </a:solidFill>
              </a:rPr>
              <a:t> de carnet de </a:t>
            </a:r>
            <a:r>
              <a:rPr lang="es-ES_tradnl" dirty="0" err="1" smtClean="0">
                <a:solidFill>
                  <a:srgbClr val="0070C0"/>
                </a:solidFill>
              </a:rPr>
              <a:t>textes</a:t>
            </a:r>
            <a:endParaRPr lang="es-ES_trad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MCBS01176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223361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6" descr="MCj043959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376488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7" descr="MCj0383972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581525"/>
            <a:ext cx="20161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8" descr="recycled_pencil_ca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9" descr="MCj0435237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20713"/>
            <a:ext cx="208915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10" descr="MCj0434872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499">
            <a:off x="3779838" y="333375"/>
            <a:ext cx="22288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11" descr="515ZXwz%2BczL"/>
          <p:cNvPicPr>
            <a:picLocks noGrp="1" noChangeAspect="1" noChangeArrowheads="1"/>
          </p:cNvPicPr>
          <p:nvPr>
            <p:ph type="title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276475"/>
            <a:ext cx="1943100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9" name="Picture 12" descr="SV434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36838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3" descr="MPj0430934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16827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4" descr="MPj0399493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1841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6" descr="schoolba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17383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Rectangle 17"/>
          <p:cNvSpPr>
            <a:spLocks noChangeArrowheads="1"/>
          </p:cNvSpPr>
          <p:nvPr/>
        </p:nvSpPr>
        <p:spPr bwMode="auto">
          <a:xfrm>
            <a:off x="323850" y="184467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mic Sans MS" pitchFamily="66" charset="0"/>
              </a:rPr>
              <a:t>1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4" name="Rectangle 18"/>
          <p:cNvSpPr>
            <a:spLocks noChangeArrowheads="1"/>
          </p:cNvSpPr>
          <p:nvPr/>
        </p:nvSpPr>
        <p:spPr bwMode="auto">
          <a:xfrm>
            <a:off x="2484438" y="1268413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2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5" name="Rectangle 19"/>
          <p:cNvSpPr>
            <a:spLocks noChangeArrowheads="1"/>
          </p:cNvSpPr>
          <p:nvPr/>
        </p:nvSpPr>
        <p:spPr bwMode="auto">
          <a:xfrm>
            <a:off x="4427538" y="1268413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000" dirty="0">
                <a:solidFill>
                  <a:srgbClr val="000000"/>
                </a:solidFill>
                <a:latin typeface="Comic Sans MS" pitchFamily="66" charset="0"/>
              </a:rPr>
              <a:t>3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6" name="Rectangle 20"/>
          <p:cNvSpPr>
            <a:spLocks noChangeArrowheads="1"/>
          </p:cNvSpPr>
          <p:nvPr/>
        </p:nvSpPr>
        <p:spPr bwMode="auto">
          <a:xfrm>
            <a:off x="6516688" y="1989138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4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7" name="Rectangle 21"/>
          <p:cNvSpPr>
            <a:spLocks noChangeArrowheads="1"/>
          </p:cNvSpPr>
          <p:nvPr/>
        </p:nvSpPr>
        <p:spPr bwMode="auto">
          <a:xfrm>
            <a:off x="539750" y="3644900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5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8" name="Rectangle 22"/>
          <p:cNvSpPr>
            <a:spLocks noChangeArrowheads="1"/>
          </p:cNvSpPr>
          <p:nvPr/>
        </p:nvSpPr>
        <p:spPr bwMode="auto">
          <a:xfrm>
            <a:off x="2484438" y="3644900"/>
            <a:ext cx="5762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6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099" name="Rectangle 23"/>
          <p:cNvSpPr>
            <a:spLocks noChangeArrowheads="1"/>
          </p:cNvSpPr>
          <p:nvPr/>
        </p:nvSpPr>
        <p:spPr bwMode="auto">
          <a:xfrm>
            <a:off x="4643438" y="3789363"/>
            <a:ext cx="5762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7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0" name="Rectangle 24"/>
          <p:cNvSpPr>
            <a:spLocks noChangeArrowheads="1"/>
          </p:cNvSpPr>
          <p:nvPr/>
        </p:nvSpPr>
        <p:spPr bwMode="auto">
          <a:xfrm>
            <a:off x="7235825" y="3573463"/>
            <a:ext cx="5762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8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1" name="Rectangle 25"/>
          <p:cNvSpPr>
            <a:spLocks noChangeArrowheads="1"/>
          </p:cNvSpPr>
          <p:nvPr/>
        </p:nvSpPr>
        <p:spPr bwMode="auto">
          <a:xfrm>
            <a:off x="1476375" y="609282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9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2" name="Rectangle 26"/>
          <p:cNvSpPr>
            <a:spLocks noChangeArrowheads="1"/>
          </p:cNvSpPr>
          <p:nvPr/>
        </p:nvSpPr>
        <p:spPr bwMode="auto">
          <a:xfrm>
            <a:off x="3779838" y="5661025"/>
            <a:ext cx="5762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10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6103" name="Rectangle 27"/>
          <p:cNvSpPr>
            <a:spLocks noChangeArrowheads="1"/>
          </p:cNvSpPr>
          <p:nvPr/>
        </p:nvSpPr>
        <p:spPr bwMode="auto">
          <a:xfrm>
            <a:off x="7235825" y="5661025"/>
            <a:ext cx="5762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Comic Sans MS" pitchFamily="66" charset="0"/>
              </a:rPr>
              <a:t>11</a:t>
            </a:r>
            <a:endParaRPr lang="en-US" altLang="en-US" sz="20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032" y="460219"/>
            <a:ext cx="178593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365625"/>
            <a:ext cx="1780186" cy="17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90" y="434834"/>
            <a:ext cx="1780186" cy="17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21" y="4614865"/>
            <a:ext cx="1780186" cy="17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8" y="443868"/>
            <a:ext cx="1234172" cy="124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0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lnSpcReduction="10000"/>
          </a:bodyPr>
          <a:lstStyle/>
          <a:p>
            <a:r>
              <a:rPr lang="fr-FR" dirty="0"/>
              <a:t>1. livre		j’		un		ai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J’ai un livre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/>
              <a:t>2. ai		calculatrice		j’ 		une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J’ai une calculatrice</a:t>
            </a:r>
            <a:r>
              <a:rPr lang="fr-FR" dirty="0">
                <a:solidFill>
                  <a:srgbClr val="0070C0"/>
                </a:solidFill>
              </a:rPr>
              <a:t> </a:t>
            </a:r>
          </a:p>
          <a:p>
            <a:r>
              <a:rPr lang="fr-FR" dirty="0"/>
              <a:t>3. sac, 	ai 	mon 	un	 Dans 	crayon 	</a:t>
            </a:r>
            <a:r>
              <a:rPr lang="fr-FR" dirty="0" smtClean="0"/>
              <a:t>j</a:t>
            </a:r>
            <a:r>
              <a:rPr lang="fr-FR" dirty="0"/>
              <a:t>’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Dans mon sac j’ai un crayon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/>
              <a:t>4. Dans	 trousse 	mon,   j’     sac    une    ai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Dans mon sac j’ai une trousse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/>
              <a:t>5. mon  je  cahier   ai   sac,  n’  Dans  pas   de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Dans mon sac je n’ai pas </a:t>
            </a:r>
            <a:r>
              <a:rPr lang="fr-FR" smtClean="0">
                <a:solidFill>
                  <a:srgbClr val="0070C0"/>
                </a:solidFill>
              </a:rPr>
              <a:t>de cahier</a:t>
            </a:r>
            <a:endParaRPr lang="fr-F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140200" y="115888"/>
            <a:ext cx="3024188" cy="244951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3850" y="115888"/>
            <a:ext cx="4103688" cy="662622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00563" y="2565400"/>
            <a:ext cx="4643437" cy="41036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8437" name="Picture 6" descr="MCBS01176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223361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MCj043959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425"/>
            <a:ext cx="237648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MCj043523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0891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MCj0434872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499">
            <a:off x="2051050" y="260350"/>
            <a:ext cx="22288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515ZXwz%2BczL"/>
          <p:cNvPicPr>
            <a:picLocks noGrp="1" noChangeAspect="1" noChangeArrowheads="1"/>
          </p:cNvPicPr>
          <p:nvPr>
            <p:ph type="title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276475"/>
            <a:ext cx="1943100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4" name="Picture 13" descr="SV434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4" descr="MPj04309340000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92600"/>
            <a:ext cx="16827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5" descr="MPj0399493000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1841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7" descr="schoolba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383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MCj0221961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17" y="44132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MCj0221961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836862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MCj0221961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03" y="4650878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miley Face 1"/>
          <p:cNvSpPr/>
          <p:nvPr/>
        </p:nvSpPr>
        <p:spPr>
          <a:xfrm>
            <a:off x="-1044624" y="441325"/>
            <a:ext cx="864096" cy="970756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2" name="Smiley Face 21"/>
          <p:cNvSpPr/>
          <p:nvPr/>
        </p:nvSpPr>
        <p:spPr>
          <a:xfrm>
            <a:off x="-892224" y="593725"/>
            <a:ext cx="864096" cy="970756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3" name="Smiley Face 22"/>
          <p:cNvSpPr/>
          <p:nvPr/>
        </p:nvSpPr>
        <p:spPr>
          <a:xfrm>
            <a:off x="-739824" y="746125"/>
            <a:ext cx="864096" cy="970756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Smiley Face 23"/>
          <p:cNvSpPr/>
          <p:nvPr/>
        </p:nvSpPr>
        <p:spPr>
          <a:xfrm>
            <a:off x="-587424" y="898525"/>
            <a:ext cx="864096" cy="970756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Smiley Face 24"/>
          <p:cNvSpPr/>
          <p:nvPr/>
        </p:nvSpPr>
        <p:spPr>
          <a:xfrm>
            <a:off x="-1364901" y="867568"/>
            <a:ext cx="864096" cy="970756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6" name="Smiley Face 25"/>
          <p:cNvSpPr/>
          <p:nvPr/>
        </p:nvSpPr>
        <p:spPr>
          <a:xfrm>
            <a:off x="-980925" y="1079103"/>
            <a:ext cx="864096" cy="970756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7" name="Smiley Face 26"/>
          <p:cNvSpPr/>
          <p:nvPr/>
        </p:nvSpPr>
        <p:spPr>
          <a:xfrm>
            <a:off x="-1261913" y="1412081"/>
            <a:ext cx="864096" cy="970756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8" name="Smiley Face 27"/>
          <p:cNvSpPr/>
          <p:nvPr/>
        </p:nvSpPr>
        <p:spPr>
          <a:xfrm>
            <a:off x="-939849" y="1720674"/>
            <a:ext cx="864096" cy="970756"/>
          </a:xfrm>
          <a:prstGeom prst="smileyFac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" name="Lightning Bolt 2"/>
          <p:cNvSpPr/>
          <p:nvPr/>
        </p:nvSpPr>
        <p:spPr>
          <a:xfrm>
            <a:off x="-1044624" y="3783013"/>
            <a:ext cx="1044624" cy="1446212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Lightning Bolt 29"/>
          <p:cNvSpPr/>
          <p:nvPr/>
        </p:nvSpPr>
        <p:spPr>
          <a:xfrm>
            <a:off x="-892224" y="3935413"/>
            <a:ext cx="1044624" cy="1446212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1" name="Lightning Bolt 30"/>
          <p:cNvSpPr/>
          <p:nvPr/>
        </p:nvSpPr>
        <p:spPr>
          <a:xfrm>
            <a:off x="-739824" y="4087813"/>
            <a:ext cx="1044624" cy="1446212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2" name="Lightning Bolt 31"/>
          <p:cNvSpPr/>
          <p:nvPr/>
        </p:nvSpPr>
        <p:spPr>
          <a:xfrm>
            <a:off x="-1044624" y="3851276"/>
            <a:ext cx="1044624" cy="1446212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3" name="Lightning Bolt 32"/>
          <p:cNvSpPr/>
          <p:nvPr/>
        </p:nvSpPr>
        <p:spPr>
          <a:xfrm>
            <a:off x="-1229467" y="3894138"/>
            <a:ext cx="1044624" cy="1446212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4" name="Lightning Bolt 33"/>
          <p:cNvSpPr/>
          <p:nvPr/>
        </p:nvSpPr>
        <p:spPr>
          <a:xfrm>
            <a:off x="-1439985" y="4403725"/>
            <a:ext cx="1044624" cy="1446212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Lightning Bolt 34"/>
          <p:cNvSpPr/>
          <p:nvPr/>
        </p:nvSpPr>
        <p:spPr>
          <a:xfrm>
            <a:off x="-1327248" y="4574382"/>
            <a:ext cx="1044624" cy="1446212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Lightning Bolt 35"/>
          <p:cNvSpPr/>
          <p:nvPr/>
        </p:nvSpPr>
        <p:spPr>
          <a:xfrm>
            <a:off x="-1109289" y="4963319"/>
            <a:ext cx="1044624" cy="1446212"/>
          </a:xfrm>
          <a:prstGeom prst="lightningBol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997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Exercice de lecture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Ex3 p8</a:t>
            </a:r>
          </a:p>
          <a:p>
            <a:r>
              <a:rPr lang="en-US" altLang="en-US" smtClean="0"/>
              <a:t>1. b</a:t>
            </a:r>
          </a:p>
          <a:p>
            <a:r>
              <a:rPr lang="en-US" altLang="en-US" smtClean="0"/>
              <a:t>2. d</a:t>
            </a:r>
          </a:p>
          <a:p>
            <a:r>
              <a:rPr lang="en-US" altLang="en-US" smtClean="0"/>
              <a:t>3. a</a:t>
            </a:r>
          </a:p>
        </p:txBody>
      </p:sp>
    </p:spTree>
    <p:extLst>
      <p:ext uri="{BB962C8B-B14F-4D97-AF65-F5344CB8AC3E}">
        <p14:creationId xmlns:p14="http://schemas.microsoft.com/office/powerpoint/2010/main" val="12129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Comment </a:t>
            </a:r>
            <a:r>
              <a:rPr lang="en-GB" dirty="0" err="1" smtClean="0"/>
              <a:t>dit</a:t>
            </a:r>
            <a:r>
              <a:rPr lang="en-GB" dirty="0" smtClean="0"/>
              <a:t>-on “I have“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Français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8800" dirty="0" err="1" smtClean="0">
                <a:solidFill>
                  <a:srgbClr val="00B0F0"/>
                </a:solidFill>
              </a:rPr>
              <a:t>J’ai</a:t>
            </a:r>
            <a:r>
              <a:rPr lang="en-GB" sz="8800" dirty="0" smtClean="0">
                <a:solidFill>
                  <a:srgbClr val="00B0F0"/>
                </a:solidFill>
              </a:rPr>
              <a:t> </a:t>
            </a:r>
            <a:endParaRPr lang="en-GB" sz="8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14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6600" dirty="0" err="1" smtClean="0"/>
              <a:t>Objectives</a:t>
            </a:r>
            <a:endParaRPr lang="es-ES_tradnl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>
                <a:solidFill>
                  <a:srgbClr val="00B050"/>
                </a:solidFill>
              </a:rPr>
              <a:t>I MUST be </a:t>
            </a:r>
            <a:r>
              <a:rPr lang="es-ES_tradnl" sz="3600" dirty="0" err="1" smtClean="0">
                <a:solidFill>
                  <a:srgbClr val="00B050"/>
                </a:solidFill>
              </a:rPr>
              <a:t>able</a:t>
            </a:r>
            <a:r>
              <a:rPr lang="es-ES_tradnl" sz="3600" dirty="0" smtClean="0">
                <a:solidFill>
                  <a:srgbClr val="00B050"/>
                </a:solidFill>
              </a:rPr>
              <a:t> </a:t>
            </a:r>
            <a:r>
              <a:rPr lang="es-ES_tradnl" sz="3600" dirty="0" err="1" smtClean="0">
                <a:solidFill>
                  <a:srgbClr val="00B050"/>
                </a:solidFill>
              </a:rPr>
              <a:t>to</a:t>
            </a:r>
            <a:r>
              <a:rPr lang="es-ES_tradnl" sz="3600" dirty="0" smtClean="0">
                <a:solidFill>
                  <a:srgbClr val="00B050"/>
                </a:solidFill>
              </a:rPr>
              <a:t> </a:t>
            </a:r>
            <a:r>
              <a:rPr lang="es-ES_tradnl" sz="3600" dirty="0" err="1" smtClean="0">
                <a:solidFill>
                  <a:srgbClr val="00B050"/>
                </a:solidFill>
              </a:rPr>
              <a:t>remember</a:t>
            </a:r>
            <a:r>
              <a:rPr lang="es-ES_tradnl" sz="3600" dirty="0" smtClean="0">
                <a:solidFill>
                  <a:srgbClr val="00B050"/>
                </a:solidFill>
              </a:rPr>
              <a:t> </a:t>
            </a:r>
            <a:r>
              <a:rPr lang="es-ES_tradnl" sz="3600" dirty="0" err="1" smtClean="0">
                <a:solidFill>
                  <a:srgbClr val="00B050"/>
                </a:solidFill>
              </a:rPr>
              <a:t>the</a:t>
            </a:r>
            <a:r>
              <a:rPr lang="es-ES_tradnl" sz="3600" dirty="0" smtClean="0">
                <a:solidFill>
                  <a:srgbClr val="00B050"/>
                </a:solidFill>
              </a:rPr>
              <a:t> 12 </a:t>
            </a:r>
            <a:r>
              <a:rPr lang="es-ES_tradnl" sz="3600" dirty="0" err="1" smtClean="0">
                <a:solidFill>
                  <a:srgbClr val="00B050"/>
                </a:solidFill>
              </a:rPr>
              <a:t>words</a:t>
            </a:r>
            <a:r>
              <a:rPr lang="es-ES_tradnl" sz="3600" dirty="0" smtClean="0">
                <a:solidFill>
                  <a:srgbClr val="00B050"/>
                </a:solidFill>
              </a:rPr>
              <a:t> </a:t>
            </a:r>
            <a:r>
              <a:rPr lang="es-ES_tradnl" sz="3600" dirty="0" err="1" smtClean="0">
                <a:solidFill>
                  <a:srgbClr val="00B050"/>
                </a:solidFill>
              </a:rPr>
              <a:t>for</a:t>
            </a:r>
            <a:r>
              <a:rPr lang="es-ES_tradnl" sz="3600" dirty="0" smtClean="0">
                <a:solidFill>
                  <a:srgbClr val="00B050"/>
                </a:solidFill>
              </a:rPr>
              <a:t> </a:t>
            </a:r>
            <a:r>
              <a:rPr lang="es-ES_tradnl" sz="3600" dirty="0" err="1" smtClean="0">
                <a:solidFill>
                  <a:srgbClr val="00B050"/>
                </a:solidFill>
              </a:rPr>
              <a:t>things</a:t>
            </a:r>
            <a:r>
              <a:rPr lang="es-ES_tradnl" sz="3600" dirty="0" smtClean="0">
                <a:solidFill>
                  <a:srgbClr val="00B050"/>
                </a:solidFill>
              </a:rPr>
              <a:t> in </a:t>
            </a:r>
            <a:r>
              <a:rPr lang="es-ES_tradnl" sz="3600" dirty="0" err="1" smtClean="0">
                <a:solidFill>
                  <a:srgbClr val="00B050"/>
                </a:solidFill>
              </a:rPr>
              <a:t>my</a:t>
            </a:r>
            <a:r>
              <a:rPr lang="es-ES_tradnl" sz="3600" dirty="0" smtClean="0">
                <a:solidFill>
                  <a:srgbClr val="00B050"/>
                </a:solidFill>
              </a:rPr>
              <a:t>  bag and </a:t>
            </a:r>
            <a:r>
              <a:rPr lang="es-ES_tradnl" sz="3600" dirty="0" err="1" smtClean="0">
                <a:solidFill>
                  <a:srgbClr val="00B050"/>
                </a:solidFill>
              </a:rPr>
              <a:t>say</a:t>
            </a:r>
            <a:r>
              <a:rPr lang="es-ES_tradnl" sz="3600" dirty="0" smtClean="0">
                <a:solidFill>
                  <a:srgbClr val="00B050"/>
                </a:solidFill>
              </a:rPr>
              <a:t> I </a:t>
            </a:r>
            <a:r>
              <a:rPr lang="es-ES_tradnl" sz="3600" dirty="0" err="1" smtClean="0">
                <a:solidFill>
                  <a:srgbClr val="00B050"/>
                </a:solidFill>
              </a:rPr>
              <a:t>have</a:t>
            </a:r>
            <a:endParaRPr lang="es-ES_tradnl" sz="3600" dirty="0" smtClean="0">
              <a:solidFill>
                <a:srgbClr val="00B050"/>
              </a:solidFill>
            </a:endParaRPr>
          </a:p>
          <a:p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</a:rPr>
              <a:t>I SHOULD be </a:t>
            </a:r>
            <a:r>
              <a:rPr lang="es-ES_tradnl" sz="3600" dirty="0" err="1" smtClean="0">
                <a:solidFill>
                  <a:schemeClr val="accent6">
                    <a:lumMod val="75000"/>
                  </a:schemeClr>
                </a:solidFill>
              </a:rPr>
              <a:t>able</a:t>
            </a:r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</a:rPr>
              <a:t> to use </a:t>
            </a:r>
            <a:r>
              <a:rPr lang="es-ES_tradnl" sz="3600" dirty="0" err="1" smtClean="0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3600" dirty="0" err="1" smtClean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s-ES_tradnl" sz="3600" dirty="0" err="1" smtClean="0">
                <a:solidFill>
                  <a:schemeClr val="accent6">
                    <a:lumMod val="75000"/>
                  </a:schemeClr>
                </a:solidFill>
              </a:rPr>
              <a:t>ie</a:t>
            </a:r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s-ES_tradnl" sz="3600" dirty="0" err="1" smtClean="0">
                <a:solidFill>
                  <a:schemeClr val="accent6">
                    <a:lumMod val="75000"/>
                  </a:schemeClr>
                </a:solidFill>
              </a:rPr>
              <a:t>Saying</a:t>
            </a:r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3600" dirty="0" err="1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3600" dirty="0" err="1" smtClean="0">
                <a:solidFill>
                  <a:schemeClr val="accent6">
                    <a:lumMod val="75000"/>
                  </a:schemeClr>
                </a:solidFill>
              </a:rPr>
              <a:t>you</a:t>
            </a:r>
            <a:r>
              <a:rPr lang="es-ES_tradnl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3600" dirty="0" err="1" smtClean="0">
                <a:solidFill>
                  <a:schemeClr val="accent6">
                    <a:lumMod val="75000"/>
                  </a:schemeClr>
                </a:solidFill>
              </a:rPr>
              <a:t>don’t</a:t>
            </a:r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3600" dirty="0" err="1" smtClean="0">
                <a:solidFill>
                  <a:schemeClr val="accent6">
                    <a:lumMod val="75000"/>
                  </a:schemeClr>
                </a:solidFill>
              </a:rPr>
              <a:t>have</a:t>
            </a:r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r>
              <a:rPr lang="es-ES_tradnl" sz="3600" dirty="0" smtClean="0">
                <a:solidFill>
                  <a:srgbClr val="FF0000"/>
                </a:solidFill>
              </a:rPr>
              <a:t>I COULD be </a:t>
            </a:r>
            <a:r>
              <a:rPr lang="es-ES_tradnl" sz="3600" dirty="0" err="1" smtClean="0">
                <a:solidFill>
                  <a:srgbClr val="FF0000"/>
                </a:solidFill>
              </a:rPr>
              <a:t>able</a:t>
            </a:r>
            <a:r>
              <a:rPr lang="es-ES_tradnl" sz="3600" dirty="0" smtClean="0">
                <a:solidFill>
                  <a:srgbClr val="FF0000"/>
                </a:solidFill>
              </a:rPr>
              <a:t> to use </a:t>
            </a:r>
            <a:r>
              <a:rPr lang="es-ES_tradnl" sz="3600" dirty="0" err="1" smtClean="0">
                <a:solidFill>
                  <a:srgbClr val="FF0000"/>
                </a:solidFill>
              </a:rPr>
              <a:t>the</a:t>
            </a:r>
            <a:r>
              <a:rPr lang="es-ES_tradnl" sz="3600" dirty="0" smtClean="0">
                <a:solidFill>
                  <a:srgbClr val="FF0000"/>
                </a:solidFill>
              </a:rPr>
              <a:t> </a:t>
            </a:r>
            <a:r>
              <a:rPr lang="es-ES_tradnl" sz="3600" dirty="0" err="1" smtClean="0">
                <a:solidFill>
                  <a:srgbClr val="FF0000"/>
                </a:solidFill>
              </a:rPr>
              <a:t>phrase</a:t>
            </a:r>
            <a:r>
              <a:rPr lang="es-ES_tradnl" sz="3600" dirty="0" smtClean="0">
                <a:solidFill>
                  <a:srgbClr val="FF0000"/>
                </a:solidFill>
              </a:rPr>
              <a:t> ‘</a:t>
            </a:r>
            <a:r>
              <a:rPr lang="es-ES_tradnl" sz="3600" dirty="0" err="1" smtClean="0">
                <a:solidFill>
                  <a:srgbClr val="FF0000"/>
                </a:solidFill>
              </a:rPr>
              <a:t>mais</a:t>
            </a:r>
            <a:r>
              <a:rPr lang="es-ES_tradnl" sz="3600" dirty="0" smtClean="0">
                <a:solidFill>
                  <a:srgbClr val="FF0000"/>
                </a:solidFill>
              </a:rPr>
              <a:t> par </a:t>
            </a:r>
            <a:r>
              <a:rPr lang="es-ES_tradnl" sz="3600" dirty="0" err="1" smtClean="0">
                <a:solidFill>
                  <a:srgbClr val="FF0000"/>
                </a:solidFill>
              </a:rPr>
              <a:t>contre</a:t>
            </a:r>
            <a:r>
              <a:rPr lang="es-ES_tradnl" sz="3600" dirty="0" smtClean="0">
                <a:solidFill>
                  <a:srgbClr val="FF0000"/>
                </a:solidFill>
              </a:rPr>
              <a:t>’ to compare </a:t>
            </a:r>
            <a:r>
              <a:rPr lang="es-ES_tradnl" sz="3600" dirty="0" err="1" smtClean="0">
                <a:solidFill>
                  <a:srgbClr val="FF0000"/>
                </a:solidFill>
              </a:rPr>
              <a:t>two</a:t>
            </a:r>
            <a:r>
              <a:rPr lang="es-ES_tradnl" sz="3600" dirty="0" smtClean="0">
                <a:solidFill>
                  <a:srgbClr val="FF0000"/>
                </a:solidFill>
              </a:rPr>
              <a:t> </a:t>
            </a:r>
            <a:r>
              <a:rPr lang="es-ES_tradnl" sz="3600" dirty="0" err="1" smtClean="0">
                <a:solidFill>
                  <a:srgbClr val="FF0000"/>
                </a:solidFill>
              </a:rPr>
              <a:t>things</a:t>
            </a:r>
            <a:endParaRPr lang="es-ES_tradnl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600" u="sng" dirty="0"/>
              <a:t>e</a:t>
            </a:r>
            <a:r>
              <a:rPr lang="fr-FR" sz="3600" u="sng" dirty="0" smtClean="0"/>
              <a:t>n classe</a:t>
            </a:r>
            <a:r>
              <a:rPr lang="fr-FR" sz="3600" dirty="0" smtClean="0"/>
              <a:t>	   		      </a:t>
            </a:r>
            <a:r>
              <a:rPr lang="fr-FR" sz="3600" u="sng" dirty="0" smtClean="0"/>
              <a:t>lundi 21 septembre</a:t>
            </a:r>
            <a:endParaRPr lang="fr-FR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700" u="sng" dirty="0" smtClean="0"/>
              <a:t>Je n’ai pas de …</a:t>
            </a:r>
          </a:p>
        </p:txBody>
      </p:sp>
      <p:pic>
        <p:nvPicPr>
          <p:cNvPr id="5" name="Picture 4" descr="http://static4.shop.indiatimes.com/images/products/additional/original/B1894199_View_1/fashion/school-bags/disney-pink-girls-school-bag-8903869048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3455988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MCj022196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3071939" cy="310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74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dit-on ‘I have a </a:t>
            </a:r>
            <a:r>
              <a:rPr lang="fr-FR" dirty="0" err="1" smtClean="0"/>
              <a:t>pen</a:t>
            </a:r>
            <a:r>
              <a:rPr lang="fr-FR" dirty="0" smtClean="0"/>
              <a:t>’ en </a:t>
            </a:r>
            <a:r>
              <a:rPr lang="fr-FR" dirty="0" err="1" smtClean="0"/>
              <a:t>francais</a:t>
            </a:r>
            <a:r>
              <a:rPr lang="fr-FR" dirty="0" smtClean="0"/>
              <a:t>?</a:t>
            </a:r>
          </a:p>
          <a:p>
            <a:r>
              <a:rPr lang="fr-FR" i="1" dirty="0" smtClean="0">
                <a:solidFill>
                  <a:srgbClr val="0070C0"/>
                </a:solidFill>
              </a:rPr>
              <a:t>J’ai un stylo</a:t>
            </a:r>
          </a:p>
          <a:p>
            <a:endParaRPr lang="fr-FR" i="1" dirty="0">
              <a:solidFill>
                <a:srgbClr val="0070C0"/>
              </a:solidFill>
            </a:endParaRPr>
          </a:p>
          <a:p>
            <a:r>
              <a:rPr lang="fr-FR" dirty="0" smtClean="0"/>
              <a:t>Comment dit-on ‘I </a:t>
            </a:r>
            <a:r>
              <a:rPr lang="fr-FR" dirty="0" err="1" smtClean="0"/>
              <a:t>don’t</a:t>
            </a:r>
            <a:r>
              <a:rPr lang="fr-FR" dirty="0" smtClean="0"/>
              <a:t> have a </a:t>
            </a:r>
            <a:r>
              <a:rPr lang="fr-FR" dirty="0" err="1" smtClean="0"/>
              <a:t>pen</a:t>
            </a:r>
            <a:r>
              <a:rPr lang="fr-FR" dirty="0" smtClean="0"/>
              <a:t>’ en </a:t>
            </a:r>
            <a:r>
              <a:rPr lang="fr-FR" dirty="0" err="1" smtClean="0"/>
              <a:t>francais</a:t>
            </a:r>
            <a:r>
              <a:rPr lang="fr-FR" dirty="0" smtClean="0"/>
              <a:t>?</a:t>
            </a:r>
          </a:p>
          <a:p>
            <a:r>
              <a:rPr lang="fr-FR" i="1" dirty="0" smtClean="0">
                <a:solidFill>
                  <a:srgbClr val="0070C0"/>
                </a:solidFill>
              </a:rPr>
              <a:t>Je </a:t>
            </a:r>
            <a:r>
              <a:rPr lang="fr-FR" b="1" i="1" u="sng" dirty="0" smtClean="0">
                <a:solidFill>
                  <a:srgbClr val="FF0000"/>
                </a:solidFill>
              </a:rPr>
              <a:t>n</a:t>
            </a:r>
            <a:r>
              <a:rPr lang="fr-FR" b="1" i="1" dirty="0" smtClean="0">
                <a:solidFill>
                  <a:srgbClr val="FF0000"/>
                </a:solidFill>
              </a:rPr>
              <a:t>’</a:t>
            </a:r>
            <a:r>
              <a:rPr lang="fr-FR" i="1" dirty="0" smtClean="0">
                <a:solidFill>
                  <a:srgbClr val="0070C0"/>
                </a:solidFill>
              </a:rPr>
              <a:t>ai </a:t>
            </a:r>
            <a:r>
              <a:rPr lang="fr-FR" b="1" i="1" u="sng" dirty="0">
                <a:solidFill>
                  <a:srgbClr val="FF0000"/>
                </a:solidFill>
              </a:rPr>
              <a:t>pas de </a:t>
            </a:r>
            <a:r>
              <a:rPr lang="fr-FR" i="1" dirty="0" smtClean="0">
                <a:solidFill>
                  <a:srgbClr val="0070C0"/>
                </a:solidFill>
              </a:rPr>
              <a:t>stylo</a:t>
            </a:r>
          </a:p>
        </p:txBody>
      </p:sp>
    </p:spTree>
    <p:extLst>
      <p:ext uri="{BB962C8B-B14F-4D97-AF65-F5344CB8AC3E}">
        <p14:creationId xmlns:p14="http://schemas.microsoft.com/office/powerpoint/2010/main" val="81928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140200" y="115888"/>
            <a:ext cx="3024188" cy="2449512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3850" y="115888"/>
            <a:ext cx="4103688" cy="6626225"/>
          </a:xfrm>
          <a:prstGeom prst="rect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00563" y="2565400"/>
            <a:ext cx="4643437" cy="41036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8437" name="Picture 6" descr="MCBS01176_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2233612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MCj043959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425"/>
            <a:ext cx="2376488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MCj038397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581525"/>
            <a:ext cx="201612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recycled_pencil_ca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36838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 descr="MCj04352370000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20891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 descr="MCj04348720000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80499">
            <a:off x="2051050" y="260350"/>
            <a:ext cx="22288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515ZXwz%2BczL"/>
          <p:cNvPicPr>
            <a:picLocks noGrp="1" noChangeAspect="1" noChangeArrowheads="1"/>
          </p:cNvPicPr>
          <p:nvPr>
            <p:ph type="title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2276475"/>
            <a:ext cx="1943100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4" name="Picture 13" descr="SV434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4" descr="MPj0430934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292600"/>
            <a:ext cx="16827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5" descr="MPj0399493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60350"/>
            <a:ext cx="18415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48" name="Picture 17" descr="schoolba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7383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MCj0221961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17" y="44132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MCj0221961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836862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 descr="MCj0221961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03" y="4650878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 descr="MCj0221961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4650878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397668"/>
            <a:ext cx="177958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 descr="MCj0221961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" y="236419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MCj0221961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17" y="2371588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MCj0221961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19" y="333375"/>
            <a:ext cx="17795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694" y="4870450"/>
            <a:ext cx="177958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1" y="4407535"/>
            <a:ext cx="177958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143" y="2621757"/>
            <a:ext cx="1779587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25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E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 altLang="en-US" sz="4400" b="1" smtClean="0"/>
              <a:t>Qu’est-ce qui manque?</a:t>
            </a:r>
          </a:p>
        </p:txBody>
      </p:sp>
    </p:spTree>
    <p:extLst>
      <p:ext uri="{BB962C8B-B14F-4D97-AF65-F5344CB8AC3E}">
        <p14:creationId xmlns:p14="http://schemas.microsoft.com/office/powerpoint/2010/main" val="332528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C632BDE224194DA1811033098C156B" ma:contentTypeVersion="7" ma:contentTypeDescription="Create a new document." ma:contentTypeScope="" ma:versionID="c01cbcab24a894ba8b10aaf048d67b1f">
  <xsd:schema xmlns:xsd="http://www.w3.org/2001/XMLSchema" xmlns:xs="http://www.w3.org/2001/XMLSchema" xmlns:p="http://schemas.microsoft.com/office/2006/metadata/properties" xmlns:ns2="37bb6d48-7c88-44a9-a0ca-754bfa7f794b" xmlns:ns3="bb63e111-dce5-4a45-8def-dc0a7d76a260" targetNamespace="http://schemas.microsoft.com/office/2006/metadata/properties" ma:root="true" ma:fieldsID="c6f9b871362ace1ec7778f58f87e7700" ns2:_="" ns3:_="">
    <xsd:import namespace="37bb6d48-7c88-44a9-a0ca-754bfa7f794b"/>
    <xsd:import namespace="bb63e111-dce5-4a45-8def-dc0a7d76a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b6d48-7c88-44a9-a0ca-754bfa7f7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3e111-dce5-4a45-8def-dc0a7d76a2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DF69C0-D2FE-4249-833D-97419A231E86}"/>
</file>

<file path=customXml/itemProps2.xml><?xml version="1.0" encoding="utf-8"?>
<ds:datastoreItem xmlns:ds="http://schemas.openxmlformats.org/officeDocument/2006/customXml" ds:itemID="{B3C8950E-84E1-4826-A228-839D02E8855C}"/>
</file>

<file path=customXml/itemProps3.xml><?xml version="1.0" encoding="utf-8"?>
<ds:datastoreItem xmlns:ds="http://schemas.openxmlformats.org/officeDocument/2006/customXml" ds:itemID="{A80A774C-B64A-416B-B077-3068F02E1DCE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209</Words>
  <Application>Microsoft Office PowerPoint</Application>
  <PresentationFormat>On-screen Show (4:3)</PresentationFormat>
  <Paragraphs>108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Exercice de lecture</vt:lpstr>
      <vt:lpstr>Comment dit-on “I have“ en Français?</vt:lpstr>
      <vt:lpstr>Objectives</vt:lpstr>
      <vt:lpstr>en classe            lundi 21 septembre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 classe           vendredi 25 septembre</vt:lpstr>
      <vt:lpstr>en classe            lundi 21 septembre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Nuttall</dc:creator>
  <cp:lastModifiedBy>S Pinel</cp:lastModifiedBy>
  <cp:revision>16</cp:revision>
  <dcterms:created xsi:type="dcterms:W3CDTF">2012-09-20T13:56:01Z</dcterms:created>
  <dcterms:modified xsi:type="dcterms:W3CDTF">2018-09-21T15:14:47Z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0x0101002BC632BDE224194DA1811033098C156B</vt:lpwstr>
  </property>
</Properties>
</file>