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0" r:id="rId2"/>
  </p:sldMasterIdLst>
  <p:notesMasterIdLst>
    <p:notesMasterId r:id="rId16"/>
  </p:notesMasterIdLst>
  <p:sldIdLst>
    <p:sldId id="256" r:id="rId3"/>
    <p:sldId id="258" r:id="rId4"/>
    <p:sldId id="259" r:id="rId5"/>
    <p:sldId id="260" r:id="rId6"/>
    <p:sldId id="261" r:id="rId7"/>
    <p:sldId id="272" r:id="rId8"/>
    <p:sldId id="269" r:id="rId9"/>
    <p:sldId id="270" r:id="rId10"/>
    <p:sldId id="271" r:id="rId11"/>
    <p:sldId id="262" r:id="rId12"/>
    <p:sldId id="263" r:id="rId13"/>
    <p:sldId id="264" r:id="rId14"/>
    <p:sldId id="268" r:id="rId15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0" roundtripDataSignature="AMtx7mjHTdYzWipNK78uPkN9CE7BylR2Y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EE02BD0-E8A2-40AB-941A-C239D0629AE3}">
  <a:tblStyle styleId="{1EE02BD0-E8A2-40AB-941A-C239D0629AE3}" styleName="Table_0">
    <a:wholeTbl>
      <a:tcTxStyle b="off" i="off">
        <a:font>
          <a:latin typeface="Rockwell"/>
          <a:ea typeface="Rockwell"/>
          <a:cs typeface="Rockwell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9F9F9"/>
          </a:solidFill>
        </a:fill>
      </a:tcStyle>
    </a:wholeTbl>
    <a:band1H>
      <a:tcTxStyle/>
      <a:tcStyle>
        <a:tcBdr/>
        <a:fill>
          <a:solidFill>
            <a:srgbClr val="F2F2F2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F2F2F2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Rockwell"/>
          <a:ea typeface="Rockwell"/>
          <a:cs typeface="Rockwell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Rockwell"/>
          <a:ea typeface="Rockwell"/>
          <a:cs typeface="Rockwell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Rockwell"/>
          <a:ea typeface="Rockwell"/>
          <a:cs typeface="Rockwell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Rockwell"/>
          <a:ea typeface="Rockwell"/>
          <a:cs typeface="Rockwell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13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7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4594473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689658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26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052522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10e05c88e41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" name="Google Shape;303;g10e05c88e41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617818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144403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453537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83003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68494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189861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271407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95069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790843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5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6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6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6"/>
          <p:cNvSpPr txBox="1"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6"/>
          <p:cNvSpPr txBox="1"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9" name="Google Shape;89;p16"/>
          <p:cNvSpPr txBox="1">
            <a:spLocks noGrp="1"/>
          </p:cNvSpPr>
          <p:nvPr>
            <p:ph type="dt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6"/>
          <p:cNvSpPr txBox="1">
            <a:spLocks noGrp="1"/>
          </p:cNvSpPr>
          <p:nvPr>
            <p:ph type="ftr" idx="11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6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7"/>
          <p:cNvSpPr txBox="1"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Bookman Old Style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7"/>
          <p:cNvSpPr txBox="1"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1pPr>
            <a:lvl2pPr lvl="1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/>
            </a:lvl2pPr>
            <a:lvl3pPr lvl="2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/>
            </a:lvl3pPr>
            <a:lvl4pPr lvl="3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4pPr>
            <a:lvl5pPr lvl="4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5pPr>
            <a:lvl6pPr lvl="5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6pPr>
            <a:lvl7pPr lvl="6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7pPr>
            <a:lvl8pPr lvl="7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8pPr>
            <a:lvl9pPr lvl="8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95" name="Google Shape;95;p27"/>
          <p:cNvSpPr txBox="1">
            <a:spLocks noGrp="1"/>
          </p:cNvSpPr>
          <p:nvPr>
            <p:ph type="dt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27"/>
          <p:cNvSpPr txBox="1">
            <a:spLocks noGrp="1"/>
          </p:cNvSpPr>
          <p:nvPr>
            <p:ph type="ftr" idx="11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27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9"/>
          <p:cNvSpPr txBox="1"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29"/>
          <p:cNvSpPr txBox="1">
            <a:spLocks noGrp="1"/>
          </p:cNvSpPr>
          <p:nvPr>
            <p:ph type="body" idx="1"/>
          </p:nvPr>
        </p:nvSpPr>
        <p:spPr>
          <a:xfrm>
            <a:off x="913795" y="2088319"/>
            <a:ext cx="5106004" cy="3702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7" name="Google Shape;107;p29"/>
          <p:cNvSpPr txBox="1">
            <a:spLocks noGrp="1"/>
          </p:cNvSpPr>
          <p:nvPr>
            <p:ph type="body" idx="2"/>
          </p:nvPr>
        </p:nvSpPr>
        <p:spPr>
          <a:xfrm>
            <a:off x="6173403" y="2088319"/>
            <a:ext cx="5094154" cy="3702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8" name="Google Shape;108;p29"/>
          <p:cNvSpPr txBox="1">
            <a:spLocks noGrp="1"/>
          </p:cNvSpPr>
          <p:nvPr>
            <p:ph type="dt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29"/>
          <p:cNvSpPr txBox="1">
            <a:spLocks noGrp="1"/>
          </p:cNvSpPr>
          <p:nvPr>
            <p:ph type="ftr" idx="11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29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30"/>
          <p:cNvSpPr txBox="1"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30"/>
          <p:cNvSpPr txBox="1"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4" name="Google Shape;114;p30"/>
          <p:cNvSpPr txBox="1">
            <a:spLocks noGrp="1"/>
          </p:cNvSpPr>
          <p:nvPr>
            <p:ph type="body" idx="2"/>
          </p:nvPr>
        </p:nvSpPr>
        <p:spPr>
          <a:xfrm>
            <a:off x="913795" y="2912232"/>
            <a:ext cx="5107208" cy="2878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5" name="Google Shape;115;p30"/>
          <p:cNvSpPr txBox="1">
            <a:spLocks noGrp="1"/>
          </p:cNvSpPr>
          <p:nvPr>
            <p:ph type="body" idx="3"/>
          </p:nvPr>
        </p:nvSpPr>
        <p:spPr>
          <a:xfrm>
            <a:off x="6402003" y="2088320"/>
            <a:ext cx="4865554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6" name="Google Shape;116;p30"/>
          <p:cNvSpPr txBox="1">
            <a:spLocks noGrp="1"/>
          </p:cNvSpPr>
          <p:nvPr>
            <p:ph type="body" idx="4"/>
          </p:nvPr>
        </p:nvSpPr>
        <p:spPr>
          <a:xfrm>
            <a:off x="6172200" y="2912232"/>
            <a:ext cx="5095357" cy="2878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7" name="Google Shape;117;p30"/>
          <p:cNvSpPr txBox="1">
            <a:spLocks noGrp="1"/>
          </p:cNvSpPr>
          <p:nvPr>
            <p:ph type="dt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30"/>
          <p:cNvSpPr txBox="1">
            <a:spLocks noGrp="1"/>
          </p:cNvSpPr>
          <p:nvPr>
            <p:ph type="ftr" idx="11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30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31"/>
          <p:cNvSpPr txBox="1"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31"/>
          <p:cNvSpPr txBox="1">
            <a:spLocks noGrp="1"/>
          </p:cNvSpPr>
          <p:nvPr>
            <p:ph type="dt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31"/>
          <p:cNvSpPr txBox="1">
            <a:spLocks noGrp="1"/>
          </p:cNvSpPr>
          <p:nvPr>
            <p:ph type="ftr" idx="11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31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32"/>
          <p:cNvSpPr txBox="1">
            <a:spLocks noGrp="1"/>
          </p:cNvSpPr>
          <p:nvPr>
            <p:ph type="dt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32"/>
          <p:cNvSpPr txBox="1">
            <a:spLocks noGrp="1"/>
          </p:cNvSpPr>
          <p:nvPr>
            <p:ph type="ftr" idx="11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32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33"/>
          <p:cNvSpPr txBox="1"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ookman Old Style"/>
              <a:buNone/>
              <a:defRPr sz="2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33"/>
          <p:cNvSpPr txBox="1">
            <a:spLocks noGrp="1"/>
          </p:cNvSpPr>
          <p:nvPr>
            <p:ph type="body" idx="1"/>
          </p:nvPr>
        </p:nvSpPr>
        <p:spPr>
          <a:xfrm>
            <a:off x="5078064" y="609600"/>
            <a:ext cx="6189492" cy="518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2" name="Google Shape;132;p33"/>
          <p:cNvSpPr txBox="1">
            <a:spLocks noGrp="1"/>
          </p:cNvSpPr>
          <p:nvPr>
            <p:ph type="body" idx="2"/>
          </p:nvPr>
        </p:nvSpPr>
        <p:spPr>
          <a:xfrm>
            <a:off x="917228" y="2971800"/>
            <a:ext cx="3932237" cy="2819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33" name="Google Shape;133;p33"/>
          <p:cNvSpPr txBox="1">
            <a:spLocks noGrp="1"/>
          </p:cNvSpPr>
          <p:nvPr>
            <p:ph type="dt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33"/>
          <p:cNvSpPr txBox="1">
            <a:spLocks noGrp="1"/>
          </p:cNvSpPr>
          <p:nvPr>
            <p:ph type="ftr" idx="11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33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34"/>
          <p:cNvSpPr txBox="1"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Bookman Old Style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34"/>
          <p:cNvSpPr>
            <a:spLocks noGrp="1"/>
          </p:cNvSpPr>
          <p:nvPr>
            <p:ph type="pic" idx="2"/>
          </p:nvPr>
        </p:nvSpPr>
        <p:spPr>
          <a:xfrm>
            <a:off x="7424804" y="758881"/>
            <a:ext cx="3255356" cy="4883038"/>
          </a:xfrm>
          <a:prstGeom prst="rect">
            <a:avLst/>
          </a:prstGeom>
          <a:noFill/>
          <a:ln w="1905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sp>
      <p:sp>
        <p:nvSpPr>
          <p:cNvPr id="139" name="Google Shape;139;p34"/>
          <p:cNvSpPr txBox="1">
            <a:spLocks noGrp="1"/>
          </p:cNvSpPr>
          <p:nvPr>
            <p:ph type="body" idx="1"/>
          </p:nvPr>
        </p:nvSpPr>
        <p:spPr>
          <a:xfrm>
            <a:off x="913794" y="2971800"/>
            <a:ext cx="5934950" cy="281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40" name="Google Shape;140;p34"/>
          <p:cNvSpPr txBox="1">
            <a:spLocks noGrp="1"/>
          </p:cNvSpPr>
          <p:nvPr>
            <p:ph type="dt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34"/>
          <p:cNvSpPr txBox="1">
            <a:spLocks noGrp="1"/>
          </p:cNvSpPr>
          <p:nvPr>
            <p:ph type="ftr" idx="11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34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noramic Picture with Caption">
  <p:cSld name="Panoramic Picture with Caption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5"/>
          <p:cNvSpPr txBox="1"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ookman Old Style"/>
              <a:buNone/>
              <a:defRPr sz="2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35"/>
          <p:cNvSpPr>
            <a:spLocks noGrp="1"/>
          </p:cNvSpPr>
          <p:nvPr>
            <p:ph type="pic" idx="2"/>
          </p:nvPr>
        </p:nvSpPr>
        <p:spPr>
          <a:xfrm>
            <a:off x="913806" y="621321"/>
            <a:ext cx="10367564" cy="3379735"/>
          </a:xfrm>
          <a:prstGeom prst="rect">
            <a:avLst/>
          </a:prstGeom>
          <a:noFill/>
          <a:ln w="1905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sp>
      <p:sp>
        <p:nvSpPr>
          <p:cNvPr id="146" name="Google Shape;146;p35"/>
          <p:cNvSpPr txBox="1">
            <a:spLocks noGrp="1"/>
          </p:cNvSpPr>
          <p:nvPr>
            <p:ph type="body" idx="1"/>
          </p:nvPr>
        </p:nvSpPr>
        <p:spPr>
          <a:xfrm>
            <a:off x="913795" y="5108728"/>
            <a:ext cx="10365998" cy="682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47" name="Google Shape;147;p35"/>
          <p:cNvSpPr txBox="1">
            <a:spLocks noGrp="1"/>
          </p:cNvSpPr>
          <p:nvPr>
            <p:ph type="dt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35"/>
          <p:cNvSpPr txBox="1">
            <a:spLocks noGrp="1"/>
          </p:cNvSpPr>
          <p:nvPr>
            <p:ph type="ftr" idx="11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35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aption">
  <p:cSld name="Title and Caption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36"/>
          <p:cNvSpPr txBox="1"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Bookman Old Style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36"/>
          <p:cNvSpPr txBox="1">
            <a:spLocks noGrp="1"/>
          </p:cNvSpPr>
          <p:nvPr>
            <p:ph type="body" idx="1"/>
          </p:nvPr>
        </p:nvSpPr>
        <p:spPr>
          <a:xfrm>
            <a:off x="913795" y="4204820"/>
            <a:ext cx="10353761" cy="15921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53" name="Google Shape;153;p36"/>
          <p:cNvSpPr txBox="1">
            <a:spLocks noGrp="1"/>
          </p:cNvSpPr>
          <p:nvPr>
            <p:ph type="dt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36"/>
          <p:cNvSpPr txBox="1">
            <a:spLocks noGrp="1"/>
          </p:cNvSpPr>
          <p:nvPr>
            <p:ph type="ftr" idx="11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36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with Caption">
  <p:cSld name="Quote with Caption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7"/>
          <p:cNvSpPr txBox="1"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Bookman Old Style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37"/>
          <p:cNvSpPr txBox="1">
            <a:spLocks noGrp="1"/>
          </p:cNvSpPr>
          <p:nvPr>
            <p:ph type="body" idx="1"/>
          </p:nvPr>
        </p:nvSpPr>
        <p:spPr>
          <a:xfrm>
            <a:off x="1720644" y="3610032"/>
            <a:ext cx="8752299" cy="426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59" name="Google Shape;159;p37"/>
          <p:cNvSpPr txBox="1">
            <a:spLocks noGrp="1"/>
          </p:cNvSpPr>
          <p:nvPr>
            <p:ph type="body" idx="2"/>
          </p:nvPr>
        </p:nvSpPr>
        <p:spPr>
          <a:xfrm>
            <a:off x="913794" y="4204821"/>
            <a:ext cx="10353762" cy="1586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60" name="Google Shape;160;p37"/>
          <p:cNvSpPr txBox="1">
            <a:spLocks noGrp="1"/>
          </p:cNvSpPr>
          <p:nvPr>
            <p:ph type="dt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37"/>
          <p:cNvSpPr txBox="1">
            <a:spLocks noGrp="1"/>
          </p:cNvSpPr>
          <p:nvPr>
            <p:ph type="ftr" idx="11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37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63" name="Google Shape;163;p37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Rockwell"/>
              <a:buNone/>
            </a:pPr>
            <a:r>
              <a:rPr lang="en-GB" sz="8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“</a:t>
            </a:r>
            <a:endParaRPr/>
          </a:p>
        </p:txBody>
      </p:sp>
      <p:sp>
        <p:nvSpPr>
          <p:cNvPr id="164" name="Google Shape;164;p37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Rockwell"/>
              <a:buNone/>
            </a:pPr>
            <a:r>
              <a:rPr lang="en-GB" sz="8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me Card">
  <p:cSld name="Name Card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38"/>
          <p:cNvSpPr txBox="1"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Bookman Old Style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38"/>
          <p:cNvSpPr txBox="1">
            <a:spLocks noGrp="1"/>
          </p:cNvSpPr>
          <p:nvPr>
            <p:ph type="body" idx="1"/>
          </p:nvPr>
        </p:nvSpPr>
        <p:spPr>
          <a:xfrm>
            <a:off x="913794" y="4650556"/>
            <a:ext cx="10353763" cy="1140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68" name="Google Shape;168;p38"/>
          <p:cNvSpPr txBox="1">
            <a:spLocks noGrp="1"/>
          </p:cNvSpPr>
          <p:nvPr>
            <p:ph type="dt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38"/>
          <p:cNvSpPr txBox="1">
            <a:spLocks noGrp="1"/>
          </p:cNvSpPr>
          <p:nvPr>
            <p:ph type="ftr" idx="11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0" name="Google Shape;170;p38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Column">
  <p:cSld name="3 Column"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39"/>
          <p:cNvSpPr txBox="1"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3" name="Google Shape;173;p39"/>
          <p:cNvSpPr txBox="1"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74" name="Google Shape;174;p39"/>
          <p:cNvSpPr txBox="1">
            <a:spLocks noGrp="1"/>
          </p:cNvSpPr>
          <p:nvPr>
            <p:ph type="body" idx="2"/>
          </p:nvPr>
        </p:nvSpPr>
        <p:spPr>
          <a:xfrm>
            <a:off x="913794" y="2911624"/>
            <a:ext cx="3298956" cy="2879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75" name="Google Shape;175;p39"/>
          <p:cNvSpPr txBox="1">
            <a:spLocks noGrp="1"/>
          </p:cNvSpPr>
          <p:nvPr>
            <p:ph type="body" idx="3"/>
          </p:nvPr>
        </p:nvSpPr>
        <p:spPr>
          <a:xfrm>
            <a:off x="4444878" y="2088320"/>
            <a:ext cx="3298558" cy="8233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76" name="Google Shape;176;p39"/>
          <p:cNvSpPr txBox="1">
            <a:spLocks noGrp="1"/>
          </p:cNvSpPr>
          <p:nvPr>
            <p:ph type="body" idx="4"/>
          </p:nvPr>
        </p:nvSpPr>
        <p:spPr>
          <a:xfrm>
            <a:off x="4444878" y="2911624"/>
            <a:ext cx="3299821" cy="2879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77" name="Google Shape;177;p39"/>
          <p:cNvSpPr txBox="1">
            <a:spLocks noGrp="1"/>
          </p:cNvSpPr>
          <p:nvPr>
            <p:ph type="body" idx="5"/>
          </p:nvPr>
        </p:nvSpPr>
        <p:spPr>
          <a:xfrm>
            <a:off x="7973298" y="2088320"/>
            <a:ext cx="3291211" cy="8233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78" name="Google Shape;178;p39"/>
          <p:cNvSpPr txBox="1">
            <a:spLocks noGrp="1"/>
          </p:cNvSpPr>
          <p:nvPr>
            <p:ph type="body" idx="6"/>
          </p:nvPr>
        </p:nvSpPr>
        <p:spPr>
          <a:xfrm>
            <a:off x="7976346" y="2911624"/>
            <a:ext cx="3291211" cy="2879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79" name="Google Shape;179;p39"/>
          <p:cNvSpPr txBox="1">
            <a:spLocks noGrp="1"/>
          </p:cNvSpPr>
          <p:nvPr>
            <p:ph type="dt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0" name="Google Shape;180;p39"/>
          <p:cNvSpPr txBox="1">
            <a:spLocks noGrp="1"/>
          </p:cNvSpPr>
          <p:nvPr>
            <p:ph type="ftr" idx="11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39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Picture Column">
  <p:cSld name="3 Picture Column"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40"/>
          <p:cNvSpPr txBox="1"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4" name="Google Shape;184;p40"/>
          <p:cNvSpPr txBox="1"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85" name="Google Shape;185;p40"/>
          <p:cNvSpPr>
            <a:spLocks noGrp="1"/>
          </p:cNvSpPr>
          <p:nvPr>
            <p:ph type="pic" idx="2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sp>
      <p:sp>
        <p:nvSpPr>
          <p:cNvPr id="186" name="Google Shape;186;p40"/>
          <p:cNvSpPr txBox="1">
            <a:spLocks noGrp="1"/>
          </p:cNvSpPr>
          <p:nvPr>
            <p:ph type="body" idx="3"/>
          </p:nvPr>
        </p:nvSpPr>
        <p:spPr>
          <a:xfrm>
            <a:off x="913795" y="4772161"/>
            <a:ext cx="3298955" cy="1019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87" name="Google Shape;187;p40"/>
          <p:cNvSpPr txBox="1">
            <a:spLocks noGrp="1"/>
          </p:cNvSpPr>
          <p:nvPr>
            <p:ph type="body" idx="4"/>
          </p:nvPr>
        </p:nvSpPr>
        <p:spPr>
          <a:xfrm>
            <a:off x="4442701" y="4195899"/>
            <a:ext cx="3298983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88" name="Google Shape;188;p40"/>
          <p:cNvSpPr>
            <a:spLocks noGrp="1"/>
          </p:cNvSpPr>
          <p:nvPr>
            <p:ph type="pic" idx="5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sp>
      <p:sp>
        <p:nvSpPr>
          <p:cNvPr id="189" name="Google Shape;189;p40"/>
          <p:cNvSpPr txBox="1">
            <a:spLocks noGrp="1"/>
          </p:cNvSpPr>
          <p:nvPr>
            <p:ph type="body" idx="6"/>
          </p:nvPr>
        </p:nvSpPr>
        <p:spPr>
          <a:xfrm>
            <a:off x="4441348" y="4772160"/>
            <a:ext cx="3300336" cy="1019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90" name="Google Shape;190;p40"/>
          <p:cNvSpPr txBox="1">
            <a:spLocks noGrp="1"/>
          </p:cNvSpPr>
          <p:nvPr>
            <p:ph type="body" idx="7"/>
          </p:nvPr>
        </p:nvSpPr>
        <p:spPr>
          <a:xfrm>
            <a:off x="7973423" y="4195899"/>
            <a:ext cx="3289900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91" name="Google Shape;191;p40"/>
          <p:cNvSpPr>
            <a:spLocks noGrp="1"/>
          </p:cNvSpPr>
          <p:nvPr>
            <p:ph type="pic" idx="8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sp>
      <p:sp>
        <p:nvSpPr>
          <p:cNvPr id="192" name="Google Shape;192;p40"/>
          <p:cNvSpPr txBox="1">
            <a:spLocks noGrp="1"/>
          </p:cNvSpPr>
          <p:nvPr>
            <p:ph type="body" idx="9"/>
          </p:nvPr>
        </p:nvSpPr>
        <p:spPr>
          <a:xfrm>
            <a:off x="7973298" y="4772161"/>
            <a:ext cx="3294258" cy="1019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93" name="Google Shape;193;p40"/>
          <p:cNvSpPr txBox="1">
            <a:spLocks noGrp="1"/>
          </p:cNvSpPr>
          <p:nvPr>
            <p:ph type="dt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4" name="Google Shape;194;p40"/>
          <p:cNvSpPr txBox="1">
            <a:spLocks noGrp="1"/>
          </p:cNvSpPr>
          <p:nvPr>
            <p:ph type="ftr" idx="11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5" name="Google Shape;195;p40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41"/>
          <p:cNvSpPr txBox="1"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8" name="Google Shape;198;p41"/>
          <p:cNvSpPr txBox="1">
            <a:spLocks noGrp="1"/>
          </p:cNvSpPr>
          <p:nvPr>
            <p:ph type="body" idx="1"/>
          </p:nvPr>
        </p:nvSpPr>
        <p:spPr>
          <a:xfrm rot="5400000">
            <a:off x="4243108" y="-1233249"/>
            <a:ext cx="3695136" cy="10353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9" name="Google Shape;199;p41"/>
          <p:cNvSpPr txBox="1">
            <a:spLocks noGrp="1"/>
          </p:cNvSpPr>
          <p:nvPr>
            <p:ph type="dt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0" name="Google Shape;200;p41"/>
          <p:cNvSpPr txBox="1">
            <a:spLocks noGrp="1"/>
          </p:cNvSpPr>
          <p:nvPr>
            <p:ph type="ftr" idx="11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1" name="Google Shape;201;p41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42"/>
          <p:cNvSpPr txBox="1">
            <a:spLocks noGrp="1"/>
          </p:cNvSpPr>
          <p:nvPr>
            <p:ph type="title"/>
          </p:nvPr>
        </p:nvSpPr>
        <p:spPr>
          <a:xfrm rot="5400000">
            <a:off x="7405428" y="1929071"/>
            <a:ext cx="5181601" cy="25426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Bookman Old Style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4" name="Google Shape;204;p42"/>
          <p:cNvSpPr txBox="1">
            <a:spLocks noGrp="1"/>
          </p:cNvSpPr>
          <p:nvPr>
            <p:ph type="body" idx="1"/>
          </p:nvPr>
        </p:nvSpPr>
        <p:spPr>
          <a:xfrm rot="5400000">
            <a:off x="2152346" y="-628953"/>
            <a:ext cx="5181601" cy="76587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5" name="Google Shape;205;p42"/>
          <p:cNvSpPr txBox="1">
            <a:spLocks noGrp="1"/>
          </p:cNvSpPr>
          <p:nvPr>
            <p:ph type="dt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6" name="Google Shape;206;p42"/>
          <p:cNvSpPr txBox="1">
            <a:spLocks noGrp="1"/>
          </p:cNvSpPr>
          <p:nvPr>
            <p:ph type="ftr" idx="11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7" name="Google Shape;207;p42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1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2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2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2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3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23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4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4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8">
            <a:alphaModFix/>
          </a:blip>
          <a:stretch>
            <a:fillRect/>
          </a:stretch>
        </a:blip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5"/>
          <p:cNvSpPr txBox="1"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Bookman Old Style"/>
              <a:buNone/>
              <a:defRPr sz="3400" b="1" i="0" u="none" strike="noStrike" cap="none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2" name="Google Shape;82;p15"/>
          <p:cNvSpPr txBox="1"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55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914400" marR="0" lvl="1" indent="-3429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1371600" marR="0" lvl="2" indent="-3302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828800" marR="0" lvl="3" indent="-317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2286000" marR="0" lvl="4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743200" marR="0" lvl="5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3200400" marR="0" lvl="6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3657600" marR="0" lvl="7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4114800" marR="0" lvl="8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83" name="Google Shape;83;p15"/>
          <p:cNvSpPr txBox="1">
            <a:spLocks noGrp="1"/>
          </p:cNvSpPr>
          <p:nvPr>
            <p:ph type="dt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84" name="Google Shape;84;p15"/>
          <p:cNvSpPr txBox="1">
            <a:spLocks noGrp="1"/>
          </p:cNvSpPr>
          <p:nvPr>
            <p:ph type="ftr" idx="11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85" name="Google Shape;85;p15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jp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"/>
          <p:cNvSpPr/>
          <p:nvPr/>
        </p:nvSpPr>
        <p:spPr>
          <a:xfrm>
            <a:off x="4637226" y="0"/>
            <a:ext cx="7554754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p1"/>
          <p:cNvSpPr txBox="1">
            <a:spLocks noGrp="1"/>
          </p:cNvSpPr>
          <p:nvPr>
            <p:ph type="ctrTitle"/>
          </p:nvPr>
        </p:nvSpPr>
        <p:spPr>
          <a:xfrm>
            <a:off x="5277307" y="640082"/>
            <a:ext cx="6274591" cy="33516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GB" sz="4400" dirty="0">
                <a:solidFill>
                  <a:schemeClr val="lt1"/>
                </a:solidFill>
              </a:rPr>
              <a:t>CV </a:t>
            </a:r>
            <a:r>
              <a:rPr lang="en-GB" sz="4400" dirty="0" err="1" smtClean="0">
                <a:solidFill>
                  <a:schemeClr val="lt1"/>
                </a:solidFill>
              </a:rPr>
              <a:t>writting</a:t>
            </a:r>
            <a:endParaRPr dirty="0"/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xmlns="" id="{F1DD3BB4-CE9B-4D21-9454-29911053A1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-1110382" y="1110382"/>
            <a:ext cx="6857990" cy="46372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6"/>
          <p:cNvSpPr txBox="1">
            <a:spLocks noGrp="1"/>
          </p:cNvSpPr>
          <p:nvPr>
            <p:ph type="body" idx="1"/>
          </p:nvPr>
        </p:nvSpPr>
        <p:spPr>
          <a:xfrm>
            <a:off x="600739" y="609600"/>
            <a:ext cx="11154486" cy="59167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1430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3400" b="1" dirty="0">
                <a:solidFill>
                  <a:srgbClr val="FFFF00"/>
                </a:solidFill>
                <a:latin typeface="Bookman Old Style"/>
              </a:rPr>
              <a:t>INTERNSHIPS:</a:t>
            </a:r>
          </a:p>
          <a:p>
            <a:pPr marL="11430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18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XYZ </a:t>
            </a:r>
            <a:r>
              <a:rPr lang="en-GB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Banking &amp; </a:t>
            </a:r>
            <a:r>
              <a:rPr lang="en-GB" sz="18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GHI </a:t>
            </a:r>
            <a:r>
              <a:rPr lang="en-GB" sz="18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Internship                                                                          (</a:t>
            </a:r>
            <a:r>
              <a:rPr lang="en-GB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Forage)                  2021  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Analysed </a:t>
            </a:r>
            <a:r>
              <a:rPr lang="en-GB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KLM, 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explained </a:t>
            </a:r>
            <a:r>
              <a:rPr lang="en-GB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OPQ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Completed </a:t>
            </a:r>
            <a:r>
              <a:rPr lang="en-GB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RST and 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calculated </a:t>
            </a:r>
            <a:r>
              <a:rPr lang="en-GB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UVW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</a:pP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Free online/virtual internships which you can attend from your home:</a:t>
            </a: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1800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Forage </a:t>
            </a: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(internships: accounting, consulting, engineering, finance, human resources, public health, tech, etc)</a:t>
            </a:r>
            <a:br>
              <a:rPr lang="en-GB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1800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Bright Network </a:t>
            </a: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(internship: banking, accounting, marketing, law, consulting, business)</a:t>
            </a:r>
            <a:br>
              <a:rPr lang="en-GB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GB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18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en-GB" sz="18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esearch: X virtual internship / X certificate on Google</a:t>
            </a:r>
            <a:endParaRPr lang="en-GB" sz="1800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lvl="0" indent="-101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endParaRPr dirty="0"/>
          </a:p>
        </p:txBody>
      </p:sp>
      <p:sp>
        <p:nvSpPr>
          <p:cNvPr id="6" name="Google Shape;247;p5">
            <a:extLst>
              <a:ext uri="{FF2B5EF4-FFF2-40B4-BE49-F238E27FC236}">
                <a16:creationId xmlns:a16="http://schemas.microsoft.com/office/drawing/2014/main" xmlns="" id="{2FE185A1-42D1-486A-A433-214AF88FBAD3}"/>
              </a:ext>
            </a:extLst>
          </p:cNvPr>
          <p:cNvSpPr txBox="1">
            <a:spLocks/>
          </p:cNvSpPr>
          <p:nvPr/>
        </p:nvSpPr>
        <p:spPr>
          <a:xfrm>
            <a:off x="4593041" y="5758299"/>
            <a:ext cx="3456059" cy="1326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Bookman Old Style"/>
              <a:buNone/>
              <a:defRPr sz="3400" b="1" i="0" u="none" strike="noStrike" cap="none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>
              <a:buSzPts val="3400"/>
            </a:pPr>
            <a:r>
              <a:rPr lang="en-GB" dirty="0">
                <a:solidFill>
                  <a:srgbClr val="FFFF00"/>
                </a:solidFill>
              </a:rPr>
              <a:t>#keywords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7"/>
          <p:cNvSpPr txBox="1">
            <a:spLocks noGrp="1"/>
          </p:cNvSpPr>
          <p:nvPr>
            <p:ph type="body" idx="1"/>
          </p:nvPr>
        </p:nvSpPr>
        <p:spPr>
          <a:xfrm>
            <a:off x="1139655" y="937234"/>
            <a:ext cx="9258111" cy="54541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11430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3400" b="1" dirty="0">
                <a:solidFill>
                  <a:srgbClr val="FFFF00"/>
                </a:solidFill>
                <a:latin typeface="Bookman Old Style"/>
              </a:rPr>
              <a:t>EDUCATION: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A-Levels, High school of South London, 2019-2022</a:t>
            </a:r>
            <a:br>
              <a:rPr lang="en-GB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(Math – B, English – A, Biology – C)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High school of South London, 2019-2022</a:t>
            </a:r>
            <a:br>
              <a:rPr lang="en-GB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(Mathematics, Statistics, IT) - </a:t>
            </a:r>
            <a:r>
              <a:rPr lang="en-GB" sz="18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keywords</a:t>
            </a:r>
          </a:p>
          <a:p>
            <a:pPr marL="114300" indent="0">
              <a:lnSpc>
                <a:spcPct val="107000"/>
              </a:lnSpc>
              <a:spcAft>
                <a:spcPts val="800"/>
              </a:spcAft>
              <a:buNone/>
            </a:pPr>
            <a:endParaRPr lang="en-GB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Online/virtual certifications/projects which you can complete from your home:</a:t>
            </a:r>
          </a:p>
          <a:p>
            <a:pPr marL="11430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1800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Bloomberg</a:t>
            </a: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(certificate: only banking/trading/macroeconomics focused)</a:t>
            </a:r>
            <a:br>
              <a:rPr lang="en-GB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1800" u="sng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Hubspot</a:t>
            </a:r>
            <a:r>
              <a:rPr lang="en-GB" sz="1800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Academy </a:t>
            </a: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(certificate: Marketing – all kinds)</a:t>
            </a:r>
            <a:br>
              <a:rPr lang="en-GB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1800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Coursera</a:t>
            </a: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courses and project (certificate and projects: all industries, monthly membership fee, check the discounts)</a:t>
            </a:r>
          </a:p>
          <a:p>
            <a:pPr marL="11430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18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en-GB" sz="18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esearch: X certification/ X project</a:t>
            </a:r>
            <a:br>
              <a:rPr lang="en-GB" sz="18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18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 you can’t find your exact dream job skills, do general skills which will always come handy</a:t>
            </a:r>
            <a:br>
              <a:rPr lang="en-GB" sz="18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18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(IT, Business, Accounting) </a:t>
            </a:r>
            <a:endParaRPr lang="en-GB" sz="1800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" indent="0">
              <a:lnSpc>
                <a:spcPct val="107000"/>
              </a:lnSpc>
              <a:spcAft>
                <a:spcPts val="800"/>
              </a:spcAft>
              <a:buNone/>
            </a:pPr>
            <a:endParaRPr lang="en-GB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99CFBD85-C506-42AC-B517-1915765A38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2633" y="804076"/>
            <a:ext cx="3098141" cy="2061672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8"/>
          <p:cNvSpPr txBox="1">
            <a:spLocks noGrp="1"/>
          </p:cNvSpPr>
          <p:nvPr>
            <p:ph type="body" idx="1"/>
          </p:nvPr>
        </p:nvSpPr>
        <p:spPr>
          <a:xfrm>
            <a:off x="918524" y="784934"/>
            <a:ext cx="10384214" cy="43338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25000" lnSpcReduction="20000"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endParaRPr dirty="0"/>
          </a:p>
          <a:p>
            <a:pPr marL="11430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10500" b="1" dirty="0">
                <a:solidFill>
                  <a:srgbClr val="FFFF00"/>
                </a:solidFill>
                <a:latin typeface="Bookman Old Style"/>
              </a:rPr>
              <a:t>SKILLS: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80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Inbound Marketing </a:t>
            </a:r>
            <a:r>
              <a:rPr lang="en-GB" sz="8000" dirty="0">
                <a:latin typeface="Calibri" panose="020F0502020204030204" pitchFamily="34" charset="0"/>
                <a:cs typeface="Times New Roman" panose="02020603050405020304" pitchFamily="18" charset="0"/>
              </a:rPr>
              <a:t>Certification </a:t>
            </a:r>
            <a:r>
              <a:rPr lang="en-GB" sz="80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(Social media, Email marketing)</a:t>
            </a:r>
            <a:endParaRPr lang="en-GB" sz="80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8000" dirty="0">
                <a:latin typeface="Calibri" panose="020F0502020204030204" pitchFamily="34" charset="0"/>
                <a:cs typeface="Times New Roman" panose="02020603050405020304" pitchFamily="18" charset="0"/>
              </a:rPr>
              <a:t>Python, SQL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8000" dirty="0">
                <a:latin typeface="Calibri" panose="020F0502020204030204" pitchFamily="34" charset="0"/>
                <a:cs typeface="Times New Roman" panose="02020603050405020304" pitchFamily="18" charset="0"/>
              </a:rPr>
              <a:t>Teaching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8000" dirty="0">
                <a:latin typeface="Calibri" panose="020F0502020204030204" pitchFamily="34" charset="0"/>
                <a:cs typeface="Times New Roman" panose="02020603050405020304" pitchFamily="18" charset="0"/>
              </a:rPr>
              <a:t>Presentation skills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8000" dirty="0">
                <a:latin typeface="Calibri" panose="020F0502020204030204" pitchFamily="34" charset="0"/>
                <a:cs typeface="Times New Roman" panose="02020603050405020304" pitchFamily="18" charset="0"/>
              </a:rPr>
              <a:t>Languages: </a:t>
            </a:r>
            <a:r>
              <a:rPr lang="en-GB" sz="80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French, Spanish</a:t>
            </a:r>
            <a:endParaRPr lang="en-GB" sz="80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80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8000" dirty="0">
                <a:latin typeface="Calibri" panose="020F0502020204030204" pitchFamily="34" charset="0"/>
                <a:cs typeface="Times New Roman" panose="02020603050405020304" pitchFamily="18" charset="0"/>
              </a:rPr>
              <a:t>If you miss a certain skill, you can research/learn many things from </a:t>
            </a:r>
            <a:r>
              <a:rPr lang="en-GB" sz="80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Youtube</a:t>
            </a:r>
            <a:r>
              <a:rPr lang="en-GB" sz="8000" dirty="0">
                <a:latin typeface="Calibri" panose="020F0502020204030204" pitchFamily="34" charset="0"/>
                <a:cs typeface="Times New Roman" panose="02020603050405020304" pitchFamily="18" charset="0"/>
              </a:rPr>
              <a:t>/project &amp; courses mentioned before</a:t>
            </a:r>
          </a:p>
          <a:p>
            <a:pPr marL="0" lvl="0" indent="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endParaRPr dirty="0"/>
          </a:p>
        </p:txBody>
      </p:sp>
      <p:sp>
        <p:nvSpPr>
          <p:cNvPr id="8" name="Google Shape;247;p5">
            <a:extLst>
              <a:ext uri="{FF2B5EF4-FFF2-40B4-BE49-F238E27FC236}">
                <a16:creationId xmlns:a16="http://schemas.microsoft.com/office/drawing/2014/main" xmlns="" id="{9DF3D160-D84E-4566-B4DE-C64213F279F6}"/>
              </a:ext>
            </a:extLst>
          </p:cNvPr>
          <p:cNvSpPr txBox="1">
            <a:spLocks/>
          </p:cNvSpPr>
          <p:nvPr/>
        </p:nvSpPr>
        <p:spPr>
          <a:xfrm>
            <a:off x="4621322" y="5409905"/>
            <a:ext cx="3456059" cy="1326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Bookman Old Style"/>
              <a:buNone/>
              <a:defRPr sz="3400" b="1" i="0" u="none" strike="noStrike" cap="none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>
              <a:buSzPts val="3400"/>
            </a:pPr>
            <a:r>
              <a:rPr lang="en-GB" dirty="0">
                <a:solidFill>
                  <a:srgbClr val="FFFF00"/>
                </a:solidFill>
              </a:rPr>
              <a:t>#keywords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C506A36-2777-4A49-A93A-6A1A7FD07D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4136" y="2044858"/>
            <a:ext cx="2942313" cy="1957976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10e05c88e41_0_11"/>
          <p:cNvSpPr txBox="1">
            <a:spLocks noGrp="1"/>
          </p:cNvSpPr>
          <p:nvPr>
            <p:ph type="body" idx="1"/>
          </p:nvPr>
        </p:nvSpPr>
        <p:spPr>
          <a:xfrm>
            <a:off x="1564094" y="2729630"/>
            <a:ext cx="9063811" cy="11627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0" indent="0" algn="ctr">
              <a:lnSpc>
                <a:spcPct val="90000"/>
              </a:lnSpc>
              <a:spcBef>
                <a:spcPts val="0"/>
              </a:spcBef>
              <a:buSzPts val="3400"/>
              <a:buNone/>
            </a:pPr>
            <a:r>
              <a:rPr lang="en-GB" sz="3400" b="1" dirty="0">
                <a:solidFill>
                  <a:srgbClr val="FFFF00"/>
                </a:solidFill>
                <a:latin typeface="Bookman Old Style"/>
                <a:sym typeface="Bookman Old Style"/>
              </a:rPr>
              <a:t>Let´s stay in touch!</a:t>
            </a:r>
            <a:endParaRPr sz="3400" b="1" dirty="0">
              <a:solidFill>
                <a:srgbClr val="FFFF00"/>
              </a:solidFill>
              <a:latin typeface="Bookman Old Style"/>
              <a:sym typeface="Bookman Old Style"/>
            </a:endParaRPr>
          </a:p>
          <a:p>
            <a:pPr marL="0" indent="0" algn="ctr">
              <a:lnSpc>
                <a:spcPct val="90000"/>
              </a:lnSpc>
              <a:spcBef>
                <a:spcPts val="0"/>
              </a:spcBef>
              <a:buSzPts val="3400"/>
              <a:buNone/>
            </a:pPr>
            <a:endParaRPr sz="3400" b="1" dirty="0">
              <a:latin typeface="Bookman Old Style"/>
              <a:sym typeface="Bookman Old Style"/>
            </a:endParaRPr>
          </a:p>
          <a:p>
            <a:pPr marL="0" indent="0" algn="ctr">
              <a:lnSpc>
                <a:spcPct val="90000"/>
              </a:lnSpc>
              <a:spcBef>
                <a:spcPts val="0"/>
              </a:spcBef>
              <a:buSzPts val="3400"/>
              <a:buNone/>
            </a:pPr>
            <a:r>
              <a:rPr lang="en-GB" sz="3400" b="1" dirty="0">
                <a:latin typeface="Bookman Old Style"/>
                <a:sym typeface="Bookman Old Style"/>
              </a:rPr>
              <a:t>Thank you!</a:t>
            </a:r>
            <a:endParaRPr sz="3400" b="1" dirty="0">
              <a:latin typeface="Bookman Old Style"/>
              <a:sym typeface="Bookman Old Style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421F6AB-1A5E-4465-8033-D90C2D3118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74498" y="1634598"/>
            <a:ext cx="1704385" cy="176471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F813119D-B5BE-41CF-B8C4-AF0206474F9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142" t="3753" b="1241"/>
          <a:stretch/>
        </p:blipFill>
        <p:spPr>
          <a:xfrm>
            <a:off x="5480377" y="542630"/>
            <a:ext cx="2450842" cy="162553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5C188889-D5BC-4B28-A368-7A8651E3A0D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750" r="-1" b="4783"/>
          <a:stretch/>
        </p:blipFill>
        <p:spPr>
          <a:xfrm>
            <a:off x="7464619" y="4083556"/>
            <a:ext cx="2269426" cy="150521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51760A33-3575-4DB5-8EF5-06FB6780346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09401" y="2516956"/>
            <a:ext cx="1704385" cy="176471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7C1A640B-CB1F-46B9-8B4F-A46E6E50830C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1515" b="3506"/>
          <a:stretch/>
        </p:blipFill>
        <p:spPr>
          <a:xfrm>
            <a:off x="2803523" y="4623488"/>
            <a:ext cx="3867150" cy="167361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E9C43438-D6F8-4B13-8DC7-C43CDDC85DC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43401" y="962759"/>
            <a:ext cx="2293697" cy="101426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2"/>
          <p:cNvSpPr txBox="1">
            <a:spLocks noGrp="1"/>
          </p:cNvSpPr>
          <p:nvPr>
            <p:ph type="title"/>
          </p:nvPr>
        </p:nvSpPr>
        <p:spPr>
          <a:xfrm>
            <a:off x="919119" y="2045949"/>
            <a:ext cx="10353761" cy="1153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Bookman Old Style"/>
              <a:buNone/>
            </a:pPr>
            <a:r>
              <a:rPr lang="en-GB" sz="2000" dirty="0">
                <a:solidFill>
                  <a:srgbClr val="FFFF00"/>
                </a:solidFill>
              </a:rPr>
              <a:t>OBJECTIVES: </a:t>
            </a:r>
            <a:r>
              <a:rPr lang="en-GB" sz="2000" dirty="0"/>
              <a:t/>
            </a:r>
            <a:br>
              <a:rPr lang="en-GB" sz="2000" dirty="0"/>
            </a:br>
            <a:r>
              <a:rPr lang="en-GB" sz="2000" dirty="0"/>
              <a:t/>
            </a:r>
            <a:br>
              <a:rPr lang="en-GB" sz="2000" dirty="0"/>
            </a:br>
            <a:r>
              <a:rPr lang="en-GB" sz="2200" dirty="0"/>
              <a:t>- </a:t>
            </a:r>
            <a:r>
              <a:rPr lang="en-GB" sz="2200" b="0" dirty="0">
                <a:latin typeface="Rockwell"/>
                <a:sym typeface="Rockwell"/>
              </a:rPr>
              <a:t>Understand how well written CV can escalate your career</a:t>
            </a:r>
            <a:br>
              <a:rPr lang="en-GB" sz="2200" b="0" dirty="0">
                <a:latin typeface="Rockwell"/>
                <a:sym typeface="Rockwell"/>
              </a:rPr>
            </a:br>
            <a:r>
              <a:rPr lang="en-GB" sz="2200" b="0" dirty="0">
                <a:latin typeface="Rockwell"/>
                <a:sym typeface="Rockwell"/>
              </a:rPr>
              <a:t>- Recognise the specific parts of well written CV</a:t>
            </a:r>
            <a:br>
              <a:rPr lang="en-GB" sz="2200" b="0" dirty="0">
                <a:latin typeface="Rockwell"/>
                <a:sym typeface="Rockwell"/>
              </a:rPr>
            </a:br>
            <a:r>
              <a:rPr lang="en-GB" sz="2200" b="0" dirty="0">
                <a:latin typeface="Rockwell"/>
                <a:sym typeface="Rockwell"/>
              </a:rPr>
              <a:t>- Tips on how to build great knowledge &amp; skills to build up your CV</a:t>
            </a:r>
            <a:br>
              <a:rPr lang="en-GB" sz="2200" b="0" dirty="0">
                <a:latin typeface="Rockwell"/>
                <a:sym typeface="Rockwell"/>
              </a:rPr>
            </a:br>
            <a:r>
              <a:rPr lang="en-GB" sz="2200" b="0" dirty="0">
                <a:latin typeface="Rockwell"/>
                <a:sym typeface="Rockwell"/>
              </a:rPr>
              <a:t>- How to build up CV even with no experience</a:t>
            </a:r>
            <a:r>
              <a:rPr lang="en-GB" sz="2400" b="0" dirty="0">
                <a:latin typeface="Rockwell"/>
                <a:sym typeface="Rockwell"/>
              </a:rPr>
              <a:t/>
            </a:r>
            <a:br>
              <a:rPr lang="en-GB" sz="2400" b="0" dirty="0">
                <a:latin typeface="Rockwell"/>
                <a:sym typeface="Rockwell"/>
              </a:rPr>
            </a:br>
            <a:r>
              <a:rPr lang="en-GB" sz="2000" dirty="0"/>
              <a:t/>
            </a:r>
            <a:br>
              <a:rPr lang="en-GB" sz="2000" dirty="0"/>
            </a:br>
            <a:r>
              <a:rPr lang="en-GB" sz="3200" dirty="0"/>
              <a:t/>
            </a:r>
            <a:br>
              <a:rPr lang="en-GB" sz="3200" dirty="0"/>
            </a:br>
            <a:endParaRPr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48AA920-4CDC-421E-B830-45CB89D6F30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796" r="1123"/>
          <a:stretch/>
        </p:blipFill>
        <p:spPr>
          <a:xfrm>
            <a:off x="1503984" y="3429000"/>
            <a:ext cx="3866757" cy="20288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6E3D6AF-73C0-4588-BC9B-825DDF5FCE9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-1" t="4602" r="505"/>
          <a:stretch/>
        </p:blipFill>
        <p:spPr>
          <a:xfrm>
            <a:off x="6625062" y="3440417"/>
            <a:ext cx="3714161" cy="201740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"/>
          <p:cNvSpPr txBox="1">
            <a:spLocks noGrp="1"/>
          </p:cNvSpPr>
          <p:nvPr>
            <p:ph type="body" idx="1"/>
          </p:nvPr>
        </p:nvSpPr>
        <p:spPr>
          <a:xfrm>
            <a:off x="573136" y="1581432"/>
            <a:ext cx="10353762" cy="3695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83333"/>
              <a:buNone/>
            </a:pPr>
            <a:r>
              <a:rPr lang="en-GB" dirty="0"/>
              <a:t>              </a:t>
            </a:r>
            <a:r>
              <a:rPr lang="en-GB" sz="2400" dirty="0"/>
              <a:t>Vendula Novosadová</a:t>
            </a:r>
            <a:br>
              <a:rPr lang="en-GB" sz="2400" dirty="0"/>
            </a:br>
            <a:endParaRPr sz="2400" dirty="0"/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endParaRPr sz="2400" dirty="0"/>
          </a:p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Char char="•"/>
            </a:pPr>
            <a:r>
              <a:rPr lang="en-GB" sz="2400" dirty="0"/>
              <a:t>E-commerce, Vlogging equipment</a:t>
            </a:r>
            <a:br>
              <a:rPr lang="en-GB" sz="2400" dirty="0"/>
            </a:br>
            <a:r>
              <a:rPr lang="en-GB" sz="2400" dirty="0"/>
              <a:t>Social media content creation</a:t>
            </a:r>
            <a:endParaRPr dirty="0"/>
          </a:p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Char char="•"/>
            </a:pPr>
            <a:r>
              <a:rPr lang="en-GB" sz="2400" dirty="0"/>
              <a:t>Banking, Portfolio management</a:t>
            </a:r>
            <a:endParaRPr dirty="0"/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endParaRPr dirty="0"/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r>
              <a:rPr lang="en-GB" dirty="0"/>
              <a:t>         vendynovosadova@gmail.com</a:t>
            </a:r>
            <a:endParaRPr dirty="0"/>
          </a:p>
        </p:txBody>
      </p:sp>
      <p:pic>
        <p:nvPicPr>
          <p:cNvPr id="233" name="Google Shape;233;p3" descr="Char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63362" y="2358271"/>
            <a:ext cx="586016" cy="390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3" descr="Logo, company nam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20842" y="2358271"/>
            <a:ext cx="707083" cy="3905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3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95612" y="1644185"/>
            <a:ext cx="338979" cy="338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3" descr="A collage of a person&#10;&#10;Description automatically generated with medium confidence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250125" y="905996"/>
            <a:ext cx="5243233" cy="52432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4"/>
          <p:cNvSpPr txBox="1">
            <a:spLocks noGrp="1"/>
          </p:cNvSpPr>
          <p:nvPr>
            <p:ph type="body" idx="1"/>
          </p:nvPr>
        </p:nvSpPr>
        <p:spPr>
          <a:xfrm>
            <a:off x="793867" y="1935921"/>
            <a:ext cx="10353762" cy="3450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GB" sz="2400" dirty="0">
                <a:solidFill>
                  <a:srgbClr val="FFFF00"/>
                </a:solidFill>
              </a:rPr>
              <a:t>Write down:</a:t>
            </a:r>
          </a:p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endParaRPr lang="en-GB" sz="2400" dirty="0"/>
          </a:p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GB" sz="2400" dirty="0"/>
              <a:t/>
            </a:r>
            <a:br>
              <a:rPr lang="en-GB" sz="2400" dirty="0"/>
            </a:br>
            <a:r>
              <a:rPr lang="en-GB" sz="2400" dirty="0"/>
              <a:t>- Are you clear on your dream job/business?</a:t>
            </a:r>
            <a:br>
              <a:rPr lang="en-GB" sz="2400" dirty="0"/>
            </a:br>
            <a:r>
              <a:rPr lang="en-GB" sz="2400" dirty="0"/>
              <a:t>- What area/activities/industry do you feel excited about?</a:t>
            </a:r>
            <a:br>
              <a:rPr lang="en-GB" sz="2400" dirty="0"/>
            </a:br>
            <a:r>
              <a:rPr lang="en-GB" sz="2400" dirty="0"/>
              <a:t>- Would you like to work in other city/country?</a:t>
            </a:r>
            <a:endParaRPr sz="2400" dirty="0"/>
          </a:p>
          <a:p>
            <a:pPr marL="0" lvl="0" indent="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endParaRPr sz="2400" dirty="0"/>
          </a:p>
          <a:p>
            <a:pPr marL="0" lvl="0" indent="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endParaRPr sz="2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E1D2330-D31B-4E42-8083-5038F041CE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2180" y="952533"/>
            <a:ext cx="2976505" cy="196677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ED68ED4-CFC7-4C11-97AE-DEA42A6D63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7459" y="952533"/>
            <a:ext cx="2945547" cy="196677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247;p5">
            <a:extLst>
              <a:ext uri="{FF2B5EF4-FFF2-40B4-BE49-F238E27FC236}">
                <a16:creationId xmlns:a16="http://schemas.microsoft.com/office/drawing/2014/main" xmlns="" id="{F8DC5C09-D88C-4AD0-982E-FFA528F4905E}"/>
              </a:ext>
            </a:extLst>
          </p:cNvPr>
          <p:cNvSpPr txBox="1">
            <a:spLocks/>
          </p:cNvSpPr>
          <p:nvPr/>
        </p:nvSpPr>
        <p:spPr>
          <a:xfrm>
            <a:off x="7682761" y="2765839"/>
            <a:ext cx="2647701" cy="1326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Bookman Old Style"/>
              <a:buNone/>
              <a:defRPr sz="3400" b="1" i="0" u="none" strike="noStrike" cap="none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>
              <a:buSzPts val="3400"/>
            </a:pPr>
            <a:r>
              <a:rPr lang="en-GB" dirty="0">
                <a:solidFill>
                  <a:srgbClr val="FFFF00"/>
                </a:solidFill>
              </a:rPr>
              <a:t>CV styling</a:t>
            </a:r>
          </a:p>
        </p:txBody>
      </p:sp>
      <p:sp>
        <p:nvSpPr>
          <p:cNvPr id="8" name="Google Shape;248;p5">
            <a:extLst>
              <a:ext uri="{FF2B5EF4-FFF2-40B4-BE49-F238E27FC236}">
                <a16:creationId xmlns:a16="http://schemas.microsoft.com/office/drawing/2014/main" xmlns="" id="{349418F2-DDB4-48F4-B0E6-52B338D14D7E}"/>
              </a:ext>
            </a:extLst>
          </p:cNvPr>
          <p:cNvSpPr txBox="1">
            <a:spLocks/>
          </p:cNvSpPr>
          <p:nvPr/>
        </p:nvSpPr>
        <p:spPr>
          <a:xfrm>
            <a:off x="5948313" y="3518149"/>
            <a:ext cx="5968397" cy="2835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625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914400" marR="0" lvl="1" indent="-3429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1371600" marR="0" lvl="2" indent="-3429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828800" marR="0" lvl="3" indent="-3429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2286000" marR="0" lvl="4" indent="-3429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743200" marR="0" lvl="5" indent="-3429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3200400" marR="0" lvl="6" indent="-3429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3657600" marR="0" lvl="7" indent="-3429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4114800" marR="0" lvl="8" indent="-3429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indent="0">
              <a:spcBef>
                <a:spcPts val="0"/>
              </a:spcBef>
              <a:buSzPts val="2000"/>
              <a:buFont typeface="Arial"/>
              <a:buNone/>
            </a:pPr>
            <a:endParaRPr lang="en-US" dirty="0"/>
          </a:p>
          <a:p>
            <a:pPr marL="342900" algn="ctr">
              <a:buSzPts val="2000"/>
              <a:buFontTx/>
              <a:buChar char="-"/>
            </a:pPr>
            <a:r>
              <a:rPr lang="en-US" sz="2400" dirty="0"/>
              <a:t>Is your role/industry in serious/creative area?</a:t>
            </a:r>
          </a:p>
          <a:p>
            <a:pPr marL="342900" algn="ctr">
              <a:buSzPts val="2000"/>
              <a:buFontTx/>
              <a:buChar char="-"/>
            </a:pPr>
            <a:r>
              <a:rPr lang="en-US" sz="2400" dirty="0"/>
              <a:t>CV for local graphic design studio </a:t>
            </a:r>
            <a:r>
              <a:rPr lang="en-US" sz="2400" dirty="0" smtClean="0"/>
              <a:t>x</a:t>
            </a:r>
            <a:r>
              <a:rPr lang="en-US" sz="2400" dirty="0" smtClean="0"/>
              <a:t> large bank</a:t>
            </a:r>
            <a:r>
              <a:rPr lang="en-US" sz="2400" dirty="0" smtClean="0"/>
              <a:t> </a:t>
            </a:r>
            <a:endParaRPr lang="en-US" sz="2400" dirty="0"/>
          </a:p>
          <a:p>
            <a:pPr marL="342900" algn="ctr">
              <a:buSzPts val="2000"/>
              <a:buFontTx/>
              <a:buChar char="-"/>
            </a:pPr>
            <a:r>
              <a:rPr lang="en-US" sz="2400" dirty="0"/>
              <a:t>Remember – big companies are using CV scanner software, </a:t>
            </a:r>
          </a:p>
          <a:p>
            <a:pPr marL="0" indent="0" algn="ctr">
              <a:buSzPts val="2000"/>
              <a:buNone/>
            </a:pPr>
            <a:r>
              <a:rPr lang="en-US" sz="2400" dirty="0"/>
              <a:t>don’t use over-complicated fonts</a:t>
            </a:r>
          </a:p>
          <a:p>
            <a:pPr marL="342900" algn="ctr">
              <a:buSzPts val="2000"/>
              <a:buFontTx/>
              <a:buChar char="-"/>
            </a:pPr>
            <a:r>
              <a:rPr lang="en-US" sz="2400" dirty="0"/>
              <a:t>Have 1 CV for each industry/role</a:t>
            </a:r>
          </a:p>
          <a:p>
            <a:pPr marL="0" indent="0" algn="ctr">
              <a:buSzPts val="2000"/>
              <a:buNone/>
            </a:pPr>
            <a:r>
              <a:rPr lang="en-US" sz="2400" dirty="0">
                <a:solidFill>
                  <a:srgbClr val="FFFF00"/>
                </a:solidFill>
              </a:rPr>
              <a:t>Use </a:t>
            </a:r>
            <a:r>
              <a:rPr lang="en-US" sz="2400" dirty="0" smtClean="0">
                <a:solidFill>
                  <a:srgbClr val="FFFF00"/>
                </a:solidFill>
              </a:rPr>
              <a:t>free templates available online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13" name="Google Shape;247;p5">
            <a:extLst>
              <a:ext uri="{FF2B5EF4-FFF2-40B4-BE49-F238E27FC236}">
                <a16:creationId xmlns:a16="http://schemas.microsoft.com/office/drawing/2014/main" xmlns="" id="{F56F83AF-566C-4DD3-B954-737D407811E5}"/>
              </a:ext>
            </a:extLst>
          </p:cNvPr>
          <p:cNvSpPr txBox="1">
            <a:spLocks/>
          </p:cNvSpPr>
          <p:nvPr/>
        </p:nvSpPr>
        <p:spPr>
          <a:xfrm>
            <a:off x="1754872" y="582242"/>
            <a:ext cx="3967197" cy="1326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Bookman Old Style"/>
              <a:buNone/>
              <a:defRPr sz="3400" b="1" i="0" u="none" strike="noStrike" cap="none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>
              <a:buSzPts val="3400"/>
            </a:pPr>
            <a:r>
              <a:rPr lang="en-GB" dirty="0">
                <a:solidFill>
                  <a:srgbClr val="FFFF00"/>
                </a:solidFill>
              </a:rPr>
              <a:t>CV = LinkedIn</a:t>
            </a:r>
          </a:p>
        </p:txBody>
      </p:sp>
      <p:sp>
        <p:nvSpPr>
          <p:cNvPr id="14" name="Google Shape;248;p5">
            <a:extLst>
              <a:ext uri="{FF2B5EF4-FFF2-40B4-BE49-F238E27FC236}">
                <a16:creationId xmlns:a16="http://schemas.microsoft.com/office/drawing/2014/main" xmlns="" id="{FD117FA9-93AC-4B29-A349-D4B7444CE9F3}"/>
              </a:ext>
            </a:extLst>
          </p:cNvPr>
          <p:cNvSpPr txBox="1">
            <a:spLocks/>
          </p:cNvSpPr>
          <p:nvPr/>
        </p:nvSpPr>
        <p:spPr>
          <a:xfrm>
            <a:off x="681071" y="1245403"/>
            <a:ext cx="5414929" cy="2835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914400" marR="0" lvl="1" indent="-3429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1371600" marR="0" lvl="2" indent="-3429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828800" marR="0" lvl="3" indent="-3429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2286000" marR="0" lvl="4" indent="-3429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743200" marR="0" lvl="5" indent="-3429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3200400" marR="0" lvl="6" indent="-3429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3657600" marR="0" lvl="7" indent="-3429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4114800" marR="0" lvl="8" indent="-3429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indent="0">
              <a:spcBef>
                <a:spcPts val="0"/>
              </a:spcBef>
              <a:buSzPts val="2000"/>
              <a:buFont typeface="Arial"/>
              <a:buNone/>
            </a:pPr>
            <a:endParaRPr lang="en-US" dirty="0"/>
          </a:p>
          <a:p>
            <a:pPr marL="342900" algn="ctr">
              <a:buSzPts val="2000"/>
              <a:buFontTx/>
              <a:buChar char="-"/>
            </a:pPr>
            <a:r>
              <a:rPr lang="en-US" dirty="0"/>
              <a:t>With 55 million companies listed there, 87% of companies use LinkedIn regularly to find new candidates</a:t>
            </a:r>
          </a:p>
          <a:p>
            <a:pPr marL="342900" algn="ctr">
              <a:buSzPts val="2000"/>
              <a:buFontTx/>
              <a:buChar char="-"/>
            </a:pPr>
            <a:r>
              <a:rPr lang="en-US" dirty="0"/>
              <a:t>LinkedIn should reflect your CV + you have more space here to show off all your achievements/certificates/skills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B56CB5C5-E887-433C-A095-AA626E118A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763" y="3810762"/>
            <a:ext cx="1800225" cy="254317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7A82DB10-BF38-465B-BAAC-361A3B84A6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6196" y="3810762"/>
            <a:ext cx="1800225" cy="2543175"/>
          </a:xfrm>
          <a:prstGeom prst="rect">
            <a:avLst/>
          </a:prstGeom>
        </p:spPr>
      </p:pic>
      <p:pic>
        <p:nvPicPr>
          <p:cNvPr id="1026" name="Picture 2" descr="Business Solutions on LinkedIn | LinkedIn Business">
            <a:extLst>
              <a:ext uri="{FF2B5EF4-FFF2-40B4-BE49-F238E27FC236}">
                <a16:creationId xmlns:a16="http://schemas.microsoft.com/office/drawing/2014/main" xmlns="" id="{18C2769A-07D1-4F2C-A49A-6763CE255D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36" t="17618" r="12047" b="19882"/>
          <a:stretch/>
        </p:blipFill>
        <p:spPr bwMode="auto">
          <a:xfrm>
            <a:off x="7004454" y="923827"/>
            <a:ext cx="3856113" cy="1649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247;p5">
            <a:extLst>
              <a:ext uri="{FF2B5EF4-FFF2-40B4-BE49-F238E27FC236}">
                <a16:creationId xmlns:a16="http://schemas.microsoft.com/office/drawing/2014/main" xmlns="" id="{F56F83AF-566C-4DD3-B954-737D407811E5}"/>
              </a:ext>
            </a:extLst>
          </p:cNvPr>
          <p:cNvSpPr txBox="1">
            <a:spLocks/>
          </p:cNvSpPr>
          <p:nvPr/>
        </p:nvSpPr>
        <p:spPr>
          <a:xfrm>
            <a:off x="1745444" y="604248"/>
            <a:ext cx="7021483" cy="1326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Bookman Old Style"/>
              <a:buNone/>
              <a:defRPr sz="3400" b="1" i="0" u="none" strike="noStrike" cap="none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>
              <a:buSzPts val="3400"/>
            </a:pPr>
            <a:r>
              <a:rPr lang="en-GB" dirty="0">
                <a:solidFill>
                  <a:srgbClr val="FFFF00"/>
                </a:solidFill>
              </a:rPr>
              <a:t>LinkedIn research for your CV</a:t>
            </a:r>
          </a:p>
        </p:txBody>
      </p:sp>
      <p:sp>
        <p:nvSpPr>
          <p:cNvPr id="7" name="Google Shape;248;p5">
            <a:extLst>
              <a:ext uri="{FF2B5EF4-FFF2-40B4-BE49-F238E27FC236}">
                <a16:creationId xmlns:a16="http://schemas.microsoft.com/office/drawing/2014/main" xmlns="" id="{B8E95105-526F-4E9E-BA19-852BB490A0F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378677" y="1668544"/>
            <a:ext cx="10112597" cy="47605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40000" lnSpcReduction="20000"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endParaRPr sz="2300" dirty="0"/>
          </a:p>
          <a:p>
            <a:pPr marL="0" lvl="0" indent="0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rPr lang="en-GB" sz="4200" dirty="0"/>
              <a:t>Find you ideal role, look at 10 different job postings of this job</a:t>
            </a:r>
          </a:p>
          <a:p>
            <a:pPr marL="0" lvl="0" indent="0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endParaRPr lang="en-GB" sz="4200" dirty="0"/>
          </a:p>
          <a:p>
            <a:pPr marL="0" lvl="0" indent="0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rPr lang="en-GB" sz="4200" dirty="0"/>
              <a:t>Write down the </a:t>
            </a:r>
            <a:r>
              <a:rPr lang="en-GB" sz="4200" dirty="0">
                <a:solidFill>
                  <a:srgbClr val="FFFF00"/>
                </a:solidFill>
              </a:rPr>
              <a:t>keywords:</a:t>
            </a:r>
          </a:p>
          <a:p>
            <a:pPr marL="342900" lvl="0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Tx/>
              <a:buChar char="-"/>
            </a:pPr>
            <a:r>
              <a:rPr lang="en-GB" sz="4200" dirty="0"/>
              <a:t>What the ideal candidate should know/have/experience</a:t>
            </a:r>
          </a:p>
          <a:p>
            <a:pPr marL="342900" lvl="0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Tx/>
              <a:buChar char="-"/>
            </a:pPr>
            <a:r>
              <a:rPr lang="en-GB" sz="4200" dirty="0"/>
              <a:t>What is the role daily activity/daily tasks/expected tasks</a:t>
            </a:r>
          </a:p>
          <a:p>
            <a:pPr marL="342900" lvl="0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Tx/>
              <a:buChar char="-"/>
            </a:pPr>
            <a:r>
              <a:rPr lang="en-GB" sz="4200" dirty="0">
                <a:solidFill>
                  <a:srgbClr val="FFFF00"/>
                </a:solidFill>
              </a:rPr>
              <a:t>Fit these keywords to your experience/courses/certificates</a:t>
            </a:r>
            <a:br>
              <a:rPr lang="en-GB" sz="4200" dirty="0">
                <a:solidFill>
                  <a:srgbClr val="FFFF00"/>
                </a:solidFill>
              </a:rPr>
            </a:br>
            <a:r>
              <a:rPr lang="en-GB" sz="4200" dirty="0">
                <a:solidFill>
                  <a:srgbClr val="FFFF00"/>
                </a:solidFill>
              </a:rPr>
              <a:t>- Don’t include extra information which doesn’t help you</a:t>
            </a:r>
            <a:br>
              <a:rPr lang="en-GB" sz="4200" dirty="0">
                <a:solidFill>
                  <a:srgbClr val="FFFF00"/>
                </a:solidFill>
              </a:rPr>
            </a:br>
            <a:r>
              <a:rPr lang="en-GB" sz="4200" dirty="0">
                <a:solidFill>
                  <a:schemeClr val="bg1"/>
                </a:solidFill>
              </a:rPr>
              <a:t>(don’t speak about Biology knowhow when you want to become graphic designer)</a:t>
            </a:r>
          </a:p>
          <a:p>
            <a:pPr marL="0" lvl="0" indent="0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endParaRPr lang="en-GB" sz="4200" dirty="0"/>
          </a:p>
          <a:p>
            <a:pPr marL="0" lvl="0" indent="0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rPr lang="en-GB" sz="4200" dirty="0"/>
              <a:t>Why? Recruiters have job descriptions/use LinkedIn search bar to look for these keywords. </a:t>
            </a:r>
            <a:br>
              <a:rPr lang="en-GB" sz="4200" dirty="0"/>
            </a:br>
            <a:r>
              <a:rPr lang="en-GB" sz="4200" dirty="0">
                <a:solidFill>
                  <a:srgbClr val="FFFF00"/>
                </a:solidFill>
              </a:rPr>
              <a:t>Optimised CV &amp; LinkedIn should give you attention. </a:t>
            </a:r>
            <a:br>
              <a:rPr lang="en-GB" sz="4200" dirty="0">
                <a:solidFill>
                  <a:srgbClr val="FFFF00"/>
                </a:solidFill>
              </a:rPr>
            </a:br>
            <a:r>
              <a:rPr lang="en-GB" sz="4200" dirty="0">
                <a:solidFill>
                  <a:srgbClr val="FFFF00"/>
                </a:solidFill>
              </a:rPr>
              <a:t>It takes 7 seconds for a recruiter to decide whether you are worth the interview</a:t>
            </a:r>
            <a:r>
              <a:rPr lang="en-GB" sz="4200" dirty="0"/>
              <a:t/>
            </a:r>
            <a:br>
              <a:rPr lang="en-GB" sz="4200" dirty="0"/>
            </a:br>
            <a:r>
              <a:rPr lang="en-GB" dirty="0"/>
              <a:t/>
            </a:r>
            <a:br>
              <a:rPr lang="en-GB" dirty="0"/>
            </a:br>
            <a:endParaRPr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AA531C89-C4FD-4481-8A9B-2A59974CB2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15557" y="1808021"/>
            <a:ext cx="2668327" cy="1990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40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5"/>
          <p:cNvSpPr txBox="1">
            <a:spLocks noGrp="1"/>
          </p:cNvSpPr>
          <p:nvPr>
            <p:ph type="title"/>
          </p:nvPr>
        </p:nvSpPr>
        <p:spPr>
          <a:xfrm>
            <a:off x="2271343" y="613265"/>
            <a:ext cx="2096627" cy="1326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Bookman Old Style"/>
              <a:buNone/>
            </a:pPr>
            <a:r>
              <a:rPr lang="en-GB" dirty="0">
                <a:solidFill>
                  <a:srgbClr val="FFFF00"/>
                </a:solidFill>
              </a:rPr>
              <a:t>Header</a:t>
            </a:r>
            <a:endParaRPr dirty="0">
              <a:solidFill>
                <a:srgbClr val="FFFF00"/>
              </a:solidFill>
            </a:endParaRPr>
          </a:p>
        </p:txBody>
      </p:sp>
      <p:sp>
        <p:nvSpPr>
          <p:cNvPr id="248" name="Google Shape;248;p5"/>
          <p:cNvSpPr txBox="1">
            <a:spLocks noGrp="1"/>
          </p:cNvSpPr>
          <p:nvPr>
            <p:ph type="body" idx="1"/>
          </p:nvPr>
        </p:nvSpPr>
        <p:spPr>
          <a:xfrm>
            <a:off x="1393636" y="1276425"/>
            <a:ext cx="3559685" cy="2751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endParaRPr dirty="0"/>
          </a:p>
          <a:p>
            <a:pPr marL="0" lvl="0" indent="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rPr lang="en-GB" dirty="0"/>
              <a:t>First name + Surname</a:t>
            </a:r>
            <a:br>
              <a:rPr lang="en-GB" dirty="0"/>
            </a:br>
            <a:r>
              <a:rPr lang="en-GB" dirty="0"/>
              <a:t>City (current, or based on where you want to relocate)</a:t>
            </a:r>
            <a:br>
              <a:rPr lang="en-GB" dirty="0"/>
            </a:br>
            <a:r>
              <a:rPr lang="en-GB" dirty="0"/>
              <a:t>Phone number</a:t>
            </a:r>
            <a:br>
              <a:rPr lang="en-GB" dirty="0"/>
            </a:br>
            <a:r>
              <a:rPr lang="en-GB" dirty="0"/>
              <a:t>Personal email</a:t>
            </a:r>
            <a:br>
              <a:rPr lang="en-GB" dirty="0"/>
            </a:br>
            <a:endParaRPr dirty="0"/>
          </a:p>
        </p:txBody>
      </p:sp>
      <p:sp>
        <p:nvSpPr>
          <p:cNvPr id="7" name="Google Shape;247;p5">
            <a:extLst>
              <a:ext uri="{FF2B5EF4-FFF2-40B4-BE49-F238E27FC236}">
                <a16:creationId xmlns:a16="http://schemas.microsoft.com/office/drawing/2014/main" xmlns="" id="{F58AA6D4-541A-406C-BEB4-B5A9251DC9E6}"/>
              </a:ext>
            </a:extLst>
          </p:cNvPr>
          <p:cNvSpPr txBox="1">
            <a:spLocks/>
          </p:cNvSpPr>
          <p:nvPr/>
        </p:nvSpPr>
        <p:spPr>
          <a:xfrm>
            <a:off x="7463884" y="2722606"/>
            <a:ext cx="2423482" cy="1326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Bookman Old Style"/>
              <a:buNone/>
              <a:defRPr sz="3400" b="1" i="0" u="none" strike="noStrike" cap="none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>
              <a:buSzPts val="3400"/>
            </a:pPr>
            <a:r>
              <a:rPr lang="en-GB" dirty="0">
                <a:solidFill>
                  <a:srgbClr val="FFFF00"/>
                </a:solidFill>
              </a:rPr>
              <a:t>Summary</a:t>
            </a:r>
          </a:p>
        </p:txBody>
      </p:sp>
      <p:sp>
        <p:nvSpPr>
          <p:cNvPr id="11" name="Google Shape;248;p5">
            <a:extLst>
              <a:ext uri="{FF2B5EF4-FFF2-40B4-BE49-F238E27FC236}">
                <a16:creationId xmlns:a16="http://schemas.microsoft.com/office/drawing/2014/main" xmlns="" id="{B85366B2-D19F-406E-B358-55D359135797}"/>
              </a:ext>
            </a:extLst>
          </p:cNvPr>
          <p:cNvSpPr txBox="1">
            <a:spLocks/>
          </p:cNvSpPr>
          <p:nvPr/>
        </p:nvSpPr>
        <p:spPr>
          <a:xfrm>
            <a:off x="5470115" y="3519433"/>
            <a:ext cx="6410225" cy="3154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914400" marR="0" lvl="1" indent="-3429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1371600" marR="0" lvl="2" indent="-3429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828800" marR="0" lvl="3" indent="-3429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2286000" marR="0" lvl="4" indent="-3429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743200" marR="0" lvl="5" indent="-3429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3200400" marR="0" lvl="6" indent="-3429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3657600" marR="0" lvl="7" indent="-3429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4114800" marR="0" lvl="8" indent="-3429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indent="0">
              <a:spcBef>
                <a:spcPts val="0"/>
              </a:spcBef>
              <a:buSzPts val="2000"/>
              <a:buFont typeface="Arial"/>
              <a:buNone/>
            </a:pPr>
            <a:endParaRPr lang="en-US" dirty="0"/>
          </a:p>
          <a:p>
            <a:pPr marL="0" indent="0" algn="ctr">
              <a:buSzPts val="2000"/>
              <a:buFont typeface="Arial"/>
              <a:buNone/>
            </a:pPr>
            <a:r>
              <a:rPr lang="en-US" dirty="0"/>
              <a:t>Pick 3 top achievements</a:t>
            </a:r>
          </a:p>
          <a:p>
            <a:pPr marL="0" indent="0" algn="ctr">
              <a:buSzPts val="2000"/>
              <a:buFont typeface="Arial"/>
              <a:buNone/>
            </a:pPr>
            <a:r>
              <a:rPr lang="en-US" dirty="0"/>
              <a:t>Ideally don’t repeat the same sentence, re-write the information</a:t>
            </a:r>
          </a:p>
          <a:p>
            <a:pPr marL="0" indent="0" algn="ctr">
              <a:buSzPts val="2000"/>
              <a:buNone/>
            </a:pPr>
            <a:r>
              <a:rPr lang="en-US" sz="2000" dirty="0">
                <a:solidFill>
                  <a:srgbClr val="FFFF00"/>
                </a:solidFill>
              </a:rPr>
              <a:t>Use pattern: powerful verb + subject + purpose/extra info</a:t>
            </a:r>
          </a:p>
          <a:p>
            <a:pPr marL="0" indent="0" algn="ctr">
              <a:buSzPts val="2000"/>
              <a:buFont typeface="Arial"/>
              <a:buNone/>
            </a:pPr>
            <a:r>
              <a:rPr lang="en-US" dirty="0"/>
              <a:t> </a:t>
            </a:r>
          </a:p>
        </p:txBody>
      </p:sp>
      <p:sp>
        <p:nvSpPr>
          <p:cNvPr id="14" name="Google Shape;247;p5">
            <a:extLst>
              <a:ext uri="{FF2B5EF4-FFF2-40B4-BE49-F238E27FC236}">
                <a16:creationId xmlns:a16="http://schemas.microsoft.com/office/drawing/2014/main" xmlns="" id="{33CDE905-3432-4F31-BF64-BB54EFB56111}"/>
              </a:ext>
            </a:extLst>
          </p:cNvPr>
          <p:cNvSpPr txBox="1">
            <a:spLocks/>
          </p:cNvSpPr>
          <p:nvPr/>
        </p:nvSpPr>
        <p:spPr>
          <a:xfrm>
            <a:off x="4367970" y="5718711"/>
            <a:ext cx="3456059" cy="1326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Bookman Old Style"/>
              <a:buNone/>
              <a:defRPr sz="3400" b="1" i="0" u="none" strike="noStrike" cap="none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>
              <a:buSzPts val="3400"/>
            </a:pPr>
            <a:r>
              <a:rPr lang="en-GB" dirty="0">
                <a:solidFill>
                  <a:srgbClr val="FFFF00"/>
                </a:solidFill>
              </a:rPr>
              <a:t>#keywords</a:t>
            </a:r>
          </a:p>
        </p:txBody>
      </p:sp>
      <p:pic>
        <p:nvPicPr>
          <p:cNvPr id="2050" name="Picture 2" descr="Graphic design CV example: CV template with slick headers and two columns |  CVTemplateMaster.com">
            <a:extLst>
              <a:ext uri="{FF2B5EF4-FFF2-40B4-BE49-F238E27FC236}">
                <a16:creationId xmlns:a16="http://schemas.microsoft.com/office/drawing/2014/main" xmlns="" id="{455C50D3-97EC-4E90-A43F-2AF9EA7EF28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056"/>
          <a:stretch/>
        </p:blipFill>
        <p:spPr bwMode="auto">
          <a:xfrm>
            <a:off x="629005" y="4346696"/>
            <a:ext cx="1525604" cy="1234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ow to Write a Professional Resume Summary? | Careers-Action">
            <a:extLst>
              <a:ext uri="{FF2B5EF4-FFF2-40B4-BE49-F238E27FC236}">
                <a16:creationId xmlns:a16="http://schemas.microsoft.com/office/drawing/2014/main" xmlns="" id="{AAA1828C-C6F6-4AFE-9EA1-6DD95581B8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4395" y="613265"/>
            <a:ext cx="2419350" cy="18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ow to Write a Resume Summary if You're Changing Careers">
            <a:extLst>
              <a:ext uri="{FF2B5EF4-FFF2-40B4-BE49-F238E27FC236}">
                <a16:creationId xmlns:a16="http://schemas.microsoft.com/office/drawing/2014/main" xmlns="" id="{43849044-E9E4-4374-A1F2-A3B0510886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22" r="12329"/>
          <a:stretch/>
        </p:blipFill>
        <p:spPr bwMode="auto">
          <a:xfrm>
            <a:off x="9389096" y="874216"/>
            <a:ext cx="1866508" cy="1483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20+ Free Resume Design Templates for Web Designers | Elegant Themes Blog">
            <a:extLst>
              <a:ext uri="{FF2B5EF4-FFF2-40B4-BE49-F238E27FC236}">
                <a16:creationId xmlns:a16="http://schemas.microsoft.com/office/drawing/2014/main" xmlns="" id="{E0941487-F1F1-45C7-B4E6-4B85B0ED42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8687" y="4048927"/>
            <a:ext cx="2330356" cy="1793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89038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DA96BCA7-8E3E-4C9C-9D6B-1C40B47549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5710" y="1119432"/>
            <a:ext cx="9368104" cy="4619135"/>
          </a:xfrm>
        </p:spPr>
        <p:txBody>
          <a:bodyPr>
            <a:normAutofit/>
          </a:bodyPr>
          <a:lstStyle/>
          <a:p>
            <a:pPr marL="101600" indent="0" algn="l">
              <a:lnSpc>
                <a:spcPct val="90000"/>
              </a:lnSpc>
              <a:spcBef>
                <a:spcPts val="0"/>
              </a:spcBef>
              <a:buSzPts val="3400"/>
            </a:pPr>
            <a:r>
              <a:rPr lang="en-US" sz="3400" b="1" dirty="0">
                <a:solidFill>
                  <a:srgbClr val="FFFF00"/>
                </a:solidFill>
                <a:latin typeface="Bookman Old Style"/>
                <a:sym typeface="Bookman Old Style"/>
              </a:rPr>
              <a:t>EXPERIENCE:</a:t>
            </a:r>
          </a:p>
          <a:p>
            <a:pPr algn="l"/>
            <a:r>
              <a:rPr lang="en-US" sz="2000" dirty="0"/>
              <a:t>Job title, Company name, City                            2021 – present</a:t>
            </a:r>
            <a:br>
              <a:rPr lang="en-US" sz="2000" dirty="0"/>
            </a:br>
            <a:endParaRPr lang="en-US" sz="2000" dirty="0"/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000" dirty="0"/>
              <a:t>Interpreted xxx  data and understood xxx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000" dirty="0"/>
              <a:t>Created xxx and maintained xxx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000" dirty="0"/>
              <a:t>Prepared xxx to do xxx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000" dirty="0"/>
              <a:t>Completed 7/13/34 within xxx time (use messy number)</a:t>
            </a:r>
          </a:p>
          <a:p>
            <a:pPr marL="101600" indent="0" algn="l"/>
            <a:endParaRPr lang="en-US" sz="2000" dirty="0"/>
          </a:p>
          <a:p>
            <a:pPr marL="101600" indent="0"/>
            <a:r>
              <a:rPr lang="en-US" sz="2000" dirty="0">
                <a:solidFill>
                  <a:srgbClr val="FFFF00"/>
                </a:solidFill>
              </a:rPr>
              <a:t>Use pattern: powerful verb + subject + purpose/extra info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GB" dirty="0"/>
          </a:p>
        </p:txBody>
      </p:sp>
      <p:sp>
        <p:nvSpPr>
          <p:cNvPr id="4" name="Google Shape;247;p5">
            <a:extLst>
              <a:ext uri="{FF2B5EF4-FFF2-40B4-BE49-F238E27FC236}">
                <a16:creationId xmlns:a16="http://schemas.microsoft.com/office/drawing/2014/main" xmlns="" id="{C043BBD2-1C69-4C95-8DC6-0FDF2C6976D9}"/>
              </a:ext>
            </a:extLst>
          </p:cNvPr>
          <p:cNvSpPr txBox="1">
            <a:spLocks/>
          </p:cNvSpPr>
          <p:nvPr/>
        </p:nvSpPr>
        <p:spPr>
          <a:xfrm>
            <a:off x="4555333" y="5334093"/>
            <a:ext cx="3456059" cy="1326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Bookman Old Style"/>
              <a:buNone/>
              <a:defRPr sz="3400" b="1" i="0" u="none" strike="noStrike" cap="none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>
              <a:buSzPts val="3400"/>
            </a:pPr>
            <a:r>
              <a:rPr lang="en-GB" dirty="0">
                <a:solidFill>
                  <a:srgbClr val="FFFF00"/>
                </a:solidFill>
              </a:rPr>
              <a:t>#keywords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156EC7D-2E8E-4D14-8A3A-70975B63CC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5153" y="2242621"/>
            <a:ext cx="2857321" cy="1901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0676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DA96BCA7-8E3E-4C9C-9D6B-1C40B47549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0221" y="299300"/>
            <a:ext cx="10371558" cy="5733855"/>
          </a:xfrm>
        </p:spPr>
        <p:txBody>
          <a:bodyPr>
            <a:noAutofit/>
          </a:bodyPr>
          <a:lstStyle/>
          <a:p>
            <a:pPr algn="l"/>
            <a:r>
              <a:rPr lang="en-US" sz="1800" dirty="0"/>
              <a:t>EXPERIENCE:</a:t>
            </a:r>
          </a:p>
          <a:p>
            <a:pPr algn="l"/>
            <a:r>
              <a:rPr lang="en-US" sz="1800" dirty="0"/>
              <a:t>Always state the most recent experience on the top and go back to the past</a:t>
            </a:r>
          </a:p>
          <a:p>
            <a:pPr algn="l"/>
            <a:r>
              <a:rPr lang="en-US" sz="1800" dirty="0"/>
              <a:t>Job title: be careful how to use them, </a:t>
            </a:r>
            <a:r>
              <a:rPr lang="en-US" sz="1800" dirty="0">
                <a:solidFill>
                  <a:srgbClr val="FFFF00"/>
                </a:solidFill>
              </a:rPr>
              <a:t>use the real name, or justify</a:t>
            </a:r>
          </a:p>
          <a:p>
            <a:pPr algn="l"/>
            <a:endParaRPr lang="en-US" sz="2000" dirty="0"/>
          </a:p>
          <a:p>
            <a:pPr marL="101600" indent="0" algn="l"/>
            <a:r>
              <a:rPr lang="en-US" sz="1800" dirty="0"/>
              <a:t>Trick:</a:t>
            </a:r>
          </a:p>
          <a:p>
            <a:pPr marL="101600" indent="0" algn="l"/>
            <a:endParaRPr lang="en-US" sz="2000" dirty="0"/>
          </a:p>
          <a:p>
            <a:pPr algn="l"/>
            <a:r>
              <a:rPr lang="en-US" sz="1800" dirty="0" smtClean="0"/>
              <a:t>X Analyst, XYZ UK </a:t>
            </a:r>
            <a:r>
              <a:rPr lang="en-US" sz="1800" dirty="0"/>
              <a:t>Ltd, </a:t>
            </a:r>
            <a:r>
              <a:rPr lang="en-US" sz="1800" dirty="0" smtClean="0"/>
              <a:t>Milton Keynes                                               </a:t>
            </a:r>
            <a:r>
              <a:rPr lang="en-US" sz="1800" dirty="0"/>
              <a:t>2015 – 2019</a:t>
            </a:r>
          </a:p>
          <a:p>
            <a:pPr algn="l"/>
            <a:r>
              <a:rPr lang="en-US" sz="1800" dirty="0">
                <a:solidFill>
                  <a:srgbClr val="FFFF00"/>
                </a:solidFill>
              </a:rPr>
              <a:t>      Alongside my </a:t>
            </a:r>
            <a:r>
              <a:rPr lang="en-US" sz="1800" dirty="0" smtClean="0">
                <a:solidFill>
                  <a:srgbClr val="FFFF00"/>
                </a:solidFill>
              </a:rPr>
              <a:t>X Analyst </a:t>
            </a:r>
            <a:r>
              <a:rPr lang="en-US" sz="1800" dirty="0">
                <a:solidFill>
                  <a:srgbClr val="FFFF00"/>
                </a:solidFill>
              </a:rPr>
              <a:t>I was also fully covering a </a:t>
            </a:r>
            <a:r>
              <a:rPr lang="en-US" sz="1800" dirty="0" smtClean="0">
                <a:solidFill>
                  <a:srgbClr val="FFFF00"/>
                </a:solidFill>
              </a:rPr>
              <a:t>Y </a:t>
            </a:r>
            <a:r>
              <a:rPr lang="en-US" sz="1800" dirty="0">
                <a:solidFill>
                  <a:srgbClr val="FFFF00"/>
                </a:solidFill>
              </a:rPr>
              <a:t>role and achieved:</a:t>
            </a:r>
          </a:p>
          <a:p>
            <a:pPr algn="l"/>
            <a:r>
              <a:rPr lang="en-US" sz="1800" dirty="0"/>
              <a:t>•	Reduced </a:t>
            </a:r>
            <a:r>
              <a:rPr lang="en-US" sz="1800" dirty="0" smtClean="0"/>
              <a:t>A by </a:t>
            </a:r>
            <a:r>
              <a:rPr lang="en-US" sz="1800" dirty="0"/>
              <a:t>improving </a:t>
            </a:r>
            <a:r>
              <a:rPr lang="en-US" sz="1800" dirty="0" smtClean="0"/>
              <a:t>BCD</a:t>
            </a:r>
            <a:endParaRPr lang="en-US" sz="1800" dirty="0"/>
          </a:p>
          <a:p>
            <a:pPr algn="l"/>
            <a:r>
              <a:rPr lang="en-US" sz="1800" dirty="0"/>
              <a:t>•	Managed </a:t>
            </a:r>
            <a:r>
              <a:rPr lang="en-US" sz="1800" dirty="0" smtClean="0"/>
              <a:t>F to </a:t>
            </a:r>
            <a:r>
              <a:rPr lang="en-US" sz="1800" dirty="0"/>
              <a:t>meet </a:t>
            </a:r>
            <a:r>
              <a:rPr lang="en-US" sz="1800" dirty="0" smtClean="0"/>
              <a:t>GHI, </a:t>
            </a:r>
            <a:r>
              <a:rPr lang="en-US" sz="1800" dirty="0"/>
              <a:t>created </a:t>
            </a:r>
            <a:r>
              <a:rPr lang="en-US" sz="1800" dirty="0" smtClean="0"/>
              <a:t>JKL</a:t>
            </a:r>
            <a:endParaRPr lang="en-US" sz="1800" dirty="0"/>
          </a:p>
          <a:p>
            <a:pPr algn="l"/>
            <a:r>
              <a:rPr lang="en-US" sz="1800" dirty="0"/>
              <a:t>•	Raised a daily profit margin by 13% through </a:t>
            </a:r>
            <a:r>
              <a:rPr lang="en-US" sz="1800" dirty="0" smtClean="0"/>
              <a:t>MNO</a:t>
            </a:r>
            <a:endParaRPr lang="en-US" sz="1800" dirty="0"/>
          </a:p>
          <a:p>
            <a:endParaRPr lang="en-GB" sz="2000" dirty="0"/>
          </a:p>
        </p:txBody>
      </p:sp>
      <p:sp>
        <p:nvSpPr>
          <p:cNvPr id="4" name="Google Shape;247;p5">
            <a:extLst>
              <a:ext uri="{FF2B5EF4-FFF2-40B4-BE49-F238E27FC236}">
                <a16:creationId xmlns:a16="http://schemas.microsoft.com/office/drawing/2014/main" xmlns="" id="{30A8DBE1-830B-47D2-BD4B-7A06D63A33E2}"/>
              </a:ext>
            </a:extLst>
          </p:cNvPr>
          <p:cNvSpPr txBox="1">
            <a:spLocks/>
          </p:cNvSpPr>
          <p:nvPr/>
        </p:nvSpPr>
        <p:spPr>
          <a:xfrm>
            <a:off x="4545906" y="5720592"/>
            <a:ext cx="3456059" cy="1326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Bookman Old Style"/>
              <a:buNone/>
              <a:defRPr sz="3400" b="1" i="0" u="none" strike="noStrike" cap="none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>
              <a:buSzPts val="3400"/>
            </a:pPr>
            <a:r>
              <a:rPr lang="en-GB" dirty="0">
                <a:solidFill>
                  <a:srgbClr val="FFFF00"/>
                </a:solidFill>
              </a:rPr>
              <a:t>#keywords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890666F0-6D6D-424C-A33E-AD451F0F043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085" r="17909" b="7511"/>
          <a:stretch/>
        </p:blipFill>
        <p:spPr>
          <a:xfrm>
            <a:off x="9285401" y="1035377"/>
            <a:ext cx="1882050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7247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amask">
  <a:themeElements>
    <a:clrScheme name="Grayscale">
      <a:dk1>
        <a:srgbClr val="000000"/>
      </a:dk1>
      <a:lt1>
        <a:srgbClr val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</TotalTime>
  <Words>367</Words>
  <Application>Microsoft Office PowerPoint</Application>
  <PresentationFormat>Widescreen</PresentationFormat>
  <Paragraphs>93</Paragraphs>
  <Slides>13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Bookman Old Style</vt:lpstr>
      <vt:lpstr>Calibri</vt:lpstr>
      <vt:lpstr>Rockwell</vt:lpstr>
      <vt:lpstr>Symbol</vt:lpstr>
      <vt:lpstr>Times New Roman</vt:lpstr>
      <vt:lpstr>Office Theme</vt:lpstr>
      <vt:lpstr>Damask</vt:lpstr>
      <vt:lpstr>CV writting</vt:lpstr>
      <vt:lpstr>OBJECTIVES:   - Understand how well written CV can escalate your career - Recognise the specific parts of well written CV - Tips on how to build great knowledge &amp; skills to build up your CV - How to build up CV even with no experience   </vt:lpstr>
      <vt:lpstr>PowerPoint Presentation</vt:lpstr>
      <vt:lpstr>PowerPoint Presentation</vt:lpstr>
      <vt:lpstr>PowerPoint Presentation</vt:lpstr>
      <vt:lpstr>PowerPoint Presentation</vt:lpstr>
      <vt:lpstr>Header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Validate your Business Idea</dc:title>
  <dc:creator>Vendula Novosadová</dc:creator>
  <cp:lastModifiedBy>Novosadova, Vendula</cp:lastModifiedBy>
  <cp:revision>5</cp:revision>
  <dcterms:created xsi:type="dcterms:W3CDTF">2022-02-04T18:13:22Z</dcterms:created>
  <dcterms:modified xsi:type="dcterms:W3CDTF">2022-03-08T09:43:06Z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b36663bd-8c43-41cf-9be3-d783dc551a54</vt:lpwstr>
  </property>
  <property fmtid="{D5CDD505-2E9C-101B-9397-08002B2CF9AE}" pid="3" name="Classification">
    <vt:lpwstr>Unclassified</vt:lpwstr>
  </property>
</Properties>
</file>