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80" r:id="rId3"/>
    <p:sldId id="292" r:id="rId4"/>
    <p:sldId id="285" r:id="rId5"/>
    <p:sldId id="293" r:id="rId6"/>
    <p:sldId id="281" r:id="rId7"/>
    <p:sldId id="282" r:id="rId8"/>
    <p:sldId id="284" r:id="rId9"/>
    <p:sldId id="283" r:id="rId10"/>
    <p:sldId id="294" r:id="rId11"/>
    <p:sldId id="295" r:id="rId12"/>
    <p:sldId id="287" r:id="rId13"/>
    <p:sldId id="296" r:id="rId14"/>
    <p:sldId id="288" r:id="rId15"/>
    <p:sldId id="289" r:id="rId16"/>
    <p:sldId id="290" r:id="rId17"/>
    <p:sldId id="29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86C62E-8728-455C-AD95-F4CFF1713A0A}">
          <p14:sldIdLst>
            <p14:sldId id="263"/>
            <p14:sldId id="280"/>
            <p14:sldId id="292"/>
            <p14:sldId id="285"/>
            <p14:sldId id="293"/>
            <p14:sldId id="281"/>
            <p14:sldId id="282"/>
            <p14:sldId id="284"/>
            <p14:sldId id="283"/>
            <p14:sldId id="294"/>
            <p14:sldId id="295"/>
            <p14:sldId id="287"/>
            <p14:sldId id="296"/>
            <p14:sldId id="288"/>
            <p14:sldId id="289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4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1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6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36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39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92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62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2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70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72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88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57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3B9DC-433E-4892-99AB-A580AE0B65BD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00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hyperlink" Target="https://www.pearsonactivelearn.com/" TargetMode="External"/><Relationship Id="rId2" Type="http://schemas.openxmlformats.org/officeDocument/2006/relationships/hyperlink" Target="https://www.google.com/url?sa=i&amp;rct=j&amp;q=&amp;esrc=s&amp;source=images&amp;cd=&amp;cad=rja&amp;uact=8&amp;docid=jqW08-cNR02bFM&amp;tbnid=1yOS7qKZC7nt7M:&amp;ved=0CAUQjRw&amp;url=https://about.twitter.com/press/brand-assets&amp;ei=4IJOU6PDIaGj0QWG3YCYBQ&amp;bvm=bv.64764171,d.d2k&amp;psig=AFQjCNHm-AHzRwCHqY2bzscR0whZP3HBzQ&amp;ust=139774063923188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highamspark.fireflycloud.net/" TargetMode="External"/><Relationship Id="rId4" Type="http://schemas.openxmlformats.org/officeDocument/2006/relationships/hyperlink" Target="http://www.twitter.com/hpscience" TargetMode="Externa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iveteachonline.com/default/player/document/id/358207/external/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47" y="532580"/>
            <a:ext cx="8642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u="sng" dirty="0" smtClean="0">
                <a:latin typeface="+mj-lt"/>
              </a:rPr>
              <a:t>8Ae Surface Area (WS)</a:t>
            </a:r>
            <a:endParaRPr lang="en-GB" sz="7200" u="sng" dirty="0"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71826" y="52612"/>
            <a:ext cx="4512501" cy="712093"/>
          </a:xfrm>
          <a:ln>
            <a:noFill/>
          </a:ln>
        </p:spPr>
        <p:txBody>
          <a:bodyPr/>
          <a:lstStyle/>
          <a:p>
            <a:pPr algn="ctr"/>
            <a:fld id="{CD56B8D3-C7AC-4284-8907-C9020E1AB17D}" type="datetime4">
              <a:rPr lang="en-GB" sz="3733">
                <a:solidFill>
                  <a:schemeClr val="tx1"/>
                </a:solidFill>
              </a:rPr>
              <a:pPr algn="ctr"/>
              <a:t>28 September 2018</a:t>
            </a:fld>
            <a:endParaRPr lang="en-GB" sz="3733" dirty="0">
              <a:solidFill>
                <a:schemeClr val="tx1"/>
              </a:solidFill>
            </a:endParaRPr>
          </a:p>
        </p:txBody>
      </p:sp>
      <p:sp>
        <p:nvSpPr>
          <p:cNvPr id="6" name="Date Placeholder 1"/>
          <p:cNvSpPr txBox="1">
            <a:spLocks/>
          </p:cNvSpPr>
          <p:nvPr/>
        </p:nvSpPr>
        <p:spPr>
          <a:xfrm>
            <a:off x="35520" y="44624"/>
            <a:ext cx="1740000" cy="712093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5333" dirty="0">
                <a:solidFill>
                  <a:schemeClr val="tx1"/>
                </a:solidFill>
              </a:rPr>
              <a:t>CW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3147" y="6267910"/>
            <a:ext cx="2412020" cy="523220"/>
            <a:chOff x="253025" y="5447323"/>
            <a:chExt cx="2412020" cy="523220"/>
          </a:xfrm>
        </p:grpSpPr>
        <p:pic>
          <p:nvPicPr>
            <p:cNvPr id="11" name="Picture 11" descr="https://encrypted-tbn2.gstatic.com/images?q=tbn:ANd9GcQmN4Hz1m2z4hoqhQtyywvPl7GkxDHUNt9OJDZZvBN7_uNmBZFw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025" y="5547825"/>
              <a:ext cx="450360" cy="366040"/>
            </a:xfrm>
            <a:prstGeom prst="rect">
              <a:avLst/>
            </a:prstGeom>
            <a:noFill/>
          </p:spPr>
        </p:pic>
        <p:sp>
          <p:nvSpPr>
            <p:cNvPr id="12" name="TextBox 11">
              <a:hlinkClick r:id="rId4"/>
            </p:cNvPr>
            <p:cNvSpPr txBox="1"/>
            <p:nvPr/>
          </p:nvSpPr>
          <p:spPr>
            <a:xfrm>
              <a:off x="656492" y="5447323"/>
              <a:ext cx="20085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latin typeface="Trebuchet MS" pitchFamily="34" charset="0"/>
                </a:rPr>
                <a:t>@</a:t>
              </a:r>
              <a:r>
                <a:rPr lang="en-GB" sz="2800" b="1" dirty="0" err="1"/>
                <a:t>hpscience</a:t>
              </a:r>
              <a:endParaRPr lang="en-GB" sz="2800" b="1" dirty="0"/>
            </a:p>
          </p:txBody>
        </p:sp>
      </p:grpSp>
      <p:pic>
        <p:nvPicPr>
          <p:cNvPr id="13" name="Picture 2" descr="https://firefly.archbishoptemple.lancs.sch.uk/Templates/lib/core/login/images/school-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70" y="6180470"/>
            <a:ext cx="2114671" cy="58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9982" y="6298445"/>
            <a:ext cx="3794637" cy="436039"/>
          </a:xfrm>
          <a:prstGeom prst="rect">
            <a:avLst/>
          </a:prstGeom>
        </p:spPr>
      </p:pic>
      <p:pic>
        <p:nvPicPr>
          <p:cNvPr id="15" name="Picture 14" descr="yt-brand-standard-logo-95x4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96937" y="6265226"/>
            <a:ext cx="1143855" cy="48162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5786" y="1942199"/>
            <a:ext cx="3728074" cy="378565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</a:rPr>
              <a:t>How do you calculate the surface area of a </a:t>
            </a:r>
            <a:r>
              <a:rPr lang="en-GB" sz="4800" b="1" dirty="0" smtClean="0">
                <a:solidFill>
                  <a:srgbClr val="FF0000"/>
                </a:solidFill>
              </a:rPr>
              <a:t>rectangle or square?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49330" y="2544960"/>
            <a:ext cx="3278791" cy="304698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</a:rPr>
              <a:t>How do you calculate the volume of a cube?</a:t>
            </a:r>
            <a:endParaRPr lang="en-GB" sz="4800" b="1" dirty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454642" y="2965815"/>
            <a:ext cx="1377538" cy="1318162"/>
            <a:chOff x="4221542" y="3666573"/>
            <a:chExt cx="1377538" cy="1318162"/>
          </a:xfrm>
        </p:grpSpPr>
        <p:sp>
          <p:nvSpPr>
            <p:cNvPr id="3" name="Rectangle 2"/>
            <p:cNvSpPr/>
            <p:nvPr/>
          </p:nvSpPr>
          <p:spPr>
            <a:xfrm>
              <a:off x="4221542" y="3666573"/>
              <a:ext cx="1377538" cy="131816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03513" y="3817822"/>
              <a:ext cx="81359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0" dirty="0" smtClean="0">
                  <a:latin typeface="Arial Black" panose="020B0A04020102020204" pitchFamily="34" charset="0"/>
                </a:rPr>
                <a:t>?</a:t>
              </a:r>
              <a:endParaRPr lang="en-GB" sz="60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7" name="Cube 6"/>
          <p:cNvSpPr/>
          <p:nvPr/>
        </p:nvSpPr>
        <p:spPr>
          <a:xfrm>
            <a:off x="6531429" y="2113808"/>
            <a:ext cx="1710046" cy="1704014"/>
          </a:xfrm>
          <a:prstGeom prst="cub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6766666" y="2666246"/>
            <a:ext cx="8135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latin typeface="Arial Black" panose="020B0A04020102020204" pitchFamily="34" charset="0"/>
              </a:rPr>
              <a:t>?</a:t>
            </a:r>
            <a:endParaRPr lang="en-GB" sz="6000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0792" y="4696857"/>
            <a:ext cx="43816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7030A0"/>
                </a:solidFill>
              </a:rPr>
              <a:t>Calculate surface area of a 5cm cube</a:t>
            </a:r>
            <a:endParaRPr lang="en-GB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28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265" y="29988"/>
            <a:ext cx="11487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Calculate the surface area of a 100 cm cube.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3268" y="1035269"/>
            <a:ext cx="114878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1 face			100 cm x 100 cm = 10,000 cm</a:t>
            </a:r>
            <a:r>
              <a:rPr lang="en-GB" sz="3200" baseline="30000" dirty="0" smtClean="0">
                <a:solidFill>
                  <a:srgbClr val="FF0000"/>
                </a:solidFill>
              </a:rPr>
              <a:t>2</a:t>
            </a:r>
            <a:endParaRPr lang="en-GB" sz="3200" dirty="0" smtClean="0">
              <a:solidFill>
                <a:srgbClr val="FF0000"/>
              </a:solidFill>
            </a:endParaRPr>
          </a:p>
          <a:p>
            <a:r>
              <a:rPr lang="en-GB" sz="3200" dirty="0" smtClean="0">
                <a:solidFill>
                  <a:srgbClr val="FF0000"/>
                </a:solidFill>
              </a:rPr>
              <a:t>X 6 faces			6 x 10,000 cm</a:t>
            </a:r>
            <a:r>
              <a:rPr lang="en-GB" sz="3200" baseline="30000" dirty="0" smtClean="0">
                <a:solidFill>
                  <a:srgbClr val="FF0000"/>
                </a:solidFill>
              </a:rPr>
              <a:t>2</a:t>
            </a:r>
            <a:r>
              <a:rPr lang="en-GB" sz="3200" dirty="0" smtClean="0">
                <a:solidFill>
                  <a:srgbClr val="FF0000"/>
                </a:solidFill>
              </a:rPr>
              <a:t> = 60,000 cm</a:t>
            </a:r>
            <a:r>
              <a:rPr lang="en-GB" sz="3200" baseline="30000" dirty="0" smtClean="0">
                <a:solidFill>
                  <a:srgbClr val="FF0000"/>
                </a:solidFill>
              </a:rPr>
              <a:t>2</a:t>
            </a:r>
            <a:endParaRPr lang="en-GB" sz="3200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267" y="2532993"/>
            <a:ext cx="11487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Calculate the volume of a 10 cm cube.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3266" y="3538274"/>
            <a:ext cx="11732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100 cm x 100 cm x 100 cm = 1,000,000 cm</a:t>
            </a:r>
            <a:r>
              <a:rPr lang="en-GB" sz="3200" baseline="30000" dirty="0" smtClean="0">
                <a:solidFill>
                  <a:srgbClr val="FF0000"/>
                </a:solidFill>
              </a:rPr>
              <a:t>3	     </a:t>
            </a:r>
            <a:r>
              <a:rPr lang="en-GB" sz="3200" dirty="0" smtClean="0">
                <a:solidFill>
                  <a:srgbClr val="0000FF"/>
                </a:solidFill>
              </a:rPr>
              <a:t>(ever heard of a dm</a:t>
            </a:r>
            <a:r>
              <a:rPr lang="en-GB" sz="3200" baseline="30000" dirty="0" smtClean="0">
                <a:solidFill>
                  <a:srgbClr val="0000FF"/>
                </a:solidFill>
              </a:rPr>
              <a:t>3</a:t>
            </a:r>
            <a:r>
              <a:rPr lang="en-GB" sz="3200" dirty="0">
                <a:solidFill>
                  <a:srgbClr val="0000FF"/>
                </a:solidFill>
              </a:rPr>
              <a:t>?</a:t>
            </a:r>
            <a:r>
              <a:rPr lang="en-GB" sz="3200" dirty="0" smtClean="0">
                <a:solidFill>
                  <a:srgbClr val="0000FF"/>
                </a:solidFill>
              </a:rPr>
              <a:t>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3265" y="4543555"/>
            <a:ext cx="11487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What is the surface area to volume ratio?   </a:t>
            </a:r>
            <a:r>
              <a:rPr lang="en-GB" sz="3200" dirty="0" err="1" smtClean="0"/>
              <a:t>SA:vol</a:t>
            </a:r>
            <a:endParaRPr lang="en-GB" sz="3200" dirty="0" smtClean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3265" y="5548836"/>
            <a:ext cx="114878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7030A0"/>
                </a:solidFill>
              </a:rPr>
              <a:t>SA = 60,000 	</a:t>
            </a:r>
            <a:r>
              <a:rPr lang="en-GB" sz="3200" dirty="0" err="1" smtClean="0">
                <a:solidFill>
                  <a:srgbClr val="7030A0"/>
                </a:solidFill>
              </a:rPr>
              <a:t>vol</a:t>
            </a:r>
            <a:r>
              <a:rPr lang="en-GB" sz="3200" dirty="0" smtClean="0">
                <a:solidFill>
                  <a:srgbClr val="7030A0"/>
                </a:solidFill>
              </a:rPr>
              <a:t> = 1,000,000      	60,000 to 1,000,000</a:t>
            </a:r>
          </a:p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6:100</a:t>
            </a:r>
          </a:p>
        </p:txBody>
      </p:sp>
    </p:spTree>
    <p:extLst>
      <p:ext uri="{BB962C8B-B14F-4D97-AF65-F5344CB8AC3E}">
        <p14:creationId xmlns:p14="http://schemas.microsoft.com/office/powerpoint/2010/main" val="200204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201" t="22462" r="31139" b="22865"/>
          <a:stretch/>
        </p:blipFill>
        <p:spPr>
          <a:xfrm>
            <a:off x="4439659" y="-1"/>
            <a:ext cx="7752341" cy="66858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1228" y="545678"/>
            <a:ext cx="474016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>
                <a:solidFill>
                  <a:srgbClr val="0000FF"/>
                </a:solidFill>
              </a:rPr>
              <a:t>Stick this worksheet in your books and answer the questions.</a:t>
            </a:r>
            <a:endParaRPr lang="en-GB" sz="4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22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53" y="142504"/>
            <a:ext cx="118634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We you chew your food you break it in to smaller pieces.</a:t>
            </a:r>
          </a:p>
          <a:p>
            <a:endParaRPr lang="en-GB" sz="4000" dirty="0"/>
          </a:p>
          <a:p>
            <a:r>
              <a:rPr lang="en-GB" sz="4000" dirty="0" smtClean="0"/>
              <a:t>This increases/decreases the s_____ a___ of the food.</a:t>
            </a:r>
          </a:p>
          <a:p>
            <a:endParaRPr lang="en-GB" sz="4000" dirty="0"/>
          </a:p>
          <a:p>
            <a:r>
              <a:rPr lang="en-GB" sz="4000" dirty="0" smtClean="0"/>
              <a:t>Therefore, there is a greater/lesser </a:t>
            </a:r>
            <a:r>
              <a:rPr lang="en-GB" sz="4000" dirty="0"/>
              <a:t>s_____ a___ </a:t>
            </a:r>
            <a:r>
              <a:rPr lang="en-GB" sz="4000" dirty="0" smtClean="0"/>
              <a:t>for e______ to work on and break the food down further in to smaller more s_____ substances.</a:t>
            </a:r>
            <a:endParaRPr lang="en-GB" sz="4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30088" y="1745672"/>
            <a:ext cx="2137559" cy="11876"/>
          </a:xfrm>
          <a:prstGeom prst="line">
            <a:avLst/>
          </a:prstGeom>
          <a:ln w="1047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01939" y="1367979"/>
            <a:ext cx="2863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s</a:t>
            </a:r>
            <a:r>
              <a:rPr lang="en-GB" sz="4000" dirty="0" smtClean="0"/>
              <a:t>urface area</a:t>
            </a:r>
            <a:endParaRPr lang="en-GB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7405708" y="2581579"/>
            <a:ext cx="2863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s</a:t>
            </a:r>
            <a:r>
              <a:rPr lang="en-GB" sz="4000" dirty="0" smtClean="0"/>
              <a:t>urface</a:t>
            </a:r>
            <a:r>
              <a:rPr lang="en-GB" sz="2400" dirty="0" smtClean="0"/>
              <a:t> </a:t>
            </a:r>
            <a:r>
              <a:rPr lang="en-GB" sz="4000" dirty="0" smtClean="0"/>
              <a:t>area</a:t>
            </a:r>
            <a:endParaRPr lang="en-GB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18753" y="3183982"/>
            <a:ext cx="2863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enzymes</a:t>
            </a:r>
            <a:endParaRPr lang="en-GB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3503161" y="3804129"/>
            <a:ext cx="2863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soluble</a:t>
            </a:r>
            <a:endParaRPr lang="en-GB" sz="40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6158570" y="2952781"/>
            <a:ext cx="1152000" cy="11876"/>
          </a:xfrm>
          <a:prstGeom prst="line">
            <a:avLst/>
          </a:prstGeom>
          <a:ln w="1047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87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53" y="142504"/>
            <a:ext cx="118634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The small i_______ also has a large surface area.</a:t>
            </a:r>
          </a:p>
          <a:p>
            <a:endParaRPr lang="en-GB" sz="4000" dirty="0"/>
          </a:p>
          <a:p>
            <a:r>
              <a:rPr lang="en-GB" sz="4000" dirty="0" smtClean="0"/>
              <a:t>Therefore, it is </a:t>
            </a:r>
            <a:r>
              <a:rPr lang="en-GB" sz="4000" dirty="0" smtClean="0">
                <a:solidFill>
                  <a:srgbClr val="0000FF"/>
                </a:solidFill>
              </a:rPr>
              <a:t>adapted</a:t>
            </a:r>
            <a:r>
              <a:rPr lang="en-GB" sz="4000" dirty="0" smtClean="0"/>
              <a:t> to it’s </a:t>
            </a:r>
            <a:r>
              <a:rPr lang="en-GB" sz="4000" dirty="0" smtClean="0">
                <a:solidFill>
                  <a:srgbClr val="FF0000"/>
                </a:solidFill>
              </a:rPr>
              <a:t>function</a:t>
            </a:r>
            <a:r>
              <a:rPr lang="en-GB" sz="4000" dirty="0" smtClean="0"/>
              <a:t>.</a:t>
            </a:r>
          </a:p>
          <a:p>
            <a:endParaRPr lang="en-GB" sz="4000" dirty="0"/>
          </a:p>
          <a:p>
            <a:r>
              <a:rPr lang="en-GB" sz="4000" dirty="0" smtClean="0"/>
              <a:t>The </a:t>
            </a:r>
            <a:r>
              <a:rPr lang="en-GB" sz="4000" dirty="0" smtClean="0">
                <a:solidFill>
                  <a:srgbClr val="0000FF"/>
                </a:solidFill>
              </a:rPr>
              <a:t>larger surface area </a:t>
            </a:r>
            <a:r>
              <a:rPr lang="en-GB" sz="4000" dirty="0" smtClean="0"/>
              <a:t>means that it is able to </a:t>
            </a:r>
            <a:r>
              <a:rPr lang="en-GB" sz="4000" dirty="0" smtClean="0">
                <a:solidFill>
                  <a:srgbClr val="FF0000"/>
                </a:solidFill>
              </a:rPr>
              <a:t>absorb digested food</a:t>
            </a:r>
            <a:r>
              <a:rPr lang="en-GB" sz="4000" dirty="0" smtClean="0"/>
              <a:t> more quickly.</a:t>
            </a: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772768" y="4456387"/>
            <a:ext cx="8555420" cy="175432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7030A0"/>
                </a:solidFill>
              </a:rPr>
              <a:t>Look at how we describe an adaptation. </a:t>
            </a:r>
          </a:p>
          <a:p>
            <a:pPr algn="ctr"/>
            <a:r>
              <a:rPr lang="en-GB" sz="3600" dirty="0" smtClean="0">
                <a:solidFill>
                  <a:srgbClr val="7030A0"/>
                </a:solidFill>
              </a:rPr>
              <a:t>We say what it is and what it does. </a:t>
            </a:r>
          </a:p>
          <a:p>
            <a:pPr algn="ctr"/>
            <a:r>
              <a:rPr lang="en-GB" sz="3600" dirty="0" smtClean="0">
                <a:solidFill>
                  <a:srgbClr val="7030A0"/>
                </a:solidFill>
              </a:rPr>
              <a:t>Try to remember this for exams and tests.</a:t>
            </a:r>
            <a:endParaRPr lang="en-GB" sz="36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4546" y="142504"/>
            <a:ext cx="2713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intestine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11604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883" y="199697"/>
            <a:ext cx="115403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FF0000"/>
                </a:solidFill>
              </a:rPr>
              <a:t>In the next lesson we shall find out more about the small intestines and absorption.</a:t>
            </a:r>
            <a:endParaRPr lang="en-GB" sz="4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213" t="24918" r="17369" b="25925"/>
          <a:stretch/>
        </p:blipFill>
        <p:spPr>
          <a:xfrm>
            <a:off x="1268078" y="2091558"/>
            <a:ext cx="9781967" cy="440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6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5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27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2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201" t="22462" r="31139" b="18107"/>
          <a:stretch/>
        </p:blipFill>
        <p:spPr>
          <a:xfrm>
            <a:off x="6060142" y="385240"/>
            <a:ext cx="5981251" cy="56073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1228" y="141917"/>
            <a:ext cx="474016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hlinkClick r:id="rId3"/>
              </a:rPr>
              <a:t>https://</a:t>
            </a:r>
            <a:r>
              <a:rPr lang="en-GB" sz="3200" dirty="0" smtClean="0">
                <a:hlinkClick r:id="rId3"/>
              </a:rPr>
              <a:t>www.activeteachonline.com/default/player/document/id/358207/external/0</a:t>
            </a:r>
            <a:r>
              <a:rPr lang="en-GB" sz="3200" dirty="0" smtClean="0"/>
              <a:t> </a:t>
            </a:r>
          </a:p>
          <a:p>
            <a:endParaRPr lang="en-GB" sz="3200" dirty="0"/>
          </a:p>
          <a:p>
            <a:r>
              <a:rPr lang="en-GB" sz="3200" dirty="0" smtClean="0"/>
              <a:t>Use this worksheet</a:t>
            </a:r>
          </a:p>
          <a:p>
            <a:endParaRPr lang="en-GB" sz="3200" dirty="0"/>
          </a:p>
          <a:p>
            <a:r>
              <a:rPr lang="en-GB" sz="3200" dirty="0" smtClean="0"/>
              <a:t>Print the next slide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97187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201" t="22462" r="31139" b="18107"/>
          <a:stretch/>
        </p:blipFill>
        <p:spPr>
          <a:xfrm>
            <a:off x="6186262" y="385240"/>
            <a:ext cx="5981251" cy="56073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201" t="22462" r="31139" b="18107"/>
          <a:stretch/>
        </p:blipFill>
        <p:spPr>
          <a:xfrm>
            <a:off x="36851" y="385240"/>
            <a:ext cx="5981251" cy="560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269" y="178676"/>
            <a:ext cx="65312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Why does the African elephant have bigger ears than the Asiatic elephants?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Image result for african vs indian elephant ea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69" y="1199198"/>
            <a:ext cx="5787045" cy="385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african eleph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163" y="178676"/>
            <a:ext cx="4355975" cy="653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2502" y="5144110"/>
            <a:ext cx="6662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00FF"/>
                </a:solidFill>
              </a:rPr>
              <a:t>Clue: They live in hotter climates</a:t>
            </a:r>
            <a:endParaRPr lang="en-GB" sz="28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501" y="5791518"/>
            <a:ext cx="6662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7030A0"/>
                </a:solidFill>
              </a:rPr>
              <a:t>Answer: the </a:t>
            </a:r>
            <a:r>
              <a:rPr lang="en-GB" sz="2800" b="1" u="sng" dirty="0" smtClean="0">
                <a:solidFill>
                  <a:srgbClr val="7030A0"/>
                </a:solidFill>
              </a:rPr>
              <a:t>larger surface area </a:t>
            </a:r>
            <a:r>
              <a:rPr lang="en-GB" sz="2800" dirty="0" smtClean="0">
                <a:solidFill>
                  <a:srgbClr val="7030A0"/>
                </a:solidFill>
              </a:rPr>
              <a:t>helps them to loose body heat and stay cool</a:t>
            </a:r>
            <a:endParaRPr lang="en-GB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82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207" y="367862"/>
            <a:ext cx="11834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/>
              <a:t>Surface area</a:t>
            </a:r>
            <a:r>
              <a:rPr lang="en-GB" sz="4000" dirty="0" smtClean="0"/>
              <a:t> – the total area of the surface of an object</a:t>
            </a:r>
            <a:endParaRPr lang="en-GB" sz="4000" u="sng" dirty="0" smtClean="0"/>
          </a:p>
        </p:txBody>
      </p:sp>
      <p:pic>
        <p:nvPicPr>
          <p:cNvPr id="1026" name="Picture 2" descr="https://nzmaths.co.nz/sites/default/files/images/uploads/users/3/shap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117" y="2735428"/>
            <a:ext cx="6689628" cy="192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42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145" y="189186"/>
            <a:ext cx="1183464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u="sng" dirty="0" smtClean="0"/>
              <a:t>Increased surface area</a:t>
            </a:r>
          </a:p>
          <a:p>
            <a:pPr algn="ctr"/>
            <a:endParaRPr lang="en-GB" sz="4400" dirty="0"/>
          </a:p>
          <a:p>
            <a:r>
              <a:rPr lang="en-GB" sz="4400" dirty="0" smtClean="0"/>
              <a:t>There are lots of examples in living organisms where increased surface area speeds up the rate at which processes take place.</a:t>
            </a:r>
          </a:p>
          <a:p>
            <a:endParaRPr lang="en-GB" sz="4400" dirty="0" smtClean="0"/>
          </a:p>
          <a:p>
            <a:r>
              <a:rPr lang="en-GB" sz="4400" dirty="0" smtClean="0">
                <a:solidFill>
                  <a:srgbClr val="FF0000"/>
                </a:solidFill>
              </a:rPr>
              <a:t>For example, the lungs have a large surface area to speed up how quickly we can absorb oxygen from the air.</a:t>
            </a:r>
            <a:endParaRPr lang="en-GB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74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8166" y="105103"/>
            <a:ext cx="11834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total surface area of your lungs is the same size as a tennis court.</a:t>
            </a:r>
          </a:p>
          <a:p>
            <a:pPr algn="ctr"/>
            <a:r>
              <a:rPr lang="en-GB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That’s bigger than the ceiling of the classroom you are sitting in.</a:t>
            </a:r>
            <a:endParaRPr lang="en-GB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centre court wimbled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3" y="1059210"/>
            <a:ext cx="11351173" cy="566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79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028" y="178676"/>
            <a:ext cx="109202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0000FF"/>
                </a:solidFill>
              </a:rPr>
              <a:t>What is a cube?</a:t>
            </a:r>
          </a:p>
          <a:p>
            <a:pPr algn="ctr"/>
            <a:r>
              <a:rPr lang="en-GB" sz="4400" b="1" dirty="0" smtClean="0">
                <a:solidFill>
                  <a:srgbClr val="FF0000"/>
                </a:solidFill>
              </a:rPr>
              <a:t>In the back of your books.</a:t>
            </a:r>
          </a:p>
          <a:p>
            <a:pPr algn="ctr"/>
            <a:endParaRPr lang="en-GB" sz="4400" b="1" dirty="0">
              <a:solidFill>
                <a:srgbClr val="FF0000"/>
              </a:solidFill>
            </a:endParaRPr>
          </a:p>
          <a:p>
            <a:pPr algn="ctr"/>
            <a:r>
              <a:rPr lang="en-GB" sz="4400" b="1" u="sng" dirty="0" smtClean="0">
                <a:solidFill>
                  <a:srgbClr val="0000FF"/>
                </a:solidFill>
              </a:rPr>
              <a:t>Describe</a:t>
            </a:r>
            <a:r>
              <a:rPr lang="en-GB" sz="4400" dirty="0" smtClean="0">
                <a:solidFill>
                  <a:srgbClr val="0000FF"/>
                </a:solidFill>
              </a:rPr>
              <a:t> a cube.</a:t>
            </a:r>
            <a:endParaRPr lang="en-GB" sz="4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028" y="3757448"/>
            <a:ext cx="109202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7030A0"/>
                </a:solidFill>
              </a:rPr>
              <a:t>A cube is a 3-dimensional object.</a:t>
            </a:r>
          </a:p>
          <a:p>
            <a:r>
              <a:rPr lang="en-GB" sz="4400" dirty="0" smtClean="0">
                <a:solidFill>
                  <a:srgbClr val="7030A0"/>
                </a:solidFill>
              </a:rPr>
              <a:t>It has 6 faces.</a:t>
            </a:r>
          </a:p>
          <a:p>
            <a:r>
              <a:rPr lang="en-GB" sz="4400" dirty="0" smtClean="0">
                <a:solidFill>
                  <a:srgbClr val="7030A0"/>
                </a:solidFill>
              </a:rPr>
              <a:t>Each face is a square.</a:t>
            </a:r>
            <a:endParaRPr lang="en-GB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5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265" y="29988"/>
            <a:ext cx="11487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Calculate the surface area of a 10 cm cube.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3268" y="1035269"/>
            <a:ext cx="114878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1 face			10 cm x 10 cm = 100 cm</a:t>
            </a:r>
            <a:r>
              <a:rPr lang="en-GB" sz="3200" baseline="30000" dirty="0" smtClean="0">
                <a:solidFill>
                  <a:srgbClr val="FF0000"/>
                </a:solidFill>
              </a:rPr>
              <a:t>2</a:t>
            </a:r>
            <a:endParaRPr lang="en-GB" sz="3200" dirty="0" smtClean="0">
              <a:solidFill>
                <a:srgbClr val="FF0000"/>
              </a:solidFill>
            </a:endParaRPr>
          </a:p>
          <a:p>
            <a:r>
              <a:rPr lang="en-GB" sz="3200" dirty="0" smtClean="0">
                <a:solidFill>
                  <a:srgbClr val="FF0000"/>
                </a:solidFill>
              </a:rPr>
              <a:t>X 6 faces			6 x 100 cm</a:t>
            </a:r>
            <a:r>
              <a:rPr lang="en-GB" sz="3200" baseline="30000" dirty="0" smtClean="0">
                <a:solidFill>
                  <a:srgbClr val="FF0000"/>
                </a:solidFill>
              </a:rPr>
              <a:t>2</a:t>
            </a:r>
            <a:r>
              <a:rPr lang="en-GB" sz="3200" dirty="0" smtClean="0">
                <a:solidFill>
                  <a:srgbClr val="FF0000"/>
                </a:solidFill>
              </a:rPr>
              <a:t> = 600 cm</a:t>
            </a:r>
            <a:r>
              <a:rPr lang="en-GB" sz="3200" baseline="30000" dirty="0" smtClean="0">
                <a:solidFill>
                  <a:srgbClr val="FF0000"/>
                </a:solidFill>
              </a:rPr>
              <a:t>2</a:t>
            </a:r>
            <a:endParaRPr lang="en-GB" sz="3200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267" y="2532993"/>
            <a:ext cx="11487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Calculate the volume of a 10 cm cube.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3266" y="3538274"/>
            <a:ext cx="11487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10 cm x 10 cm x 10 cm = 1000 cm</a:t>
            </a:r>
            <a:r>
              <a:rPr lang="en-GB" sz="3200" baseline="30000" dirty="0" smtClean="0">
                <a:solidFill>
                  <a:srgbClr val="FF0000"/>
                </a:solidFill>
              </a:rPr>
              <a:t>3	                 </a:t>
            </a:r>
            <a:r>
              <a:rPr lang="en-GB" sz="3200" dirty="0" smtClean="0">
                <a:solidFill>
                  <a:srgbClr val="0000FF"/>
                </a:solidFill>
              </a:rPr>
              <a:t>(ever heard of a dm</a:t>
            </a:r>
            <a:r>
              <a:rPr lang="en-GB" sz="3200" baseline="30000" dirty="0" smtClean="0">
                <a:solidFill>
                  <a:srgbClr val="0000FF"/>
                </a:solidFill>
              </a:rPr>
              <a:t>3</a:t>
            </a:r>
            <a:r>
              <a:rPr lang="en-GB" sz="3200" dirty="0">
                <a:solidFill>
                  <a:srgbClr val="0000FF"/>
                </a:solidFill>
              </a:rPr>
              <a:t>?</a:t>
            </a:r>
            <a:r>
              <a:rPr lang="en-GB" sz="3200" dirty="0" smtClean="0">
                <a:solidFill>
                  <a:srgbClr val="0000FF"/>
                </a:solidFill>
              </a:rPr>
              <a:t>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3265" y="4543555"/>
            <a:ext cx="11487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What is the surface area to volume ratio?   </a:t>
            </a:r>
            <a:r>
              <a:rPr lang="en-GB" sz="3200" dirty="0" err="1" smtClean="0"/>
              <a:t>SA:vol</a:t>
            </a:r>
            <a:r>
              <a:rPr lang="en-GB" sz="3200" dirty="0" smtClean="0"/>
              <a:t>   </a:t>
            </a:r>
            <a:r>
              <a:rPr lang="en-GB" sz="3200" dirty="0" smtClean="0">
                <a:solidFill>
                  <a:srgbClr val="7030A0"/>
                </a:solidFill>
              </a:rPr>
              <a:t>(extension)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3265" y="5548836"/>
            <a:ext cx="11487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7030A0"/>
                </a:solidFill>
              </a:rPr>
              <a:t>SA = 600 	</a:t>
            </a:r>
            <a:r>
              <a:rPr lang="en-GB" sz="3200" dirty="0" err="1" smtClean="0">
                <a:solidFill>
                  <a:srgbClr val="7030A0"/>
                </a:solidFill>
              </a:rPr>
              <a:t>vol</a:t>
            </a:r>
            <a:r>
              <a:rPr lang="en-GB" sz="3200" dirty="0" smtClean="0">
                <a:solidFill>
                  <a:srgbClr val="7030A0"/>
                </a:solidFill>
              </a:rPr>
              <a:t> = 1000      	600 to 100			</a:t>
            </a:r>
            <a:r>
              <a:rPr lang="en-GB" sz="3200" dirty="0" smtClean="0">
                <a:solidFill>
                  <a:srgbClr val="FF0000"/>
                </a:solidFill>
              </a:rPr>
              <a:t>6:10</a:t>
            </a:r>
          </a:p>
        </p:txBody>
      </p:sp>
    </p:spTree>
    <p:extLst>
      <p:ext uri="{BB962C8B-B14F-4D97-AF65-F5344CB8AC3E}">
        <p14:creationId xmlns:p14="http://schemas.microsoft.com/office/powerpoint/2010/main" val="324052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454</Words>
  <Application>Microsoft Office PowerPoint</Application>
  <PresentationFormat>Widescreen</PresentationFormat>
  <Paragraphs>67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Tomkins</dc:creator>
  <cp:lastModifiedBy>M Tomkins</cp:lastModifiedBy>
  <cp:revision>95</cp:revision>
  <dcterms:created xsi:type="dcterms:W3CDTF">2018-06-27T10:37:59Z</dcterms:created>
  <dcterms:modified xsi:type="dcterms:W3CDTF">2018-09-28T12:31:30Z</dcterms:modified>
</cp:coreProperties>
</file>