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46" r:id="rId6"/>
    <p:sldMasterId id="2147483748" r:id="rId7"/>
  </p:sldMasterIdLst>
  <p:notesMasterIdLst>
    <p:notesMasterId r:id="rId44"/>
  </p:notesMasterIdLst>
  <p:sldIdLst>
    <p:sldId id="487" r:id="rId8"/>
    <p:sldId id="488" r:id="rId9"/>
    <p:sldId id="489" r:id="rId10"/>
    <p:sldId id="490" r:id="rId11"/>
    <p:sldId id="528" r:id="rId12"/>
    <p:sldId id="529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30" r:id="rId21"/>
    <p:sldId id="53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294" r:id="rId30"/>
    <p:sldId id="509" r:id="rId31"/>
    <p:sldId id="532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delSld modSld delMainMaster">
      <pc:chgData name="D Callanan" userId="951668ec-da26-491a-9b8a-af24bfeff26b" providerId="ADAL" clId="{9BD61585-CADB-44F8-94E7-372820C23FE1}" dt="2022-07-13T13:49:06.154" v="264" actId="2696"/>
      <pc:docMkLst>
        <pc:docMk/>
      </pc:docMkLst>
      <pc:sldChg chg="del">
        <pc:chgData name="D Callanan" userId="951668ec-da26-491a-9b8a-af24bfeff26b" providerId="ADAL" clId="{9BD61585-CADB-44F8-94E7-372820C23FE1}" dt="2022-07-13T13:48:51.971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48:52.002" v="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48:52.049" v="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48:52.018" v="2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48:53.002" v="56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9BD61585-CADB-44F8-94E7-372820C23FE1}" dt="2022-07-13T13:48:53.721" v="109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9BD61585-CADB-44F8-94E7-372820C23FE1}" dt="2022-07-13T13:48:53.690" v="107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9BD61585-CADB-44F8-94E7-372820C23FE1}" dt="2022-07-13T13:48:54.545" v="135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48:54.545" v="135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8:52.627" v="33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48:52.783" v="42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48:52.721" v="38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48:52.299" v="13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48:52.705" v="37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48:52.752" v="40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48:52.768" v="41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48:52.643" v="34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48:52.065" v="5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48:52.080" v="6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48:52.096" v="7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48:53.779" v="111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9BD61585-CADB-44F8-94E7-372820C23FE1}" dt="2022-07-13T13:48:53.362" v="81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9BD61585-CADB-44F8-94E7-372820C23FE1}" dt="2022-07-13T13:48:53.377" v="82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9BD61585-CADB-44F8-94E7-372820C23FE1}" dt="2022-07-13T13:48:53.346" v="80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9BD61585-CADB-44F8-94E7-372820C23FE1}" dt="2022-07-13T13:48:53.080" v="60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9BD61585-CADB-44F8-94E7-372820C23FE1}" dt="2022-07-13T13:48:53.112" v="62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9BD61585-CADB-44F8-94E7-372820C23FE1}" dt="2022-07-13T13:48:54.029" v="130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48:53.096" v="61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9BD61585-CADB-44F8-94E7-372820C23FE1}" dt="2022-07-13T13:48:52.940" v="51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48:52.955" v="52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48:52.971" v="53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48:54.951" v="159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9BD61585-CADB-44F8-94E7-372820C23FE1}" dt="2022-07-13T13:48:54.982" v="161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9BD61585-CADB-44F8-94E7-372820C23FE1}" dt="2022-07-13T13:48:54.982" v="162" actId="2696"/>
        <pc:sldMkLst>
          <pc:docMk/>
          <pc:sldMk cId="3605131740" sldId="319"/>
        </pc:sldMkLst>
      </pc:sldChg>
      <pc:sldChg chg="del">
        <pc:chgData name="D Callanan" userId="951668ec-da26-491a-9b8a-af24bfeff26b" providerId="ADAL" clId="{9BD61585-CADB-44F8-94E7-372820C23FE1}" dt="2022-07-13T13:48:52.112" v="8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48:52.127" v="9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48:52.143" v="10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48:52.158" v="11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48:52.580" v="31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48:52.174" v="12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48:52.315" v="14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48:52.330" v="15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48:52.377" v="18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48:52.408" v="20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48:52.487" v="24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48:52.502" v="25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48:52.518" v="26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48:52.533" v="27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48:52.549" v="28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48:52.565" v="30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48:52.565" v="29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48:52.674" v="35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48:52.690" v="36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48:52.737" v="39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48:52.612" v="32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48:52.799" v="43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48:52.815" v="44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48:52.830" v="45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48:52.846" v="46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48:52.877" v="47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48:52.893" v="48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48:52.893" v="49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48:52.924" v="50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48:52.362" v="17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48:52.346" v="16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48:52.033" v="3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48:52.424" v="21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48:52.455" v="22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48:52.471" v="23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48:52.987" v="54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9BD61585-CADB-44F8-94E7-372820C23FE1}" dt="2022-07-13T13:48:53.033" v="57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9BD61585-CADB-44F8-94E7-372820C23FE1}" dt="2022-07-13T13:48:53.033" v="58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9BD61585-CADB-44F8-94E7-372820C23FE1}" dt="2022-07-13T13:48:53.065" v="59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9BD61585-CADB-44F8-94E7-372820C23FE1}" dt="2022-07-13T13:48:53.127" v="63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9BD61585-CADB-44F8-94E7-372820C23FE1}" dt="2022-07-13T13:48:53.143" v="65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9BD61585-CADB-44F8-94E7-372820C23FE1}" dt="2022-07-13T13:48:53.158" v="66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9BD61585-CADB-44F8-94E7-372820C23FE1}" dt="2022-07-13T13:48:53.174" v="67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9BD61585-CADB-44F8-94E7-372820C23FE1}" dt="2022-07-13T13:48:53.190" v="68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9BD61585-CADB-44F8-94E7-372820C23FE1}" dt="2022-07-13T13:48:53.205" v="69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9BD61585-CADB-44F8-94E7-372820C23FE1}" dt="2022-07-13T13:48:53.221" v="70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9BD61585-CADB-44F8-94E7-372820C23FE1}" dt="2022-07-13T13:48:53.221" v="71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9BD61585-CADB-44F8-94E7-372820C23FE1}" dt="2022-07-13T13:48:53.237" v="72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9BD61585-CADB-44F8-94E7-372820C23FE1}" dt="2022-07-13T13:48:53.252" v="73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9BD61585-CADB-44F8-94E7-372820C23FE1}" dt="2022-07-13T13:48:53.268" v="74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9BD61585-CADB-44F8-94E7-372820C23FE1}" dt="2022-07-13T13:48:53.283" v="75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9BD61585-CADB-44F8-94E7-372820C23FE1}" dt="2022-07-13T13:48:53.283" v="76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9BD61585-CADB-44F8-94E7-372820C23FE1}" dt="2022-07-13T13:48:53.299" v="77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9BD61585-CADB-44F8-94E7-372820C23FE1}" dt="2022-07-13T13:48:53.315" v="78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9BD61585-CADB-44F8-94E7-372820C23FE1}" dt="2022-07-13T13:48:53.330" v="79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9BD61585-CADB-44F8-94E7-372820C23FE1}" dt="2022-07-13T13:48:53.487" v="90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9BD61585-CADB-44F8-94E7-372820C23FE1}" dt="2022-07-13T13:48:53.143" v="64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9BD61585-CADB-44F8-94E7-372820C23FE1}" dt="2022-07-13T13:48:52.987" v="55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9BD61585-CADB-44F8-94E7-372820C23FE1}" dt="2022-07-13T13:48:52.393" v="19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48:53.393" v="83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9BD61585-CADB-44F8-94E7-372820C23FE1}" dt="2022-07-13T13:48:53.424" v="85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9BD61585-CADB-44F8-94E7-372820C23FE1}" dt="2022-07-13T13:48:53.440" v="86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9BD61585-CADB-44F8-94E7-372820C23FE1}" dt="2022-07-13T13:48:53.455" v="87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9BD61585-CADB-44F8-94E7-372820C23FE1}" dt="2022-07-13T13:48:53.471" v="88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9BD61585-CADB-44F8-94E7-372820C23FE1}" dt="2022-07-13T13:48:53.487" v="89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9BD61585-CADB-44F8-94E7-372820C23FE1}" dt="2022-07-13T13:48:53.502" v="91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9BD61585-CADB-44F8-94E7-372820C23FE1}" dt="2022-07-13T13:48:53.518" v="92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9BD61585-CADB-44F8-94E7-372820C23FE1}" dt="2022-07-13T13:48:53.533" v="93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9BD61585-CADB-44F8-94E7-372820C23FE1}" dt="2022-07-13T13:48:53.549" v="94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9BD61585-CADB-44F8-94E7-372820C23FE1}" dt="2022-07-13T13:48:53.549" v="95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9BD61585-CADB-44F8-94E7-372820C23FE1}" dt="2022-07-13T13:48:53.565" v="96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9BD61585-CADB-44F8-94E7-372820C23FE1}" dt="2022-07-13T13:48:53.580" v="97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9BD61585-CADB-44F8-94E7-372820C23FE1}" dt="2022-07-13T13:48:53.580" v="98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9BD61585-CADB-44F8-94E7-372820C23FE1}" dt="2022-07-13T13:48:53.612" v="100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9BD61585-CADB-44F8-94E7-372820C23FE1}" dt="2022-07-13T13:48:53.612" v="101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9BD61585-CADB-44F8-94E7-372820C23FE1}" dt="2022-07-13T13:48:53.627" v="102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9BD61585-CADB-44F8-94E7-372820C23FE1}" dt="2022-07-13T13:48:53.643" v="103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9BD61585-CADB-44F8-94E7-372820C23FE1}" dt="2022-07-13T13:48:53.408" v="84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48:53.596" v="99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9BD61585-CADB-44F8-94E7-372820C23FE1}" dt="2022-07-13T13:48:53.658" v="104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48:53.658" v="105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9BD61585-CADB-44F8-94E7-372820C23FE1}" dt="2022-07-13T13:48:53.674" v="106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9BD61585-CADB-44F8-94E7-372820C23FE1}" dt="2022-07-13T13:48:53.705" v="108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9BD61585-CADB-44F8-94E7-372820C23FE1}" dt="2022-07-13T13:48:53.752" v="110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9BD61585-CADB-44F8-94E7-372820C23FE1}" dt="2022-07-13T13:48:53.826" v="115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9BD61585-CADB-44F8-94E7-372820C23FE1}" dt="2022-07-13T13:48:53.842" v="116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9BD61585-CADB-44F8-94E7-372820C23FE1}" dt="2022-07-13T13:48:53.857" v="117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9BD61585-CADB-44F8-94E7-372820C23FE1}" dt="2022-07-13T13:48:53.873" v="118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9BD61585-CADB-44F8-94E7-372820C23FE1}" dt="2022-07-13T13:48:53.888" v="119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9BD61585-CADB-44F8-94E7-372820C23FE1}" dt="2022-07-13T13:48:53.888" v="120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9BD61585-CADB-44F8-94E7-372820C23FE1}" dt="2022-07-13T13:48:53.904" v="121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9BD61585-CADB-44F8-94E7-372820C23FE1}" dt="2022-07-13T13:48:53.920" v="122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9BD61585-CADB-44F8-94E7-372820C23FE1}" dt="2022-07-13T13:48:53.967" v="126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48:53.982" v="127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48:53.998" v="128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48:54.013" v="129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48:54.060" v="133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48:54.654" v="136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48:54.654" v="136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8:54.654" v="136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8:54.654" v="137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48:54.717" v="138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48:54.717" v="138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48:54.717" v="138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48:54.717" v="139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48:54.732" v="140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48:54.748" v="141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48:54.748" v="142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48:54.763" v="143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48:54.779" v="144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48:54.795" v="145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48:53.935" v="123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48:53.935" v="124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48:53.951" v="125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48:54.060" v="134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48:53.795" v="112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9BD61585-CADB-44F8-94E7-372820C23FE1}" dt="2022-07-13T13:48:53.810" v="113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9BD61585-CADB-44F8-94E7-372820C23FE1}" dt="2022-07-13T13:48:53.826" v="114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9BD61585-CADB-44F8-94E7-372820C23FE1}" dt="2022-07-13T13:48:54.045" v="131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48:54.045" v="132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48:54.810" v="146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9BD61585-CADB-44F8-94E7-372820C23FE1}" dt="2022-07-13T13:48:54.810" v="147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9BD61585-CADB-44F8-94E7-372820C23FE1}" dt="2022-07-13T13:48:54.826" v="148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9BD61585-CADB-44F8-94E7-372820C23FE1}" dt="2022-07-13T13:48:54.842" v="149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9BD61585-CADB-44F8-94E7-372820C23FE1}" dt="2022-07-13T13:48:54.857" v="150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9BD61585-CADB-44F8-94E7-372820C23FE1}" dt="2022-07-13T13:48:54.857" v="151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9BD61585-CADB-44F8-94E7-372820C23FE1}" dt="2022-07-13T13:48:54.873" v="152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9BD61585-CADB-44F8-94E7-372820C23FE1}" dt="2022-07-13T13:48:54.873" v="153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9BD61585-CADB-44F8-94E7-372820C23FE1}" dt="2022-07-13T13:48:54.888" v="154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9BD61585-CADB-44F8-94E7-372820C23FE1}" dt="2022-07-13T13:48:54.904" v="155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9BD61585-CADB-44F8-94E7-372820C23FE1}" dt="2022-07-13T13:48:54.904" v="156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9BD61585-CADB-44F8-94E7-372820C23FE1}" dt="2022-07-13T13:48:54.920" v="157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9BD61585-CADB-44F8-94E7-372820C23FE1}" dt="2022-07-13T13:48:54.935" v="158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9BD61585-CADB-44F8-94E7-372820C23FE1}" dt="2022-07-13T13:48:54.967" v="160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9BD61585-CADB-44F8-94E7-372820C23FE1}" dt="2022-07-13T13:48:54.998" v="163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9BD61585-CADB-44F8-94E7-372820C23FE1}" dt="2022-07-13T13:48:55.013" v="164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9BD61585-CADB-44F8-94E7-372820C23FE1}" dt="2022-07-13T13:48:55.013" v="165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9BD61585-CADB-44F8-94E7-372820C23FE1}" dt="2022-07-13T13:48:55.045" v="168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9BD61585-CADB-44F8-94E7-372820C23FE1}" dt="2022-07-13T13:48:55.045" v="169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9BD61585-CADB-44F8-94E7-372820C23FE1}" dt="2022-07-13T13:48:55.060" v="170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9BD61585-CADB-44F8-94E7-372820C23FE1}" dt="2022-07-13T13:48:55.076" v="171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9BD61585-CADB-44F8-94E7-372820C23FE1}" dt="2022-07-13T13:48:55.076" v="172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9BD61585-CADB-44F8-94E7-372820C23FE1}" dt="2022-07-13T13:48:55.092" v="173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9BD61585-CADB-44F8-94E7-372820C23FE1}" dt="2022-07-13T13:48:55.092" v="174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9BD61585-CADB-44F8-94E7-372820C23FE1}" dt="2022-07-13T13:48:55.107" v="175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9BD61585-CADB-44F8-94E7-372820C23FE1}" dt="2022-07-13T13:48:55.123" v="176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9BD61585-CADB-44F8-94E7-372820C23FE1}" dt="2022-07-13T13:48:55.123" v="177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9BD61585-CADB-44F8-94E7-372820C23FE1}" dt="2022-07-13T13:48:55.138" v="178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9BD61585-CADB-44F8-94E7-372820C23FE1}" dt="2022-07-13T13:48:55.138" v="179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9BD61585-CADB-44F8-94E7-372820C23FE1}" dt="2022-07-13T13:48:55.029" v="166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9BD61585-CADB-44F8-94E7-372820C23FE1}" dt="2022-07-13T13:48:55.029" v="167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9BD61585-CADB-44F8-94E7-372820C23FE1}" dt="2022-07-13T13:49:05.857" v="180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9BD61585-CADB-44F8-94E7-372820C23FE1}" dt="2022-07-13T13:49:05.873" v="182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9BD61585-CADB-44F8-94E7-372820C23FE1}" dt="2022-07-13T13:49:05.904" v="183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9BD61585-CADB-44F8-94E7-372820C23FE1}" dt="2022-07-13T13:49:05.904" v="184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9BD61585-CADB-44F8-94E7-372820C23FE1}" dt="2022-07-13T13:49:05.920" v="185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9BD61585-CADB-44F8-94E7-372820C23FE1}" dt="2022-07-13T13:49:05.935" v="198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9BD61585-CADB-44F8-94E7-372820C23FE1}" dt="2022-07-13T13:49:05.951" v="199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9BD61585-CADB-44F8-94E7-372820C23FE1}" dt="2022-07-13T13:49:05.951" v="200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9BD61585-CADB-44F8-94E7-372820C23FE1}" dt="2022-07-13T13:49:05.966" v="201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9BD61585-CADB-44F8-94E7-372820C23FE1}" dt="2022-07-13T13:49:05.998" v="214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9BD61585-CADB-44F8-94E7-372820C23FE1}" dt="2022-07-13T13:49:05.998" v="215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9BD61585-CADB-44F8-94E7-372820C23FE1}" dt="2022-07-13T13:49:06.013" v="216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9BD61585-CADB-44F8-94E7-372820C23FE1}" dt="2022-07-13T13:49:06.029" v="217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9BD61585-CADB-44F8-94E7-372820C23FE1}" dt="2022-07-13T13:49:06.029" v="218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9BD61585-CADB-44F8-94E7-372820C23FE1}" dt="2022-07-13T13:49:06.044" v="219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9BD61585-CADB-44F8-94E7-372820C23FE1}" dt="2022-07-13T13:49:06.044" v="220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9BD61585-CADB-44F8-94E7-372820C23FE1}" dt="2022-07-13T13:49:06.076" v="233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9BD61585-CADB-44F8-94E7-372820C23FE1}" dt="2022-07-13T13:49:06.076" v="234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9BD61585-CADB-44F8-94E7-372820C23FE1}" dt="2022-07-13T13:49:06.076" v="235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9BD61585-CADB-44F8-94E7-372820C23FE1}" dt="2022-07-13T13:49:06.091" v="236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9BD61585-CADB-44F8-94E7-372820C23FE1}" dt="2022-07-13T13:49:06.123" v="249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9BD61585-CADB-44F8-94E7-372820C23FE1}" dt="2022-07-13T13:49:06.123" v="250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9BD61585-CADB-44F8-94E7-372820C23FE1}" dt="2022-07-13T13:49:06.138" v="251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9BD61585-CADB-44F8-94E7-372820C23FE1}" dt="2022-07-13T13:49:06.138" v="252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9BD61585-CADB-44F8-94E7-372820C23FE1}" dt="2022-07-13T13:49:05.857" v="181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9BD61585-CADB-44F8-94E7-372820C23FE1}" dt="2022-07-13T13:49:05.935" v="197" actId="2696"/>
        <pc:sldMasterMkLst>
          <pc:docMk/>
          <pc:sldMasterMk cId="481651920" sldId="2147483648"/>
        </pc:sldMasterMkLst>
        <pc:sldLayoutChg chg="del">
          <pc:chgData name="D Callanan" userId="951668ec-da26-491a-9b8a-af24bfeff26b" providerId="ADAL" clId="{9BD61585-CADB-44F8-94E7-372820C23FE1}" dt="2022-07-13T13:49:05.920" v="186" actId="2696"/>
          <pc:sldLayoutMkLst>
            <pc:docMk/>
            <pc:sldMasterMk cId="481651920" sldId="2147483648"/>
            <pc:sldLayoutMk cId="145225621" sldId="2147483649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87" actId="2696"/>
          <pc:sldLayoutMkLst>
            <pc:docMk/>
            <pc:sldMasterMk cId="481651920" sldId="2147483648"/>
            <pc:sldLayoutMk cId="2244533818" sldId="2147483650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88" actId="2696"/>
          <pc:sldLayoutMkLst>
            <pc:docMk/>
            <pc:sldMasterMk cId="481651920" sldId="2147483648"/>
            <pc:sldLayoutMk cId="729372139" sldId="2147483651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89" actId="2696"/>
          <pc:sldLayoutMkLst>
            <pc:docMk/>
            <pc:sldMasterMk cId="481651920" sldId="2147483648"/>
            <pc:sldLayoutMk cId="2873067728" sldId="2147483652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0" actId="2696"/>
          <pc:sldLayoutMkLst>
            <pc:docMk/>
            <pc:sldMasterMk cId="481651920" sldId="2147483648"/>
            <pc:sldLayoutMk cId="3594076721" sldId="2147483653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1" actId="2696"/>
          <pc:sldLayoutMkLst>
            <pc:docMk/>
            <pc:sldMasterMk cId="481651920" sldId="2147483648"/>
            <pc:sldLayoutMk cId="456416528" sldId="2147483654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2" actId="2696"/>
          <pc:sldLayoutMkLst>
            <pc:docMk/>
            <pc:sldMasterMk cId="481651920" sldId="2147483648"/>
            <pc:sldLayoutMk cId="88010690" sldId="2147483655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3" actId="2696"/>
          <pc:sldLayoutMkLst>
            <pc:docMk/>
            <pc:sldMasterMk cId="481651920" sldId="2147483648"/>
            <pc:sldLayoutMk cId="2402270678" sldId="2147483656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4" actId="2696"/>
          <pc:sldLayoutMkLst>
            <pc:docMk/>
            <pc:sldMasterMk cId="481651920" sldId="2147483648"/>
            <pc:sldLayoutMk cId="4176801891" sldId="2147483657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5" actId="2696"/>
          <pc:sldLayoutMkLst>
            <pc:docMk/>
            <pc:sldMasterMk cId="481651920" sldId="2147483648"/>
            <pc:sldLayoutMk cId="504467747" sldId="2147483658"/>
          </pc:sldLayoutMkLst>
        </pc:sldLayoutChg>
        <pc:sldLayoutChg chg="del">
          <pc:chgData name="D Callanan" userId="951668ec-da26-491a-9b8a-af24bfeff26b" providerId="ADAL" clId="{9BD61585-CADB-44F8-94E7-372820C23FE1}" dt="2022-07-13T13:49:05.920" v="196" actId="2696"/>
          <pc:sldLayoutMkLst>
            <pc:docMk/>
            <pc:sldMasterMk cId="481651920" sldId="2147483648"/>
            <pc:sldLayoutMk cId="2400066067" sldId="214748365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9:06.107" v="248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9BD61585-CADB-44F8-94E7-372820C23FE1}" dt="2022-07-13T13:49:06.091" v="237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38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39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40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41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42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9BD61585-CADB-44F8-94E7-372820C23FE1}" dt="2022-07-13T13:49:06.091" v="243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9BD61585-CADB-44F8-94E7-372820C23FE1}" dt="2022-07-13T13:49:06.107" v="244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9BD61585-CADB-44F8-94E7-372820C23FE1}" dt="2022-07-13T13:49:06.107" v="245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9BD61585-CADB-44F8-94E7-372820C23FE1}" dt="2022-07-13T13:49:06.107" v="246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9BD61585-CADB-44F8-94E7-372820C23FE1}" dt="2022-07-13T13:49:06.107" v="247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9:05.982" v="213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9BD61585-CADB-44F8-94E7-372820C23FE1}" dt="2022-07-13T13:49:05.966" v="202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9BD61585-CADB-44F8-94E7-372820C23FE1}" dt="2022-07-13T13:49:05.966" v="203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9BD61585-CADB-44F8-94E7-372820C23FE1}" dt="2022-07-13T13:49:05.966" v="204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05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06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07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08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09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10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11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9BD61585-CADB-44F8-94E7-372820C23FE1}" dt="2022-07-13T13:49:05.982" v="212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9:06.060" v="232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9BD61585-CADB-44F8-94E7-372820C23FE1}" dt="2022-07-13T13:49:06.044" v="221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9BD61585-CADB-44F8-94E7-372820C23FE1}" dt="2022-07-13T13:49:06.044" v="222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9BD61585-CADB-44F8-94E7-372820C23FE1}" dt="2022-07-13T13:49:06.044" v="223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9BD61585-CADB-44F8-94E7-372820C23FE1}" dt="2022-07-13T13:49:06.044" v="224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9BD61585-CADB-44F8-94E7-372820C23FE1}" dt="2022-07-13T13:49:06.044" v="225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26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27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28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29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30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9BD61585-CADB-44F8-94E7-372820C23FE1}" dt="2022-07-13T13:49:06.060" v="231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49:06.154" v="264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9BD61585-CADB-44F8-94E7-372820C23FE1}" dt="2022-07-13T13:49:06.138" v="253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9BD61585-CADB-44F8-94E7-372820C23FE1}" dt="2022-07-13T13:49:06.138" v="254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9BD61585-CADB-44F8-94E7-372820C23FE1}" dt="2022-07-13T13:49:06.138" v="255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9BD61585-CADB-44F8-94E7-372820C23FE1}" dt="2022-07-13T13:49:06.138" v="256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57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58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59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60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61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62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9BD61585-CADB-44F8-94E7-372820C23FE1}" dt="2022-07-13T13:49:06.154" v="263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68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6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9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9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s://www.youtube.com/watch?v=Gf33ueRXMz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highamspark.fireflycloud.net/science/doddl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hyperlink" Target="https://phet.colorado.edu/sims/html/color-vision/latest/color-vision_en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highamspark.fireflycloud.net/resource.aspx?id=71626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3E_poYylBK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__p53dqw0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twitter.com/HPphysics/status/56917495472345088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twitter.com/HPphysics/status/52423464160434995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8" y="657928"/>
            <a:ext cx="10247243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8Je1 Coloured Light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767" y="2173156"/>
            <a:ext cx="3940267" cy="402691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E" sz="4400" dirty="0">
                <a:solidFill>
                  <a:schemeClr val="tx1"/>
                </a:solidFill>
              </a:rPr>
              <a:t>Do Now:</a:t>
            </a:r>
          </a:p>
          <a:p>
            <a:r>
              <a:rPr lang="en-IE" sz="4400" dirty="0">
                <a:solidFill>
                  <a:schemeClr val="tx1"/>
                </a:solidFill>
              </a:rPr>
              <a:t>Write down how you think rainbows are formed?  </a:t>
            </a:r>
          </a:p>
          <a:p>
            <a:r>
              <a:rPr lang="en-IE" sz="3200" dirty="0"/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FC58D-40E1-4CB9-84FD-A1C2F427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5" y="2136331"/>
            <a:ext cx="6101570" cy="40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D6AF2-C58E-420C-B260-1E40A16E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51959" cy="6858000"/>
          </a:xfrm>
          <a:prstGeom prst="rect">
            <a:avLst/>
          </a:prstGeom>
        </p:spPr>
      </p:pic>
      <p:sp>
        <p:nvSpPr>
          <p:cNvPr id="4" name="AutoShape 5">
            <a:extLst>
              <a:ext uri="{FF2B5EF4-FFF2-40B4-BE49-F238E27FC236}">
                <a16:creationId xmlns:a16="http://schemas.microsoft.com/office/drawing/2014/main" id="{729E48B3-1A51-47F7-B563-793B1125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434" y="203630"/>
            <a:ext cx="4265834" cy="368079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Have a look at the spectrum of colours formed by a CD or DVD.</a:t>
            </a:r>
          </a:p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Try changing the angle or the CD or where you look from.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4EC757DE-CE31-410E-91F9-4C3D69E6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67" y="3884429"/>
            <a:ext cx="3315113" cy="2450987"/>
          </a:xfrm>
          <a:prstGeom prst="cloudCallout">
            <a:avLst>
              <a:gd name="adj1" fmla="val 90764"/>
              <a:gd name="adj2" fmla="val 534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</a:rPr>
              <a:t>Can you work out the order of the colours?</a:t>
            </a:r>
          </a:p>
        </p:txBody>
      </p:sp>
    </p:spTree>
    <p:extLst>
      <p:ext uri="{BB962C8B-B14F-4D97-AF65-F5344CB8AC3E}">
        <p14:creationId xmlns:p14="http://schemas.microsoft.com/office/powerpoint/2010/main" val="39519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48235-8DA0-46A0-A0A7-74F248A49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4"/>
          <a:stretch/>
        </p:blipFill>
        <p:spPr>
          <a:xfrm>
            <a:off x="1" y="-121915"/>
            <a:ext cx="12201353" cy="7101829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B97F2B2D-62F7-4EF5-84E4-3A8140FA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5" y="176437"/>
            <a:ext cx="2750287" cy="2054039"/>
          </a:xfrm>
          <a:prstGeom prst="cloudCallout">
            <a:avLst>
              <a:gd name="adj1" fmla="val -53469"/>
              <a:gd name="adj2" fmla="val 7861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What is this?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5F733D99-27DD-4488-A5D1-2DD89169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434" y="0"/>
            <a:ext cx="3397693" cy="2381693"/>
          </a:xfrm>
          <a:prstGeom prst="cloudCallout">
            <a:avLst>
              <a:gd name="adj1" fmla="val 57240"/>
              <a:gd name="adj2" fmla="val 698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</a:rPr>
              <a:t>Has it got anything to do with the name of the album?!</a:t>
            </a:r>
          </a:p>
        </p:txBody>
      </p:sp>
    </p:spTree>
    <p:extLst>
      <p:ext uri="{BB962C8B-B14F-4D97-AF65-F5344CB8AC3E}">
        <p14:creationId xmlns:p14="http://schemas.microsoft.com/office/powerpoint/2010/main" val="40352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3A10B-1E5A-48CA-B6DD-EC2926A18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2"/>
          <a:stretch/>
        </p:blipFill>
        <p:spPr>
          <a:xfrm>
            <a:off x="0" y="0"/>
            <a:ext cx="10290920" cy="5840819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1C6B06AF-CDE3-4316-848F-779E54C77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116" y="90216"/>
            <a:ext cx="9129824" cy="27356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Set up the apparatus as shown.</a:t>
            </a:r>
          </a:p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Adjust the angle of incidence until you have a clear spectrum on the card.</a:t>
            </a:r>
          </a:p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Draw a diagram of what you have done, showing and labelling the order of the colours.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0BBB3-778B-4B81-9E8B-0D454FEB11B4}"/>
              </a:ext>
            </a:extLst>
          </p:cNvPr>
          <p:cNvGrpSpPr/>
          <p:nvPr/>
        </p:nvGrpSpPr>
        <p:grpSpPr>
          <a:xfrm>
            <a:off x="6379535" y="2901937"/>
            <a:ext cx="5699052" cy="1407792"/>
            <a:chOff x="4784651" y="2176453"/>
            <a:chExt cx="4274289" cy="1055844"/>
          </a:xfrm>
        </p:grpSpPr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id="{8A488CCC-E1D8-407A-9BFD-C98E80EEBD8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784651" y="2417134"/>
              <a:ext cx="956930" cy="815163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2E4B8E18-C0AD-4FD2-A6EC-6A8D6BA80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963" y="2176453"/>
              <a:ext cx="3366977" cy="72269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54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447675" indent="-447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270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94769" indent="-594769">
                <a:tabLst>
                  <a:tab pos="359824" algn="l"/>
                </a:tabLst>
              </a:pPr>
              <a:r>
                <a:rPr lang="en-GB" altLang="en-US" sz="2667" dirty="0">
                  <a:latin typeface="+mj-lt"/>
                  <a:sym typeface="Wingdings" panose="05000000000000000000" pitchFamily="2" charset="2"/>
                </a:rPr>
                <a:t> 	Colour in the wedges of colour in order here.</a:t>
              </a:r>
              <a:endParaRPr lang="en-GB" altLang="en-US" sz="2667" dirty="0">
                <a:latin typeface="+mj-lt"/>
              </a:endParaRPr>
            </a:p>
          </p:txBody>
        </p:sp>
      </p:grpSp>
      <p:sp>
        <p:nvSpPr>
          <p:cNvPr id="8" name="AutoShape 18">
            <a:extLst>
              <a:ext uri="{FF2B5EF4-FFF2-40B4-BE49-F238E27FC236}">
                <a16:creationId xmlns:a16="http://schemas.microsoft.com/office/drawing/2014/main" id="{B4B96443-FF5D-4EA8-A9C0-AFDF07A1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38" y="4215219"/>
            <a:ext cx="3534735" cy="2457301"/>
          </a:xfrm>
          <a:prstGeom prst="cloudCallout">
            <a:avLst>
              <a:gd name="adj1" fmla="val -64699"/>
              <a:gd name="adj2" fmla="val 5246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</a:rPr>
              <a:t>How can we remember the order of the colours?</a:t>
            </a:r>
          </a:p>
        </p:txBody>
      </p:sp>
    </p:spTree>
    <p:extLst>
      <p:ext uri="{BB962C8B-B14F-4D97-AF65-F5344CB8AC3E}">
        <p14:creationId xmlns:p14="http://schemas.microsoft.com/office/powerpoint/2010/main" val="14555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6ACA1A4-A59E-4A8D-9E5A-DE2F3B3D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27" y="152824"/>
            <a:ext cx="8473745" cy="6357513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19EA5DB-6AE4-4BE3-8724-ADBE5B92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23" y="6162675"/>
            <a:ext cx="2676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3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A2D7125-9EFF-4BF1-BBF4-571435C04F8A}"/>
              </a:ext>
            </a:extLst>
          </p:cNvPr>
          <p:cNvGrpSpPr/>
          <p:nvPr/>
        </p:nvGrpSpPr>
        <p:grpSpPr>
          <a:xfrm>
            <a:off x="782118" y="2104651"/>
            <a:ext cx="7078640" cy="3949321"/>
            <a:chOff x="1269242" y="1550727"/>
            <a:chExt cx="7078640" cy="3949321"/>
          </a:xfrm>
        </p:grpSpPr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440ED8C6-6023-47B9-B51F-39DA8EF95932}"/>
                </a:ext>
              </a:extLst>
            </p:cNvPr>
            <p:cNvSpPr/>
            <p:nvPr/>
          </p:nvSpPr>
          <p:spPr>
            <a:xfrm>
              <a:off x="1750324" y="1661613"/>
              <a:ext cx="3441511" cy="2662452"/>
            </a:xfrm>
            <a:prstGeom prst="flowChartExtra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F76F617-71E5-4E7C-9A33-79037E8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1269242" y="1550727"/>
              <a:ext cx="962165" cy="3463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789E877-43FB-4D60-9C0F-A9BBB36AA91C}"/>
                </a:ext>
              </a:extLst>
            </p:cNvPr>
            <p:cNvCxnSpPr>
              <a:cxnSpLocks/>
            </p:cNvCxnSpPr>
            <p:nvPr/>
          </p:nvCxnSpPr>
          <p:spPr>
            <a:xfrm>
              <a:off x="4080681" y="2461145"/>
              <a:ext cx="3712191" cy="3138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3AD0A9D-B4F6-4F12-8F28-5787D98F0EED}"/>
                </a:ext>
              </a:extLst>
            </p:cNvPr>
            <p:cNvCxnSpPr>
              <a:cxnSpLocks/>
            </p:cNvCxnSpPr>
            <p:nvPr/>
          </p:nvCxnSpPr>
          <p:spPr>
            <a:xfrm>
              <a:off x="4683457" y="3596186"/>
              <a:ext cx="3664425" cy="19038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734A9A-E3F4-4DE2-B493-7E1B46271FEC}"/>
                </a:ext>
              </a:extLst>
            </p:cNvPr>
            <p:cNvCxnSpPr>
              <a:cxnSpLocks/>
            </p:cNvCxnSpPr>
            <p:nvPr/>
          </p:nvCxnSpPr>
          <p:spPr>
            <a:xfrm>
              <a:off x="2224584" y="1897039"/>
              <a:ext cx="1214652" cy="4446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96F470-219F-46EC-8CE6-66D389CDE8C5}"/>
                </a:ext>
              </a:extLst>
            </p:cNvPr>
            <p:cNvCxnSpPr>
              <a:cxnSpLocks/>
            </p:cNvCxnSpPr>
            <p:nvPr/>
          </p:nvCxnSpPr>
          <p:spPr>
            <a:xfrm>
              <a:off x="3439236" y="2341727"/>
              <a:ext cx="641445" cy="1273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A1B1BB-A73E-4109-B0E7-A8AEB57A4326}"/>
                </a:ext>
              </a:extLst>
            </p:cNvPr>
            <p:cNvCxnSpPr>
              <a:cxnSpLocks/>
            </p:cNvCxnSpPr>
            <p:nvPr/>
          </p:nvCxnSpPr>
          <p:spPr>
            <a:xfrm>
              <a:off x="3439236" y="2341726"/>
              <a:ext cx="1310185" cy="13022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42F537-8C68-4018-B3D6-FFC3ABE3BCE2}"/>
                </a:ext>
              </a:extLst>
            </p:cNvPr>
            <p:cNvCxnSpPr>
              <a:cxnSpLocks/>
            </p:cNvCxnSpPr>
            <p:nvPr/>
          </p:nvCxnSpPr>
          <p:spPr>
            <a:xfrm>
              <a:off x="4080681" y="2521142"/>
              <a:ext cx="3712191" cy="631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4432DE-2711-43C7-957F-B9F7C43E213D}"/>
                </a:ext>
              </a:extLst>
            </p:cNvPr>
            <p:cNvCxnSpPr>
              <a:cxnSpLocks/>
            </p:cNvCxnSpPr>
            <p:nvPr/>
          </p:nvCxnSpPr>
          <p:spPr>
            <a:xfrm>
              <a:off x="4192144" y="2691525"/>
              <a:ext cx="3698536" cy="819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48FB18B-0D27-49E3-A5BD-5E24857C1FFC}"/>
                </a:ext>
              </a:extLst>
            </p:cNvPr>
            <p:cNvCxnSpPr>
              <a:cxnSpLocks/>
            </p:cNvCxnSpPr>
            <p:nvPr/>
          </p:nvCxnSpPr>
          <p:spPr>
            <a:xfrm>
              <a:off x="4258101" y="2867736"/>
              <a:ext cx="3766782" cy="972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C377B-8BD5-4B4C-B3B2-C094F5ACEDD4}"/>
                </a:ext>
              </a:extLst>
            </p:cNvPr>
            <p:cNvCxnSpPr>
              <a:cxnSpLocks/>
            </p:cNvCxnSpPr>
            <p:nvPr/>
          </p:nvCxnSpPr>
          <p:spPr>
            <a:xfrm>
              <a:off x="4451415" y="3101275"/>
              <a:ext cx="3639425" cy="1111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EEDE4F-1959-4801-A814-4AFC980761EB}"/>
                </a:ext>
              </a:extLst>
            </p:cNvPr>
            <p:cNvCxnSpPr>
              <a:cxnSpLocks/>
            </p:cNvCxnSpPr>
            <p:nvPr/>
          </p:nvCxnSpPr>
          <p:spPr>
            <a:xfrm>
              <a:off x="4496936" y="3315068"/>
              <a:ext cx="3693996" cy="12665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CE40EE-7634-461E-BE52-CE42E8917F4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452884"/>
              <a:ext cx="3700818" cy="15063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AutoShape 5">
            <a:extLst>
              <a:ext uri="{FF2B5EF4-FFF2-40B4-BE49-F238E27FC236}">
                <a16:creationId xmlns:a16="http://schemas.microsoft.com/office/drawing/2014/main" id="{F34640F0-D7A0-42FB-9778-B26C2DC4C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865" y="180362"/>
            <a:ext cx="7065135" cy="10156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Stick in your diagram and label/colour the spectrum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469224-7797-4795-B8E2-CD7A662B5C4E}"/>
              </a:ext>
            </a:extLst>
          </p:cNvPr>
          <p:cNvSpPr txBox="1"/>
          <p:nvPr/>
        </p:nvSpPr>
        <p:spPr>
          <a:xfrm>
            <a:off x="7305748" y="1573431"/>
            <a:ext cx="48862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 dirty="0"/>
              <a:t>Order of spectrum: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7981F69-A2F1-4D3A-922E-DAED2F2A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20189" r="37339" b="19692"/>
          <a:stretch/>
        </p:blipFill>
        <p:spPr>
          <a:xfrm>
            <a:off x="8858885" y="2328322"/>
            <a:ext cx="3043897" cy="3975436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DB3F5F-C2F1-4195-9804-75325032F271}"/>
              </a:ext>
            </a:extLst>
          </p:cNvPr>
          <p:cNvCxnSpPr/>
          <p:nvPr/>
        </p:nvCxnSpPr>
        <p:spPr>
          <a:xfrm flipH="1">
            <a:off x="7073736" y="2614736"/>
            <a:ext cx="1897039" cy="928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8F006D-7014-494B-8503-FC5C5A9F8125}"/>
              </a:ext>
            </a:extLst>
          </p:cNvPr>
          <p:cNvCxnSpPr>
            <a:cxnSpLocks/>
          </p:cNvCxnSpPr>
          <p:nvPr/>
        </p:nvCxnSpPr>
        <p:spPr>
          <a:xfrm flipH="1">
            <a:off x="7212488" y="3121340"/>
            <a:ext cx="1812446" cy="74765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4CA-51EF-42EE-9F60-E0C90E37BBB3}"/>
              </a:ext>
            </a:extLst>
          </p:cNvPr>
          <p:cNvCxnSpPr>
            <a:cxnSpLocks/>
          </p:cNvCxnSpPr>
          <p:nvPr/>
        </p:nvCxnSpPr>
        <p:spPr>
          <a:xfrm flipH="1">
            <a:off x="7367160" y="3733704"/>
            <a:ext cx="1814724" cy="49368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7CAB2B-8A4B-41CF-83CC-8725518D71B4}"/>
              </a:ext>
            </a:extLst>
          </p:cNvPr>
          <p:cNvCxnSpPr>
            <a:cxnSpLocks/>
          </p:cNvCxnSpPr>
          <p:nvPr/>
        </p:nvCxnSpPr>
        <p:spPr>
          <a:xfrm flipH="1">
            <a:off x="7403556" y="4389041"/>
            <a:ext cx="1837467" cy="167169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4FBA942-CE9F-4A7A-8778-FD65ED484461}"/>
              </a:ext>
            </a:extLst>
          </p:cNvPr>
          <p:cNvCxnSpPr>
            <a:cxnSpLocks/>
          </p:cNvCxnSpPr>
          <p:nvPr/>
        </p:nvCxnSpPr>
        <p:spPr>
          <a:xfrm flipH="1">
            <a:off x="7558232" y="4774074"/>
            <a:ext cx="1837467" cy="1671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6F80D27-FE42-4354-8533-6C38708969D3}"/>
              </a:ext>
            </a:extLst>
          </p:cNvPr>
          <p:cNvCxnSpPr>
            <a:cxnSpLocks/>
          </p:cNvCxnSpPr>
          <p:nvPr/>
        </p:nvCxnSpPr>
        <p:spPr>
          <a:xfrm flipH="1" flipV="1">
            <a:off x="7607840" y="5288459"/>
            <a:ext cx="1787859" cy="1867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376C6CD-9E5F-4C73-847B-1CC33F258C1B}"/>
              </a:ext>
            </a:extLst>
          </p:cNvPr>
          <p:cNvCxnSpPr>
            <a:cxnSpLocks/>
          </p:cNvCxnSpPr>
          <p:nvPr/>
        </p:nvCxnSpPr>
        <p:spPr>
          <a:xfrm flipH="1" flipV="1">
            <a:off x="7626036" y="5822423"/>
            <a:ext cx="1787859" cy="18674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41D735A-C979-4864-B863-3B359F856C3E}"/>
              </a:ext>
            </a:extLst>
          </p:cNvPr>
          <p:cNvSpPr txBox="1"/>
          <p:nvPr/>
        </p:nvSpPr>
        <p:spPr>
          <a:xfrm>
            <a:off x="565850" y="369065"/>
            <a:ext cx="488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u="sng" dirty="0"/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34390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0BD4-4040-4888-A641-03EB5045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Dispersion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5E8B7-57CC-457E-9EEA-1DCB725C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/>
              <a:t>Red light refracts (bends) the least </a:t>
            </a:r>
          </a:p>
          <a:p>
            <a:r>
              <a:rPr lang="en-IE" sz="4400" dirty="0"/>
              <a:t>Violet light refracts (bends) the most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C3A698-88D0-4199-9547-43BABAE14549}"/>
              </a:ext>
            </a:extLst>
          </p:cNvPr>
          <p:cNvGrpSpPr/>
          <p:nvPr/>
        </p:nvGrpSpPr>
        <p:grpSpPr>
          <a:xfrm>
            <a:off x="9016880" y="146649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72284-0CAC-4A69-BE96-DBD98868DED4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A031EC-1026-40DF-AB1B-8249E2C8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1026" name="Picture 2" descr="What Happens to a White Light When It Passes Through a Prism and Why?">
            <a:extLst>
              <a:ext uri="{FF2B5EF4-FFF2-40B4-BE49-F238E27FC236}">
                <a16:creationId xmlns:a16="http://schemas.microsoft.com/office/drawing/2014/main" id="{4383F68A-AE2C-4D0C-813F-3E801C16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30" y="3619466"/>
            <a:ext cx="4453940" cy="29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5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>
            <a:extLst>
              <a:ext uri="{FF2B5EF4-FFF2-40B4-BE49-F238E27FC236}">
                <a16:creationId xmlns:a16="http://schemas.microsoft.com/office/drawing/2014/main" id="{891F6CB2-19FA-4E64-809A-F93F8469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31" y="179498"/>
            <a:ext cx="10588759" cy="116537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Join with another pair and use both prisms to see if you can recombine the spectrum into white light.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F773EBCF-7789-4D11-B60B-9A3A9F90A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457" y="1659088"/>
            <a:ext cx="4380543" cy="3144839"/>
          </a:xfrm>
          <a:prstGeom prst="cloudCallout">
            <a:avLst>
              <a:gd name="adj1" fmla="val 32721"/>
              <a:gd name="adj2" fmla="val 8373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How should you position the 2</a:t>
            </a:r>
            <a:r>
              <a:rPr lang="en-GB" sz="3200" kern="0" baseline="30000" dirty="0">
                <a:solidFill>
                  <a:sysClr val="windowText" lastClr="000000"/>
                </a:solidFill>
                <a:latin typeface="+mj-lt"/>
              </a:rPr>
              <a:t>nd</a:t>
            </a: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 prism?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78833D-0AC5-4B21-AB20-04CE8F698919}"/>
              </a:ext>
            </a:extLst>
          </p:cNvPr>
          <p:cNvSpPr/>
          <p:nvPr/>
        </p:nvSpPr>
        <p:spPr>
          <a:xfrm>
            <a:off x="1816158" y="1980083"/>
            <a:ext cx="1812157" cy="1572363"/>
          </a:xfrm>
          <a:prstGeom prst="triangle">
            <a:avLst>
              <a:gd name="adj" fmla="val 49507"/>
            </a:avLst>
          </a:prstGeom>
          <a:solidFill>
            <a:srgbClr val="DBFFFF"/>
          </a:solidFill>
          <a:ln w="19050">
            <a:solidFill>
              <a:srgbClr val="AB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872AF5C-5168-47DC-AA94-1A0EC4581967}"/>
              </a:ext>
            </a:extLst>
          </p:cNvPr>
          <p:cNvSpPr/>
          <p:nvPr/>
        </p:nvSpPr>
        <p:spPr>
          <a:xfrm>
            <a:off x="3620695" y="1983116"/>
            <a:ext cx="1812157" cy="1572363"/>
          </a:xfrm>
          <a:prstGeom prst="triangle">
            <a:avLst>
              <a:gd name="adj" fmla="val 49507"/>
            </a:avLst>
          </a:prstGeom>
          <a:solidFill>
            <a:srgbClr val="DBFFFF"/>
          </a:solidFill>
          <a:ln w="19050">
            <a:solidFill>
              <a:srgbClr val="AB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8D226-17AD-45AB-8EF5-9E32DA36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7" y="1428469"/>
            <a:ext cx="6863840" cy="2681415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224B15A1-B624-4AF0-B1D5-3FA7913E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90" y="5174477"/>
            <a:ext cx="7704204" cy="116537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Try a similar effect with your coloured disk by spinning it on a cocktail stick.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F0016FC-F9E7-4D19-825A-161E5486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30" y="4039312"/>
            <a:ext cx="2659964" cy="26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0A9DE-CCB5-4995-8AE8-A42F1EA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18">
            <a:extLst>
              <a:ext uri="{FF2B5EF4-FFF2-40B4-BE49-F238E27FC236}">
                <a16:creationId xmlns:a16="http://schemas.microsoft.com/office/drawing/2014/main" id="{855F97B1-95BC-428E-A632-907384CA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935" y="1231823"/>
            <a:ext cx="4380543" cy="3144839"/>
          </a:xfrm>
          <a:prstGeom prst="cloudCallout">
            <a:avLst>
              <a:gd name="adj1" fmla="val -55790"/>
              <a:gd name="adj2" fmla="val 840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What colour light is this blank screen emitting?</a:t>
            </a:r>
          </a:p>
        </p:txBody>
      </p:sp>
    </p:spTree>
    <p:extLst>
      <p:ext uri="{BB962C8B-B14F-4D97-AF65-F5344CB8AC3E}">
        <p14:creationId xmlns:p14="http://schemas.microsoft.com/office/powerpoint/2010/main" val="32810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9C97B-B05B-4ACB-9C17-C6070FB4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701" y="1"/>
            <a:ext cx="13487397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2447E-9AE5-4341-AD8F-1F1DB524A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8" b="27474"/>
          <a:stretch/>
        </p:blipFill>
        <p:spPr>
          <a:xfrm>
            <a:off x="4692614" y="1944130"/>
            <a:ext cx="2666521" cy="20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4723F386-362B-4747-9AD8-37053D5D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39" y="1581058"/>
            <a:ext cx="4532203" cy="275851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>
              <a:buFont typeface="Wingdings" panose="05000000000000000000" pitchFamily="2" charset="2"/>
              <a:buChar char="I"/>
              <a:tabLst>
                <a:tab pos="359824" algn="l"/>
              </a:tabLst>
            </a:pPr>
            <a:r>
              <a:rPr lang="en-GB" altLang="en-US" sz="3200" dirty="0">
                <a:latin typeface="+mj-lt"/>
              </a:rPr>
              <a:t>Watch the combining primary colours demo.</a:t>
            </a:r>
          </a:p>
          <a:p>
            <a:pPr marL="482588" indent="-482588">
              <a:tabLst>
                <a:tab pos="359824" algn="l"/>
              </a:tabLst>
            </a:pPr>
            <a:r>
              <a:rPr lang="en-GB" altLang="en-US" sz="3200" dirty="0">
                <a:latin typeface="+mj-lt"/>
                <a:sym typeface="Wingdings" panose="05000000000000000000" pitchFamily="2" charset="2"/>
              </a:rPr>
              <a:t>	Colour in your diagram neatly, labelling the colours.</a:t>
            </a:r>
            <a:endParaRPr lang="en-GB" altLang="en-US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2DBAE-D882-4CB1-83DD-5A18B7E0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99" y="657728"/>
            <a:ext cx="5953211" cy="5560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3EC15-624B-448A-97F5-94A4E5A061BA}"/>
              </a:ext>
            </a:extLst>
          </p:cNvPr>
          <p:cNvSpPr txBox="1"/>
          <p:nvPr/>
        </p:nvSpPr>
        <p:spPr>
          <a:xfrm>
            <a:off x="499124" y="657728"/>
            <a:ext cx="6110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>
                <a:latin typeface="+mj-lt"/>
                <a:cs typeface="Arial" panose="020B0604020202020204" pitchFamily="34" charset="0"/>
              </a:rPr>
              <a:t>Combining Colours</a:t>
            </a:r>
          </a:p>
        </p:txBody>
      </p:sp>
    </p:spTree>
    <p:extLst>
      <p:ext uri="{BB962C8B-B14F-4D97-AF65-F5344CB8AC3E}">
        <p14:creationId xmlns:p14="http://schemas.microsoft.com/office/powerpoint/2010/main" val="97038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2264-1FE8-4BC3-96F5-E4143E87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BDBC-19C1-404B-B655-688868638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Describe how to split light into different colours using a prism and correctly use the terms: </a:t>
            </a:r>
            <a:r>
              <a:rPr lang="en-GB" altLang="en-US" sz="3200" dirty="0">
                <a:solidFill>
                  <a:srgbClr val="934C74"/>
                </a:solidFill>
              </a:rPr>
              <a:t>spectrum, dispersion.</a:t>
            </a:r>
            <a:r>
              <a:rPr lang="en-GB" altLang="en-US" sz="3200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Recall the colours of the visible spectrum, in order.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Recall that filters can be used to make coloured light.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3200" dirty="0"/>
              <a:t>Recall the primary colours for light.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Describe how secondary colours of light and white light can be made from primary colours of light.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3200" dirty="0"/>
              <a:t>Explain how filters can be used to make coloured light. </a:t>
            </a:r>
          </a:p>
        </p:txBody>
      </p:sp>
    </p:spTree>
    <p:extLst>
      <p:ext uri="{BB962C8B-B14F-4D97-AF65-F5344CB8AC3E}">
        <p14:creationId xmlns:p14="http://schemas.microsoft.com/office/powerpoint/2010/main" val="2214443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5C80BEA-805A-4A93-AAFF-6BF6DA6D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58" y="1"/>
            <a:ext cx="8865441" cy="6651519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3" y="81698"/>
            <a:ext cx="3222003" cy="3898869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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 Launch presentation on slide 9.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sym typeface="Wingdings"/>
              </a:rPr>
              <a:t>Light Waves Part 5 - Colour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" y="4074421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3648A-A9CB-4CC8-B707-6871E36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04" y="0"/>
            <a:ext cx="6829971" cy="68580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745112C-3A71-412C-AA5E-E513EB061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981" y="514569"/>
            <a:ext cx="3416719" cy="2521321"/>
          </a:xfrm>
          <a:prstGeom prst="cloudCallout">
            <a:avLst>
              <a:gd name="adj1" fmla="val 66537"/>
              <a:gd name="adj2" fmla="val 4973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light are these lamps emitting?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4DEF3C-F779-44F2-BA16-EC93A859DEFD}"/>
              </a:ext>
            </a:extLst>
          </p:cNvPr>
          <p:cNvSpPr/>
          <p:nvPr/>
        </p:nvSpPr>
        <p:spPr>
          <a:xfrm rot="20964660">
            <a:off x="3665899" y="5254015"/>
            <a:ext cx="3907435" cy="165643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DF69AD0B-C62A-4224-8DB1-F040EDBF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918" y="3589984"/>
            <a:ext cx="3416719" cy="2521321"/>
          </a:xfrm>
          <a:prstGeom prst="cloudCallout">
            <a:avLst>
              <a:gd name="adj1" fmla="val 60215"/>
              <a:gd name="adj2" fmla="val 627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do we get the colours?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58853-4A4F-4895-95FA-A8BA879C9468}"/>
              </a:ext>
            </a:extLst>
          </p:cNvPr>
          <p:cNvSpPr txBox="1"/>
          <p:nvPr/>
        </p:nvSpPr>
        <p:spPr>
          <a:xfrm>
            <a:off x="6048744" y="4432597"/>
            <a:ext cx="15310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</a:rPr>
              <a:t>white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64633" y="260349"/>
            <a:ext cx="11568223" cy="263827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defTabSz="914377">
              <a:buFont typeface="Wingdings" panose="05000000000000000000" pitchFamily="2" charset="2"/>
              <a:buChar char="I"/>
              <a:defRPr/>
            </a:pPr>
            <a:r>
              <a:rPr lang="en-GB" altLang="en-US" sz="3200" kern="0" dirty="0">
                <a:latin typeface="Calibri" pitchFamily="34" charset="0"/>
              </a:rPr>
              <a:t>Rep</a:t>
            </a:r>
            <a:r>
              <a:rPr lang="en-GB" altLang="en-US" sz="3200" kern="0" dirty="0" err="1">
                <a:latin typeface="Calibri" pitchFamily="34" charset="0"/>
              </a:rPr>
              <a:t>roduce</a:t>
            </a:r>
            <a:r>
              <a:rPr lang="en-GB" altLang="en-US" sz="3200" kern="0" dirty="0">
                <a:latin typeface="Calibri" pitchFamily="34" charset="0"/>
              </a:rPr>
              <a:t> your spectrum on a screen.</a:t>
            </a:r>
          </a:p>
          <a:p>
            <a:pPr marL="457189" indent="-457189" defTabSz="914377">
              <a:buFont typeface="Wingdings" panose="05000000000000000000" pitchFamily="2" charset="2"/>
              <a:buChar char="I"/>
              <a:defRPr/>
            </a:pPr>
            <a:r>
              <a:rPr lang="en-GB" altLang="en-US" sz="3200" kern="0" dirty="0">
                <a:latin typeface="Calibri" pitchFamily="34" charset="0"/>
              </a:rPr>
              <a:t>Slowly lower a red, blue or green filter into the path of the spectrum. Ignore any white section in the middle of the spectrum and concentrate on what happens to the red, blue &amp; green colours.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054399" y="3104033"/>
            <a:ext cx="3799368" cy="2482480"/>
          </a:xfrm>
          <a:prstGeom prst="cloudCallout">
            <a:avLst>
              <a:gd name="adj1" fmla="val -66242"/>
              <a:gd name="adj2" fmla="val 94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red filter do?</a:t>
            </a:r>
            <a:endParaRPr lang="en-US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E48704E-47B6-4232-88AB-3FFBEA8E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62" y="3056182"/>
            <a:ext cx="3936409" cy="2591169"/>
          </a:xfrm>
          <a:prstGeom prst="cloudCallout">
            <a:avLst>
              <a:gd name="adj1" fmla="val 58368"/>
              <a:gd name="adj2" fmla="val 776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turn ALL the colours red?</a:t>
            </a:r>
            <a:endParaRPr lang="en-US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899E67C-2087-4D7A-B234-0F4F9C5B9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4" y="266772"/>
            <a:ext cx="11300411" cy="6324455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18279" y="4537115"/>
            <a:ext cx="5174373" cy="211650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 defTabSz="914377">
              <a:buFont typeface="Wingdings" panose="05000000000000000000" pitchFamily="2" charset="2"/>
              <a:buChar char="8"/>
              <a:tabLst>
                <a:tab pos="542912" algn="l"/>
              </a:tabLst>
              <a:defRPr/>
            </a:pPr>
            <a:r>
              <a:rPr lang="en-GB" altLang="en-US" sz="3200" kern="0" dirty="0">
                <a:latin typeface="+mj-lt"/>
              </a:rPr>
              <a:t>Click image to run simulation.</a:t>
            </a:r>
          </a:p>
          <a:p>
            <a:pPr marL="542912" indent="-542912" defTabSz="914377">
              <a:buFont typeface="Wingdings" panose="05000000000000000000" pitchFamily="2" charset="2"/>
              <a:buChar char="8"/>
              <a:tabLst>
                <a:tab pos="542912" algn="l"/>
              </a:tabLst>
              <a:defRPr/>
            </a:pPr>
            <a:r>
              <a:rPr lang="en-GB" altLang="en-US" sz="3200" kern="0" dirty="0">
                <a:latin typeface="+mj-lt"/>
              </a:rPr>
              <a:t>Choose a single white single bulb &amp; add filters </a:t>
            </a:r>
            <a:endParaRPr lang="en-US" altLang="en-US" sz="3200" kern="0" dirty="0">
              <a:latin typeface="+mj-lt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4BD315E-96CD-40FC-89B7-7CDB0597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069" y="-355969"/>
            <a:ext cx="3799368" cy="2482480"/>
          </a:xfrm>
          <a:prstGeom prst="cloudCallout">
            <a:avLst>
              <a:gd name="adj1" fmla="val 35002"/>
              <a:gd name="adj2" fmla="val 818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red filter do?</a:t>
            </a:r>
            <a:endParaRPr lang="en-US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89A70A35-1928-44E2-B079-8A7CFFD7B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729111"/>
            <a:ext cx="274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945AD6BD-805F-4472-AB40-396B8C0E2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830711"/>
            <a:ext cx="2743200" cy="0"/>
          </a:xfrm>
          <a:prstGeom prst="line">
            <a:avLst/>
          </a:prstGeom>
          <a:noFill/>
          <a:ln w="76200">
            <a:solidFill>
              <a:srgbClr val="FFA5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FEDAB422-712A-439A-B76E-874FEB892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932311"/>
            <a:ext cx="2743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8964D51E-ACAC-40EA-8292-ED6C473D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033911"/>
            <a:ext cx="27432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5542C9B8-D34B-4AEE-B12C-F2FF6F991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135511"/>
            <a:ext cx="2743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C94BEA19-F0B3-453E-A23E-A5F10D103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237111"/>
            <a:ext cx="2743200" cy="0"/>
          </a:xfrm>
          <a:prstGeom prst="line">
            <a:avLst/>
          </a:prstGeom>
          <a:noFill/>
          <a:ln w="76200">
            <a:solidFill>
              <a:srgbClr val="4B008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A48A1CE8-D746-47DD-879D-6DEE4FE8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338711"/>
            <a:ext cx="2743200" cy="0"/>
          </a:xfrm>
          <a:prstGeom prst="line">
            <a:avLst/>
          </a:prstGeom>
          <a:noFill/>
          <a:ln w="76200">
            <a:solidFill>
              <a:srgbClr val="E682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FDA41B7E-8686-4237-A49C-1A835A72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197828"/>
            <a:ext cx="203200" cy="1727200"/>
          </a:xfrm>
          <a:prstGeom prst="rect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3084E32E-0DED-4AAE-BFAB-7B01A0C1D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7" y="596295"/>
            <a:ext cx="1104088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GB" altLang="en-US" sz="4000" b="1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___ filter</a:t>
            </a:r>
            <a:r>
              <a:rPr lang="en-GB" alt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absorbs all colours apart from ____ light.</a:t>
            </a:r>
          </a:p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4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186EE41C-6577-49F2-8A71-F8A77BE08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714295"/>
            <a:ext cx="162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52">
            <a:extLst>
              <a:ext uri="{FF2B5EF4-FFF2-40B4-BE49-F238E27FC236}">
                <a16:creationId xmlns:a16="http://schemas.microsoft.com/office/drawing/2014/main" id="{53C30E70-8668-4B75-BF48-81F98D2A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56" y="4797359"/>
            <a:ext cx="10664888" cy="172562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82588" indent="-482588" defTabSz="914377">
              <a:buFont typeface="Wingdings 2" panose="05020102010507070707" pitchFamily="18" charset="2"/>
              <a:buChar char="!"/>
              <a:defRPr/>
            </a:pPr>
            <a:r>
              <a:rPr lang="en-GB" altLang="en-US" sz="3200" kern="0" dirty="0">
                <a:latin typeface="+mj-lt"/>
              </a:rPr>
              <a:t>Use coloured pencils to draw a similar diagram for a red, blue or green filter. Complete the explanation underneath.</a:t>
            </a:r>
          </a:p>
          <a:p>
            <a:pPr marL="482588" indent="-482588" defTabSz="914377">
              <a:buFont typeface="Wingdings 2" panose="05020102010507070707" pitchFamily="18" charset="2"/>
              <a:buChar char="!"/>
              <a:defRPr/>
            </a:pPr>
            <a:r>
              <a:rPr lang="en-GB" altLang="en-US" sz="3200" kern="0" dirty="0">
                <a:latin typeface="+mj-lt"/>
              </a:rPr>
              <a:t>Support: start with only red, green &amp; blue light </a:t>
            </a:r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D0C406CB-5488-4143-9F9C-3B6D468C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75" y="2972053"/>
            <a:ext cx="121920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We know a red filter does not turn all colours red because when placed in front of a spectrum…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B4366-021E-4494-A4B2-EE8570E2C479}"/>
              </a:ext>
            </a:extLst>
          </p:cNvPr>
          <p:cNvSpPr txBox="1"/>
          <p:nvPr/>
        </p:nvSpPr>
        <p:spPr>
          <a:xfrm>
            <a:off x="926591" y="596295"/>
            <a:ext cx="11341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7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red</a:t>
            </a:r>
            <a:endParaRPr lang="en-GB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0A516-9E30-46F3-B2B3-3129F42FB89D}"/>
              </a:ext>
            </a:extLst>
          </p:cNvPr>
          <p:cNvSpPr txBox="1"/>
          <p:nvPr/>
        </p:nvSpPr>
        <p:spPr>
          <a:xfrm>
            <a:off x="9131062" y="596295"/>
            <a:ext cx="11341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7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red</a:t>
            </a:r>
            <a:endParaRPr lang="en-GB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B6F10F-F664-43FF-A5FD-E4C43B636C84}"/>
              </a:ext>
            </a:extLst>
          </p:cNvPr>
          <p:cNvGrpSpPr/>
          <p:nvPr/>
        </p:nvGrpSpPr>
        <p:grpSpPr>
          <a:xfrm>
            <a:off x="8993875" y="12226"/>
            <a:ext cx="3198125" cy="646331"/>
            <a:chOff x="8993875" y="93140"/>
            <a:chExt cx="319812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1D3691-37AF-4F5C-AE6F-13D27DA4D1F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71E3FD-3CCB-433F-8B5D-D76FD02B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id="{89A70A35-1928-44E2-B079-8A7CFFD7B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729111"/>
            <a:ext cx="274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945AD6BD-805F-4472-AB40-396B8C0E2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830711"/>
            <a:ext cx="2743200" cy="0"/>
          </a:xfrm>
          <a:prstGeom prst="line">
            <a:avLst/>
          </a:prstGeom>
          <a:noFill/>
          <a:ln w="76200">
            <a:solidFill>
              <a:srgbClr val="FFA5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FEDAB422-712A-439A-B76E-874FEB892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1932311"/>
            <a:ext cx="2743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8964D51E-ACAC-40EA-8292-ED6C473D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033911"/>
            <a:ext cx="27432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5542C9B8-D34B-4AEE-B12C-F2FF6F991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135511"/>
            <a:ext cx="2743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C94BEA19-F0B3-453E-A23E-A5F10D103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237111"/>
            <a:ext cx="2743200" cy="0"/>
          </a:xfrm>
          <a:prstGeom prst="line">
            <a:avLst/>
          </a:prstGeom>
          <a:noFill/>
          <a:ln w="76200">
            <a:solidFill>
              <a:srgbClr val="4B008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A48A1CE8-D746-47DD-879D-6DEE4FE8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7950" y="2338711"/>
            <a:ext cx="2743200" cy="0"/>
          </a:xfrm>
          <a:prstGeom prst="line">
            <a:avLst/>
          </a:prstGeom>
          <a:noFill/>
          <a:ln w="76200">
            <a:solidFill>
              <a:srgbClr val="E682E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FDA41B7E-8686-4237-A49C-1A835A72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197828"/>
            <a:ext cx="203200" cy="1727200"/>
          </a:xfrm>
          <a:prstGeom prst="rect">
            <a:avLst/>
          </a:prstGeom>
          <a:solidFill>
            <a:srgbClr val="FF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3084E32E-0DED-4AAE-BFAB-7B01A0C1D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7" y="596295"/>
            <a:ext cx="1104088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GB" altLang="en-US" sz="4000" b="1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___ filter</a:t>
            </a:r>
            <a:r>
              <a:rPr lang="en-GB" altLang="en-US" sz="4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absorbs all colours apart from ____ light.</a:t>
            </a:r>
          </a:p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en-US" sz="4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186EE41C-6577-49F2-8A71-F8A77BE08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714295"/>
            <a:ext cx="1625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D0C406CB-5488-4143-9F9C-3B6D468C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75" y="2972053"/>
            <a:ext cx="121920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We know a red filter does not turn all colours red because when placed in front of a spectrum…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B4366-021E-4494-A4B2-EE8570E2C479}"/>
              </a:ext>
            </a:extLst>
          </p:cNvPr>
          <p:cNvSpPr txBox="1"/>
          <p:nvPr/>
        </p:nvSpPr>
        <p:spPr>
          <a:xfrm>
            <a:off x="926591" y="596295"/>
            <a:ext cx="11341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7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red</a:t>
            </a:r>
            <a:endParaRPr lang="en-GB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0A516-9E30-46F3-B2B3-3129F42FB89D}"/>
              </a:ext>
            </a:extLst>
          </p:cNvPr>
          <p:cNvSpPr txBox="1"/>
          <p:nvPr/>
        </p:nvSpPr>
        <p:spPr>
          <a:xfrm>
            <a:off x="9131062" y="596295"/>
            <a:ext cx="11341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733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red</a:t>
            </a:r>
            <a:endParaRPr lang="en-GB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B6F10F-F664-43FF-A5FD-E4C43B636C84}"/>
              </a:ext>
            </a:extLst>
          </p:cNvPr>
          <p:cNvGrpSpPr/>
          <p:nvPr/>
        </p:nvGrpSpPr>
        <p:grpSpPr>
          <a:xfrm>
            <a:off x="8993875" y="12226"/>
            <a:ext cx="3198125" cy="646331"/>
            <a:chOff x="8993875" y="93140"/>
            <a:chExt cx="319812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1D3691-37AF-4F5C-AE6F-13D27DA4D1F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71E3FD-3CCB-433F-8B5D-D76FD02BA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C4EAF7A-3724-4487-A734-62505D559A79}"/>
              </a:ext>
            </a:extLst>
          </p:cNvPr>
          <p:cNvSpPr txBox="1"/>
          <p:nvPr/>
        </p:nvSpPr>
        <p:spPr>
          <a:xfrm>
            <a:off x="278809" y="4271007"/>
            <a:ext cx="116343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the filter blocked out the other colours leaving just the red.</a:t>
            </a:r>
          </a:p>
        </p:txBody>
      </p:sp>
    </p:spTree>
    <p:extLst>
      <p:ext uri="{BB962C8B-B14F-4D97-AF65-F5344CB8AC3E}">
        <p14:creationId xmlns:p14="http://schemas.microsoft.com/office/powerpoint/2010/main" val="287078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4ECFD-9C3C-45FF-857A-0A5C7C7A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62"/>
            <a:ext cx="7239000" cy="49022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A707C5DE-3CC2-44F1-AFCE-4AEAA7C8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33" y="250362"/>
            <a:ext cx="4713252" cy="3221533"/>
          </a:xfrm>
          <a:prstGeom prst="cloudCallout">
            <a:avLst>
              <a:gd name="adj1" fmla="val 66233"/>
              <a:gd name="adj2" fmla="val 706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does this refraction mean we see a rainbow?</a:t>
            </a:r>
            <a:endParaRPr lang="en-US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BB1EC-E05D-411B-B823-2247B086C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408" y="3777704"/>
            <a:ext cx="6160593" cy="30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134F1-401E-435B-AB07-BE031186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116613"/>
            <a:ext cx="93599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5955BAA-A33B-415E-9F4A-044AF92F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56" y="1251750"/>
            <a:ext cx="9296545" cy="481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925C48-2E3D-4E77-B558-627C0B5A1A61}"/>
              </a:ext>
            </a:extLst>
          </p:cNvPr>
          <p:cNvGrpSpPr/>
          <p:nvPr/>
        </p:nvGrpSpPr>
        <p:grpSpPr>
          <a:xfrm>
            <a:off x="234151" y="220482"/>
            <a:ext cx="5687599" cy="1554209"/>
            <a:chOff x="4729446" y="904147"/>
            <a:chExt cx="4265699" cy="1165657"/>
          </a:xfrm>
        </p:grpSpPr>
        <p:sp>
          <p:nvSpPr>
            <p:cNvPr id="3" name="AutoShape 26">
              <a:extLst>
                <a:ext uri="{FF2B5EF4-FFF2-40B4-BE49-F238E27FC236}">
                  <a16:creationId xmlns:a16="http://schemas.microsoft.com/office/drawing/2014/main" id="{4AD6BBF8-D045-4BE0-A415-7F21B6459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446" y="904147"/>
              <a:ext cx="4265699" cy="1165657"/>
            </a:xfrm>
            <a:prstGeom prst="roundRect">
              <a:avLst>
                <a:gd name="adj" fmla="val 9792"/>
              </a:avLst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>
              <a:lvl1pPr marL="450850" indent="-4508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9457" lvl="1" indent="0">
                <a:tabLst>
                  <a:tab pos="594769" algn="l"/>
                </a:tabLst>
                <a:defRPr/>
              </a:pPr>
              <a:r>
                <a:rPr lang="en-US" altLang="en-US" sz="2933" dirty="0">
                  <a:solidFill>
                    <a:prstClr val="white"/>
                  </a:solidFill>
                  <a:sym typeface="Wingdings" panose="05000000000000000000" pitchFamily="2" charset="2"/>
                </a:rPr>
                <a:t>Try </a:t>
              </a:r>
              <a:r>
                <a:rPr lang="en-US" altLang="en-US" sz="2933" dirty="0">
                  <a:solidFill>
                    <a:srgbClr val="FFFF00"/>
                  </a:solidFill>
                  <a:sym typeface="Wingdings" panose="05000000000000000000" pitchFamily="2" charset="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8je3_rainbos_and_glories </a:t>
              </a:r>
              <a:r>
                <a:rPr lang="en-US" altLang="en-US" sz="2933" dirty="0">
                  <a:solidFill>
                    <a:prstClr val="white"/>
                  </a:solidFill>
                  <a:sym typeface="Wingdings" panose="05000000000000000000" pitchFamily="2" charset="2"/>
                </a:rPr>
                <a:t>worksheet as extension work in your own time.</a:t>
              </a:r>
              <a:endParaRPr lang="en-US" altLang="en-US" sz="2933" dirty="0">
                <a:solidFill>
                  <a:prstClr val="white"/>
                </a:solidFill>
              </a:endParaRPr>
            </a:p>
          </p:txBody>
        </p:sp>
        <p:sp>
          <p:nvSpPr>
            <p:cNvPr id="4" name="5-Point Star 7">
              <a:extLst>
                <a:ext uri="{FF2B5EF4-FFF2-40B4-BE49-F238E27FC236}">
                  <a16:creationId xmlns:a16="http://schemas.microsoft.com/office/drawing/2014/main" id="{63D7EF71-994C-432F-99D7-77BFE0ACC332}"/>
                </a:ext>
              </a:extLst>
            </p:cNvPr>
            <p:cNvSpPr/>
            <p:nvPr/>
          </p:nvSpPr>
          <p:spPr>
            <a:xfrm>
              <a:off x="4795942" y="988704"/>
              <a:ext cx="315416" cy="307201"/>
            </a:xfrm>
            <a:prstGeom prst="star5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</p:grpSp>
    </p:spTree>
    <p:extLst>
      <p:ext uri="{BB962C8B-B14F-4D97-AF65-F5344CB8AC3E}">
        <p14:creationId xmlns:p14="http://schemas.microsoft.com/office/powerpoint/2010/main" val="379247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1" y="1162493"/>
            <a:ext cx="1212584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spectrum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C7223-8879-4165-9FC2-C2763AF2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31" y="300748"/>
            <a:ext cx="5495048" cy="4123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ACD4B-721C-42C5-86BF-14638184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4" y="300748"/>
            <a:ext cx="5495048" cy="412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1A33D-969C-43CC-BE03-27A135688595}"/>
              </a:ext>
            </a:extLst>
          </p:cNvPr>
          <p:cNvSpPr txBox="1"/>
          <p:nvPr/>
        </p:nvSpPr>
        <p:spPr>
          <a:xfrm>
            <a:off x="554554" y="4763443"/>
            <a:ext cx="7277396" cy="124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Kaieteur Falls, Guyana</a:t>
            </a:r>
          </a:p>
          <a:p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Highest one drop waterfall in the world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01F76C1E-29B9-4276-8B7F-650C2FEE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791" y="3520078"/>
            <a:ext cx="4146527" cy="2823587"/>
          </a:xfrm>
          <a:prstGeom prst="cloudCallout">
            <a:avLst>
              <a:gd name="adj1" fmla="val 69447"/>
              <a:gd name="adj2" fmla="val 442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this help it make its own rainbow?</a:t>
            </a:r>
          </a:p>
        </p:txBody>
      </p:sp>
    </p:spTree>
    <p:extLst>
      <p:ext uri="{BB962C8B-B14F-4D97-AF65-F5344CB8AC3E}">
        <p14:creationId xmlns:p14="http://schemas.microsoft.com/office/powerpoint/2010/main" val="207411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519814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secondary colours</a:t>
            </a:r>
            <a:endParaRPr lang="en-GB" sz="117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7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1" y="1162493"/>
            <a:ext cx="1212584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dispersion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1" y="1162493"/>
            <a:ext cx="1212584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Roy G </a:t>
            </a:r>
            <a:r>
              <a:rPr lang="en-GB" sz="15333" dirty="0" err="1">
                <a:solidFill>
                  <a:srgbClr val="FFFFFF"/>
                </a:solidFill>
                <a:latin typeface="Arial"/>
              </a:rPr>
              <a:t>Biv</a:t>
            </a:r>
            <a:endParaRPr lang="en-GB" sz="12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2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359145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22133" dirty="0">
                <a:solidFill>
                  <a:srgbClr val="FFFFFF"/>
                </a:solidFill>
                <a:latin typeface="Arial"/>
              </a:rPr>
              <a:t>prism</a:t>
            </a:r>
            <a:endParaRPr lang="en-GB" sz="117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1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359145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22133" dirty="0">
                <a:solidFill>
                  <a:srgbClr val="FFFFFF"/>
                </a:solidFill>
                <a:latin typeface="Arial"/>
              </a:rPr>
              <a:t>filter</a:t>
            </a:r>
            <a:endParaRPr lang="en-GB" sz="117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1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116249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primary colours</a:t>
            </a:r>
            <a:endParaRPr lang="en-GB" sz="117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27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6585-4073-4ED9-A56F-CDD1CC0F16A9}"/>
              </a:ext>
            </a:extLst>
          </p:cNvPr>
          <p:cNvSpPr txBox="1"/>
          <p:nvPr/>
        </p:nvSpPr>
        <p:spPr>
          <a:xfrm>
            <a:off x="0" y="359145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22133" dirty="0">
                <a:solidFill>
                  <a:srgbClr val="FFFFFF"/>
                </a:solidFill>
                <a:latin typeface="Arial"/>
              </a:rPr>
              <a:t>absorb</a:t>
            </a:r>
            <a:endParaRPr lang="en-GB" sz="117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8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317496-926B-49D5-B6C2-665F9FAD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"/>
            <a:ext cx="12184877" cy="68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F4F1D6-FABC-40E0-B761-432F70D4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73" y="894996"/>
            <a:ext cx="8268854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8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7294442-289E-46FD-94CF-45B943D62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625" y="914049"/>
            <a:ext cx="8230749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6CD61CA-F190-481F-879A-E80B2BF82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" y="182880"/>
            <a:ext cx="6179162" cy="649224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5B07E4B5-BFF6-475C-9FB7-38D974FA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779" y="516678"/>
            <a:ext cx="4876800" cy="3339397"/>
          </a:xfrm>
          <a:prstGeom prst="cloudCallout">
            <a:avLst>
              <a:gd name="adj1" fmla="val 54779"/>
              <a:gd name="adj2" fmla="val 6251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What can we use in the lab to create these colours?</a:t>
            </a:r>
          </a:p>
        </p:txBody>
      </p:sp>
    </p:spTree>
    <p:extLst>
      <p:ext uri="{BB962C8B-B14F-4D97-AF65-F5344CB8AC3E}">
        <p14:creationId xmlns:p14="http://schemas.microsoft.com/office/powerpoint/2010/main" val="8958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E86EBA6-1A99-452E-BF5A-A6E09201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7" y="0"/>
            <a:ext cx="8228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83304-97AB-4835-BF67-0DA5B60B3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1690"/>
            <a:ext cx="12191999" cy="9137843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78FF1156-87F4-4795-9708-8932004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779" y="516678"/>
            <a:ext cx="4876800" cy="3339397"/>
          </a:xfrm>
          <a:prstGeom prst="cloudCallout">
            <a:avLst>
              <a:gd name="adj1" fmla="val 54779"/>
              <a:gd name="adj2" fmla="val 6251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</a:rPr>
              <a:t>What can we use in the lab to create these colours?</a:t>
            </a:r>
          </a:p>
        </p:txBody>
      </p:sp>
    </p:spTree>
    <p:extLst>
      <p:ext uri="{BB962C8B-B14F-4D97-AF65-F5344CB8AC3E}">
        <p14:creationId xmlns:p14="http://schemas.microsoft.com/office/powerpoint/2010/main" val="24758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schemas.microsoft.com/office/2006/documentManagement/types"/>
    <ds:schemaRef ds:uri="http://schemas.openxmlformats.org/package/2006/metadata/core-properties"/>
    <ds:schemaRef ds:uri="caa02d93-d17b-4249-a0c5-afeca33be5b7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b496163d-89a1-4d48-9d31-68cb6b4034b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0C0FE5-3426-43D7-A473-AF5533E2C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762</Words>
  <Application>Microsoft Office PowerPoint</Application>
  <PresentationFormat>Widescreen</PresentationFormat>
  <Paragraphs>93</Paragraphs>
  <Slides>36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Book Antiqua</vt:lpstr>
      <vt:lpstr>Calibri</vt:lpstr>
      <vt:lpstr>Calibri Light</vt:lpstr>
      <vt:lpstr>Webdings</vt:lpstr>
      <vt:lpstr>Wingdings</vt:lpstr>
      <vt:lpstr>Wingdings 2</vt:lpstr>
      <vt:lpstr>1_Office Theme</vt:lpstr>
      <vt:lpstr>5_Default Design</vt:lpstr>
      <vt:lpstr>8_Default Design</vt:lpstr>
      <vt:lpstr>9_Default Design</vt:lpstr>
      <vt:lpstr>8Je1 Coloured Light  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