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39"/>
  </p:notesMasterIdLst>
  <p:sldIdLst>
    <p:sldId id="257" r:id="rId4"/>
    <p:sldId id="289" r:id="rId5"/>
    <p:sldId id="288" r:id="rId6"/>
    <p:sldId id="295" r:id="rId7"/>
    <p:sldId id="258" r:id="rId8"/>
    <p:sldId id="269" r:id="rId9"/>
    <p:sldId id="270" r:id="rId10"/>
    <p:sldId id="273" r:id="rId11"/>
    <p:sldId id="274" r:id="rId12"/>
    <p:sldId id="275" r:id="rId13"/>
    <p:sldId id="263" r:id="rId14"/>
    <p:sldId id="262" r:id="rId15"/>
    <p:sldId id="290" r:id="rId16"/>
    <p:sldId id="264" r:id="rId17"/>
    <p:sldId id="265" r:id="rId18"/>
    <p:sldId id="266" r:id="rId19"/>
    <p:sldId id="267" r:id="rId20"/>
    <p:sldId id="291" r:id="rId21"/>
    <p:sldId id="292" r:id="rId22"/>
    <p:sldId id="293" r:id="rId23"/>
    <p:sldId id="294" r:id="rId24"/>
    <p:sldId id="296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68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02040"/>
    <a:srgbClr val="F2B800"/>
    <a:srgbClr val="FFBA97"/>
    <a:srgbClr val="FFA87D"/>
    <a:srgbClr val="FF9966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2914" autoAdjust="0"/>
  </p:normalViewPr>
  <p:slideViewPr>
    <p:cSldViewPr snapToGrid="0">
      <p:cViewPr varScale="1">
        <p:scale>
          <a:sx n="66" d="100"/>
          <a:sy n="66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7421B-AD86-4455-88E0-036D2467D56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D5340-6F4C-406D-92F0-09BCB6BEC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9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4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2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1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8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0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1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worksheets- 7Ab4-The Human body and 7Ab5- The</a:t>
            </a:r>
            <a:r>
              <a:rPr lang="en-GB" baseline="0" dirty="0" smtClean="0"/>
              <a:t> human body Organs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7671-5D71-4C25-AAB8-2532535EAE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7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1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5340-6F4C-406D-92F0-09BCB6BEC85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7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6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6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8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203304" y="988219"/>
            <a:ext cx="5280025" cy="7200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32" tIns="45719" rIns="91432" bIns="45719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31637" y="3212976"/>
            <a:ext cx="5942112" cy="57606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32" tIns="45719" rIns="91432" bIns="4571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937" y="1700808"/>
            <a:ext cx="10899243" cy="1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 smtClean="0"/>
              <a:t>To know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5975" y="3861048"/>
            <a:ext cx="1094521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6" y="18"/>
            <a:ext cx="1631951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733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01052" y="18"/>
            <a:ext cx="3790949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77E633D-E132-4B6F-9594-19CA31BC42BA}" type="datetime1">
              <a:rPr lang="en-GB" altLang="en-US" sz="3733" b="1" u="sng">
                <a:solidFill>
                  <a:prstClr val="black"/>
                </a:solidFill>
                <a:latin typeface="Calibri"/>
              </a:rPr>
              <a:pPr algn="r" eaLnBrk="1" hangingPunct="1">
                <a:spcBef>
                  <a:spcPct val="50000"/>
                </a:spcBef>
              </a:pPr>
              <a:t>19/07/2018</a:t>
            </a:fld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5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552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059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563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537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6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95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507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436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91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776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44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771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797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11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057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9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9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9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7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7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7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062C-1B93-4B97-A6A8-4AFDE8DF373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4A09-00D0-49A5-8566-1436BA8E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9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844676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0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937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pscienc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highamspark.fireflycloud.ne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channel/UCuvnztKGXBYUuEm6LUmFLG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pearsonactivelearn.com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photosynthesis-1186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7033" y="1886643"/>
            <a:ext cx="10899243" cy="1295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</a:rPr>
              <a:t>Identify and locate important and animal organs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</a:rPr>
              <a:t>Describe the functions of important animal and plant organs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</a:rPr>
              <a:t>Describe what happens in photosynthesis  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3905250"/>
            <a:ext cx="7403689" cy="2952750"/>
          </a:xfrm>
          <a:solidFill>
            <a:srgbClr val="EAEAEA"/>
          </a:solidFill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</a:rPr>
              <a:t>In the back of your exercise books, list as many animal organs as possible and state their function. 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" y="-19877"/>
            <a:ext cx="10724672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2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 u="sng" kern="0" dirty="0" smtClean="0">
                <a:solidFill>
                  <a:srgbClr val="000000"/>
                </a:solidFill>
              </a:rPr>
              <a:t>7Ab Organs </a:t>
            </a:r>
            <a:endParaRPr lang="en-GB" sz="3733" u="sng" kern="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s://firefly.archbishoptemple.lancs.sch.uk/Templates/lib/core/login/images/school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02" y="6180489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4" y="6298463"/>
            <a:ext cx="3794637" cy="43603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96937" y="6265245"/>
            <a:ext cx="1143855" cy="481623"/>
          </a:xfrm>
          <a:prstGeom prst="rect">
            <a:avLst/>
          </a:prstGeom>
        </p:spPr>
      </p:pic>
      <p:pic>
        <p:nvPicPr>
          <p:cNvPr id="16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147" y="6291943"/>
            <a:ext cx="2504016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0" descr="Image result for plant reproduc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12" descr="Image result for plant reproduction"/>
          <p:cNvSpPr>
            <a:spLocks noChangeAspect="1" noChangeArrowheads="1"/>
          </p:cNvSpPr>
          <p:nvPr/>
        </p:nvSpPr>
        <p:spPr bwMode="auto">
          <a:xfrm>
            <a:off x="410633" y="1058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24480" t="9312" r="23691" b="10860"/>
          <a:stretch/>
        </p:blipFill>
        <p:spPr>
          <a:xfrm>
            <a:off x="7011078" y="3731342"/>
            <a:ext cx="3961722" cy="2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27906"/>
            <a:ext cx="11810999" cy="435133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Task: Cut and stick the organs on the human body.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Complete the task.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666" t="17217" r="33659" b="12586"/>
          <a:stretch/>
        </p:blipFill>
        <p:spPr>
          <a:xfrm>
            <a:off x="1181100" y="1690688"/>
            <a:ext cx="3409950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5139" t="16667" r="33750" b="12222"/>
          <a:stretch/>
        </p:blipFill>
        <p:spPr>
          <a:xfrm>
            <a:off x="5238750" y="1656038"/>
            <a:ext cx="3389313" cy="48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6029" y="161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Plant organs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750" t="25674" r="22917" b="33111"/>
          <a:stretch/>
        </p:blipFill>
        <p:spPr>
          <a:xfrm>
            <a:off x="152399" y="1352550"/>
            <a:ext cx="8115697" cy="4824412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61529" y="450651"/>
            <a:ext cx="5578072" cy="3550643"/>
          </a:xfrm>
          <a:prstGeom prst="cloudCallout">
            <a:avLst>
              <a:gd name="adj1" fmla="val -101459"/>
              <a:gd name="adj2" fmla="val 73036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Name the different parts of a plant.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600" dirty="0" smtClean="0">
              <a:solidFill>
                <a:srgbClr val="000000"/>
              </a:solidFill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What are the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function of these parts?</a:t>
            </a:r>
            <a:endParaRPr lang="en-GB" alt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45" t="23884" r="17408" b="21428"/>
          <a:stretch/>
        </p:blipFill>
        <p:spPr>
          <a:xfrm>
            <a:off x="156029" y="1041852"/>
            <a:ext cx="8987971" cy="52027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6029" y="161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Plant organs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4084695" cy="1084262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and label the diagram below.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84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1" y="140851"/>
            <a:ext cx="8750460" cy="6155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00"/>
                </a:solidFill>
                <a:latin typeface="Trebuchet MS" pitchFamily="34" charset="0"/>
              </a:rPr>
              <a:t>Learning outcomes</a:t>
            </a: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34925" y="756387"/>
          <a:ext cx="11767931" cy="7185260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8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and identify some human and plant organs.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Correctly use the word: organ.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functions of major human and plant organs.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functions of a large range of human, animal and plant organs.</a:t>
                      </a:r>
                    </a:p>
                    <a:p>
                      <a:endParaRPr lang="en-GB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what happens in photosynthesis</a:t>
                      </a: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similarities between the functions of different organs (including common life processes). </a:t>
                      </a: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31" y="2598421"/>
            <a:ext cx="1822862" cy="1926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11" y="3385769"/>
            <a:ext cx="1822862" cy="192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741" y="4700456"/>
            <a:ext cx="1822862" cy="192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61" y="3041107"/>
            <a:ext cx="18228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https://www.twig-world.com/film/photosynthesis-1186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Photosynthesis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41799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Watch the video and make notes in the back of your books</a:t>
            </a:r>
          </a:p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83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5716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Plants make their own food using a process called p_______________.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Photosynthesis takes places in the l_______ of the plants.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requires c_________ d________ from the air and w_______ from the soil. It also requires l_____.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Photosynthesis produces o________ and glucose.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Photosynthesis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41799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and complete the text below. </a:t>
            </a:r>
          </a:p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63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5716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Plants make their own food using a process called p_______________.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Photosynthesis takes places in the l_______ of the plants.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requires c_________ d________ from the air and w_______ from the soil. It also requires l_____.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Photosynthesis produces o________ and glucose.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Photosynthesis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745355" y="230188"/>
            <a:ext cx="4141845" cy="1274762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green pens to correct your answers. 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4800" y="1557338"/>
            <a:ext cx="31813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Photosynthesis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635579"/>
            <a:ext cx="1371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leaves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8850" y="3545216"/>
            <a:ext cx="34099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Carbon 	dioxide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4824" y="3545216"/>
            <a:ext cx="15144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water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0513" y="3931633"/>
            <a:ext cx="15144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light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1525" y="5035554"/>
            <a:ext cx="15144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oxygen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526"/>
            <a:ext cx="84582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Some plants have </a:t>
            </a:r>
            <a:r>
              <a:rPr lang="en-GB" b="1" u="sng" dirty="0" smtClean="0">
                <a:solidFill>
                  <a:srgbClr val="FF0000"/>
                </a:solidFill>
              </a:rPr>
              <a:t>storage organs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Storage organs </a:t>
            </a:r>
            <a:r>
              <a:rPr lang="en-GB" b="1" u="sng" dirty="0" smtClean="0">
                <a:solidFill>
                  <a:srgbClr val="FF0000"/>
                </a:solidFill>
              </a:rPr>
              <a:t>store some of the food </a:t>
            </a:r>
            <a:r>
              <a:rPr lang="en-GB" dirty="0" smtClean="0"/>
              <a:t>made in photosynthesis.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Potatoes and carrots are the storage organs for their plants.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Plants:  Storage organs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41799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below. </a:t>
            </a:r>
          </a:p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815" y="1128194"/>
            <a:ext cx="3335570" cy="559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18064"/>
            <a:ext cx="3453268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935" y="4778378"/>
            <a:ext cx="3190420" cy="19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1" y="140851"/>
            <a:ext cx="8750460" cy="6155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00"/>
                </a:solidFill>
                <a:latin typeface="Trebuchet MS" pitchFamily="34" charset="0"/>
              </a:rPr>
              <a:t>Learning outcomes</a:t>
            </a: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34925" y="756387"/>
          <a:ext cx="11767931" cy="7185260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8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and identify some human and plant organs.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Correctly use the word: organ.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functions of major human and plant organs.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functions of a large range of human, animal and plant organs.</a:t>
                      </a:r>
                    </a:p>
                    <a:p>
                      <a:endParaRPr lang="en-GB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what happens in photosynthesis</a:t>
                      </a: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similarities between the functions of different organs (including common life processes). </a:t>
                      </a: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31" y="2598421"/>
            <a:ext cx="1822862" cy="1926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11" y="3385769"/>
            <a:ext cx="1822862" cy="192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741" y="4700456"/>
            <a:ext cx="1822862" cy="192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61" y="3041107"/>
            <a:ext cx="1822862" cy="1926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68" y="4619894"/>
            <a:ext cx="18228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21" t="28425" r="24358" b="51228"/>
          <a:stretch/>
        </p:blipFill>
        <p:spPr>
          <a:xfrm>
            <a:off x="1828801" y="1235982"/>
            <a:ext cx="9651999" cy="387554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8864" y="1433286"/>
            <a:ext cx="1428750" cy="50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745355" y="230188"/>
            <a:ext cx="4155700" cy="67035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Answer the questions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40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1" y="140851"/>
            <a:ext cx="8750460" cy="6155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00"/>
                </a:solidFill>
                <a:latin typeface="Trebuchet MS" pitchFamily="34" charset="0"/>
              </a:rPr>
              <a:t>Learning outcomes</a:t>
            </a: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3290"/>
              </p:ext>
            </p:extLst>
          </p:nvPr>
        </p:nvGraphicFramePr>
        <p:xfrm>
          <a:off x="134925" y="756387"/>
          <a:ext cx="11767931" cy="7185260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8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and identify some human and plant organs.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Correctly use the word: organ.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functions of major human and plant organs.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functions of a large range of human, animal and plant organs.</a:t>
                      </a:r>
                    </a:p>
                    <a:p>
                      <a:endParaRPr lang="en-GB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what happens in photosynthesis</a:t>
                      </a: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similarities between the functions of different organs (including common life processes). </a:t>
                      </a: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0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297" t="64710" r="13800" b="11893"/>
          <a:stretch/>
        </p:blipFill>
        <p:spPr>
          <a:xfrm>
            <a:off x="796413" y="1445340"/>
            <a:ext cx="10500851" cy="4129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813" y="1618938"/>
            <a:ext cx="646390" cy="57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796" y="4259705"/>
            <a:ext cx="646390" cy="57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2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796" y="4917297"/>
            <a:ext cx="646390" cy="57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3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7745355" y="230188"/>
            <a:ext cx="4141845" cy="1274762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green pens to correct your answers. 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68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1" y="140851"/>
            <a:ext cx="8750460" cy="6155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00"/>
                </a:solidFill>
                <a:latin typeface="Trebuchet MS" pitchFamily="34" charset="0"/>
              </a:rPr>
              <a:t>Learning outcomes</a:t>
            </a: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34925" y="756387"/>
          <a:ext cx="11767931" cy="7185260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8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and identify some human and plant organs.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Correctly use the word: organ.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functions of major human and plant organs.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functions of a large range of human, animal and plant organs.</a:t>
                      </a:r>
                    </a:p>
                    <a:p>
                      <a:endParaRPr lang="en-GB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what happens in photosynthesis</a:t>
                      </a: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similarities between the functions of different organs (including common life processes). </a:t>
                      </a: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31" y="2598421"/>
            <a:ext cx="1822862" cy="1926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11" y="3385769"/>
            <a:ext cx="1822862" cy="192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741" y="4700456"/>
            <a:ext cx="1822862" cy="192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61" y="3041107"/>
            <a:ext cx="1822862" cy="1926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68" y="4619894"/>
            <a:ext cx="1822862" cy="19265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393" y="3656642"/>
            <a:ext cx="18228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9" y="301624"/>
            <a:ext cx="11661774" cy="6140739"/>
          </a:xfrm>
          <a:solidFill>
            <a:srgbClr val="D6009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Arborist</a:t>
            </a:r>
          </a:p>
          <a:p>
            <a:pPr fontAlgn="base"/>
            <a:r>
              <a:rPr lang="en-GB" dirty="0"/>
              <a:t>Responsible for </a:t>
            </a:r>
            <a:r>
              <a:rPr lang="en-GB" b="1" u="sng" dirty="0"/>
              <a:t>caring and managing trees </a:t>
            </a:r>
            <a:r>
              <a:rPr lang="en-GB" dirty="0"/>
              <a:t>in </a:t>
            </a:r>
            <a:endParaRPr lang="en-GB" dirty="0" smtClean="0"/>
          </a:p>
          <a:p>
            <a:pPr marL="0" indent="0" fontAlgn="base">
              <a:buNone/>
            </a:pPr>
            <a:r>
              <a:rPr lang="en-GB" dirty="0" smtClean="0"/>
              <a:t>a </a:t>
            </a:r>
            <a:r>
              <a:rPr lang="en-GB" dirty="0"/>
              <a:t>given area by overseeing all </a:t>
            </a:r>
            <a:r>
              <a:rPr lang="en-GB" b="1" u="sng" dirty="0"/>
              <a:t>planting, </a:t>
            </a:r>
            <a:endParaRPr lang="en-GB" b="1" u="sng" dirty="0" smtClean="0"/>
          </a:p>
          <a:p>
            <a:pPr marL="0" indent="0" fontAlgn="base">
              <a:buNone/>
            </a:pPr>
            <a:r>
              <a:rPr lang="en-GB" b="1" u="sng" dirty="0" smtClean="0"/>
              <a:t>pruning </a:t>
            </a:r>
            <a:r>
              <a:rPr lang="en-GB" b="1" u="sng" dirty="0"/>
              <a:t>and tree removal </a:t>
            </a:r>
            <a:r>
              <a:rPr lang="en-GB" dirty="0" smtClean="0"/>
              <a:t>duties.</a:t>
            </a:r>
          </a:p>
          <a:p>
            <a:pPr fontAlgn="base"/>
            <a:r>
              <a:rPr lang="en-GB" dirty="0" smtClean="0"/>
              <a:t>Qualifications </a:t>
            </a:r>
          </a:p>
          <a:p>
            <a:pPr marL="0" indent="0" fontAlgn="base">
              <a:buNone/>
            </a:pPr>
            <a:r>
              <a:rPr lang="en-GB" dirty="0" smtClean="0"/>
              <a:t>-NVQ/SVQ </a:t>
            </a:r>
            <a:r>
              <a:rPr lang="en-GB" dirty="0"/>
              <a:t>Tree Work (Arboriculture) – Level 3 or Diploma in work-based Trees and Timber (Arboriculture</a:t>
            </a:r>
            <a:r>
              <a:rPr lang="en-GB" dirty="0" smtClean="0"/>
              <a:t>)</a:t>
            </a:r>
          </a:p>
          <a:p>
            <a:pPr marL="0" indent="0" fontAlgn="base">
              <a:buNone/>
            </a:pPr>
            <a:r>
              <a:rPr lang="en-GB" dirty="0" smtClean="0"/>
              <a:t>-</a:t>
            </a:r>
            <a:r>
              <a:rPr lang="en-GB" dirty="0"/>
              <a:t>ISA Certified Master Arborist</a:t>
            </a:r>
          </a:p>
          <a:p>
            <a:pPr marL="0" indent="0" fontAlgn="base">
              <a:buNone/>
            </a:pPr>
            <a:r>
              <a:rPr lang="en-GB" dirty="0" smtClean="0"/>
              <a:t>-BTEC </a:t>
            </a:r>
            <a:r>
              <a:rPr lang="en-GB" dirty="0"/>
              <a:t>National Award, Certificate or Diploma in Forestry and Arboriculture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endParaRPr lang="en-GB" dirty="0" smtClean="0"/>
          </a:p>
          <a:p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019" y="58836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/>
              <a:t>Reference: http</a:t>
            </a:r>
            <a:r>
              <a:rPr lang="en-GB" sz="1000" dirty="0"/>
              <a:t>://www.millenniumvets.co.uk/staff-profile.aspx?s=1889&amp;clientId=20107</a:t>
            </a:r>
          </a:p>
        </p:txBody>
      </p:sp>
      <p:pic>
        <p:nvPicPr>
          <p:cNvPr id="1026" name="Picture 2" descr="Image result for Arbor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78" y="432253"/>
            <a:ext cx="3252548" cy="23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/>
              <a:t>Thinking skills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600"/>
              <a:t>Organs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3580768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/>
              <a:t>Which is the odd one out in this list?</a:t>
            </a:r>
          </a:p>
        </p:txBody>
      </p:sp>
      <p:sp>
        <p:nvSpPr>
          <p:cNvPr id="112643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1662114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87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1546225" indent="-285750" defTabSz="10287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954213" indent="-228600" defTabSz="10287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2362200" indent="-228600" defTabSz="10287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770188" indent="-228600" defTabSz="10287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3227388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684588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4141788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4598988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Kidney            Liver            Heart</a:t>
            </a:r>
          </a:p>
        </p:txBody>
      </p:sp>
      <p:sp>
        <p:nvSpPr>
          <p:cNvPr id="11264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1535732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/>
              <a:t>Which is the odd one out in this list?</a:t>
            </a:r>
          </a:p>
        </p:txBody>
      </p:sp>
      <p:sp>
        <p:nvSpPr>
          <p:cNvPr id="9933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2386014"/>
            <a:ext cx="8207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1338" indent="-54133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10064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4144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8224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230438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687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144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602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4059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There are two kidneys.</a:t>
            </a:r>
          </a:p>
          <a:p>
            <a:pPr fontAlgn="base"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The heart is the only one that pumps blood.</a:t>
            </a:r>
          </a:p>
          <a:p>
            <a:pPr fontAlgn="base"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The heart is the only one that is not part of the excretory system.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1662114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87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1546225" indent="-285750" defTabSz="10287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954213" indent="-228600" defTabSz="10287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2362200" indent="-228600" defTabSz="10287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770188" indent="-228600" defTabSz="10287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3227388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684588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4141788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4598988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Kidney            Liver            Heart</a:t>
            </a:r>
          </a:p>
        </p:txBody>
      </p:sp>
      <p:sp>
        <p:nvSpPr>
          <p:cNvPr id="993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39764942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993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/>
              <a:t>Which is the odd one out in this list?</a:t>
            </a:r>
          </a:p>
        </p:txBody>
      </p:sp>
      <p:sp>
        <p:nvSpPr>
          <p:cNvPr id="113667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366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1665289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1546225" indent="-285750" defTabSz="965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954213" indent="-228600" defTabSz="965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2362200" indent="-228600" defTabSz="965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770188" indent="-228600" defTabSz="965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3227388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684588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4141788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4598988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Leaf            Intestines            Brain</a:t>
            </a:r>
          </a:p>
        </p:txBody>
      </p:sp>
      <p:sp>
        <p:nvSpPr>
          <p:cNvPr id="11367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692892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5176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/>
              <a:t>Which is the odd one out in this list?</a:t>
            </a:r>
          </a:p>
        </p:txBody>
      </p:sp>
      <p:sp>
        <p:nvSpPr>
          <p:cNvPr id="107523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752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2386014"/>
            <a:ext cx="8207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1338" indent="-54133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10064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4144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8224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230438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687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144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602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4059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The leaf is only found in plants.</a:t>
            </a:r>
          </a:p>
          <a:p>
            <a:pPr fontAlgn="base"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The brain needs nutrition but the leaf and the intestines help the organism get nutrition.</a:t>
            </a:r>
          </a:p>
          <a:p>
            <a:pPr fontAlgn="base">
              <a:spcAft>
                <a:spcPct val="0"/>
              </a:spcAft>
            </a:pPr>
            <a:endParaRPr lang="en-GB" altLang="en-US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1665289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1546225" indent="-285750" defTabSz="965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954213" indent="-228600" defTabSz="965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2362200" indent="-228600" defTabSz="9652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770188" indent="-228600" defTabSz="9652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3227388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684588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4141788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4598988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Leaf            Intestines            Brain</a:t>
            </a:r>
          </a:p>
        </p:txBody>
      </p:sp>
      <p:sp>
        <p:nvSpPr>
          <p:cNvPr id="1075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5879314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8"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1075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600"/>
              <a:t>Consider all the possible answers to this question:</a:t>
            </a:r>
          </a:p>
        </p:txBody>
      </p:sp>
      <p:sp>
        <p:nvSpPr>
          <p:cNvPr id="11469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1557339"/>
            <a:ext cx="8207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What might happen if you had a problem </a:t>
            </a:r>
            <a:br>
              <a:rPr lang="en-GB" altLang="en-US" sz="2800">
                <a:cs typeface="Arial" panose="020B0604020202020204" pitchFamily="34" charset="0"/>
              </a:rPr>
            </a:br>
            <a:r>
              <a:rPr lang="en-GB" altLang="en-US" sz="2800">
                <a:cs typeface="Arial" panose="020B0604020202020204" pitchFamily="34" charset="0"/>
              </a:rPr>
              <a:t>with your kidneys?</a:t>
            </a:r>
          </a:p>
        </p:txBody>
      </p:sp>
      <p:sp>
        <p:nvSpPr>
          <p:cNvPr id="11469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2007915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600"/>
              <a:t>Consider all the possible answers to this question:</a:t>
            </a:r>
          </a:p>
        </p:txBody>
      </p:sp>
      <p:sp>
        <p:nvSpPr>
          <p:cNvPr id="10137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138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2601914"/>
            <a:ext cx="8207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The body might not be able to filter and absorb important substances from fluids.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The body might not be able to eliminate waste products in urine, which might lead to illness.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The body would get bigger since water could not be removed.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Urine might not be produced.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1557339"/>
            <a:ext cx="8207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What might happen if you had a problem </a:t>
            </a:r>
            <a:br>
              <a:rPr lang="en-GB" altLang="en-US" sz="2800">
                <a:cs typeface="Arial" panose="020B0604020202020204" pitchFamily="34" charset="0"/>
              </a:rPr>
            </a:br>
            <a:r>
              <a:rPr lang="en-GB" altLang="en-US" sz="2800">
                <a:cs typeface="Arial" panose="020B0604020202020204" pitchFamily="34" charset="0"/>
              </a:rPr>
              <a:t>with your kidneys?</a:t>
            </a:r>
          </a:p>
        </p:txBody>
      </p:sp>
      <p:sp>
        <p:nvSpPr>
          <p:cNvPr id="10138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21071967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4"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1013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Organs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organ is made from a group of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tissues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which all work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together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do a particular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the heart is made from muscle and fat tissue. 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41799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below. </a:t>
            </a:r>
          </a:p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9" y="3570514"/>
            <a:ext cx="4793343" cy="2860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533" y="3149600"/>
            <a:ext cx="3097666" cy="35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497888" cy="720725"/>
          </a:xfrm>
        </p:spPr>
        <p:txBody>
          <a:bodyPr/>
          <a:lstStyle/>
          <a:p>
            <a:pPr eaLnBrk="1" hangingPunct="1"/>
            <a:r>
              <a:rPr lang="en-GB" altLang="en-US" sz="2600"/>
              <a:t>Consider all the possible answers to this statement:</a:t>
            </a:r>
          </a:p>
        </p:txBody>
      </p:sp>
      <p:sp>
        <p:nvSpPr>
          <p:cNvPr id="115715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571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1665289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A plant has no leaves.</a:t>
            </a:r>
          </a:p>
        </p:txBody>
      </p:sp>
      <p:sp>
        <p:nvSpPr>
          <p:cNvPr id="11571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32824129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497888" cy="720725"/>
          </a:xfrm>
        </p:spPr>
        <p:txBody>
          <a:bodyPr/>
          <a:lstStyle/>
          <a:p>
            <a:pPr eaLnBrk="1" hangingPunct="1"/>
            <a:r>
              <a:rPr lang="en-GB" altLang="en-US" sz="2600"/>
              <a:t>Consider all the possible answers to this statement:</a:t>
            </a:r>
          </a:p>
        </p:txBody>
      </p:sp>
      <p:sp>
        <p:nvSpPr>
          <p:cNvPr id="11161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16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2457451"/>
            <a:ext cx="8207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It is a cactus.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It is a tree that loses its leaves in winter.</a:t>
            </a:r>
            <a:r>
              <a:rPr lang="en-GB" altLang="en-US" sz="2800">
                <a:cs typeface="Arial" panose="020B0604020202020204" pitchFamily="34" charset="0"/>
              </a:rPr>
              <a:t> </a:t>
            </a:r>
            <a:endParaRPr lang="en-GB" altLang="en-US" sz="2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It is a seedling that has yet to form its first leaves.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It is a dead plant and has lost its leaves.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1665289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A plant has no leaves.</a:t>
            </a:r>
          </a:p>
        </p:txBody>
      </p:sp>
      <p:sp>
        <p:nvSpPr>
          <p:cNvPr id="111623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9116475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1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3"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1116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833439"/>
            <a:ext cx="82296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/>
              <a:t>Think of a Plus, a Minus and an Interesting point about this statement:</a:t>
            </a:r>
          </a:p>
        </p:txBody>
      </p:sp>
      <p:sp>
        <p:nvSpPr>
          <p:cNvPr id="116739" name="Rectangle 5"/>
          <p:cNvSpPr txBox="1">
            <a:spLocks noGrp="1" noChangeArrowheads="1"/>
          </p:cNvSpPr>
          <p:nvPr/>
        </p:nvSpPr>
        <p:spPr bwMode="white">
          <a:xfrm>
            <a:off x="1992314" y="656907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698625"/>
            <a:ext cx="8207375" cy="647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44500"/>
            <a:r>
              <a:rPr lang="en-GB" altLang="en-US" sz="2800"/>
              <a:t>Humans should have two of every organ.</a:t>
            </a:r>
          </a:p>
        </p:txBody>
      </p:sp>
      <p:sp>
        <p:nvSpPr>
          <p:cNvPr id="116741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992314" y="5770563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1674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6744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56589" y="5770563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4176146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833439"/>
            <a:ext cx="82296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/>
              <a:t>Think of a Plus, a Minus and an Interesting point about this statement:</a:t>
            </a:r>
          </a:p>
        </p:txBody>
      </p:sp>
      <p:sp>
        <p:nvSpPr>
          <p:cNvPr id="104451" name="Rectangle 5"/>
          <p:cNvSpPr txBox="1">
            <a:spLocks noGrp="1" noChangeArrowheads="1"/>
          </p:cNvSpPr>
          <p:nvPr/>
        </p:nvSpPr>
        <p:spPr bwMode="white">
          <a:xfrm>
            <a:off x="1992314" y="656907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698626"/>
            <a:ext cx="8207375" cy="5048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44500"/>
            <a:r>
              <a:rPr lang="en-GB" altLang="en-US" sz="2800"/>
              <a:t>Humans should have two of every organ.</a:t>
            </a:r>
          </a:p>
        </p:txBody>
      </p:sp>
      <p:sp>
        <p:nvSpPr>
          <p:cNvPr id="104453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992314" y="5770563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5" y="2457451"/>
            <a:ext cx="8135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32464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36544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40624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4470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4927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5384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5842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6299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Plus: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If one went wrong you would have a back-up.</a:t>
            </a:r>
          </a:p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Minus: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More space would be needed in the body. The body would require more energy.</a:t>
            </a:r>
            <a:r>
              <a:rPr lang="en-GB" altLang="en-US">
                <a:cs typeface="Arial" panose="020B0604020202020204" pitchFamily="34" charset="0"/>
              </a:rPr>
              <a:t>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There would be more things to go wrong.</a:t>
            </a:r>
          </a:p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Interesting: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What would a pulse be like with two hearts beating? Some people are born with doubles of some organs.</a:t>
            </a:r>
            <a:r>
              <a:rPr lang="en-GB" altLang="en-US"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45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4457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56589" y="5770563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16807572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6"/>
                  </p:tgtEl>
                </p:cond>
              </p:nextCondLst>
            </p:seq>
          </p:childTnLst>
        </p:cTn>
      </p:par>
    </p:tnLst>
    <p:bldLst>
      <p:bldP spid="2" grpId="0" uiExpand="1" build="p"/>
      <p:bldP spid="1044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39" y="116632"/>
            <a:ext cx="11905323" cy="514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5867" b="1" u="sng" dirty="0" smtClean="0">
                <a:solidFill>
                  <a:prstClr val="black"/>
                </a:solidFill>
              </a:rPr>
              <a:t>Practical: 7Ab-3 Skin and sensitivity (SEE FIREFLY)</a:t>
            </a:r>
          </a:p>
          <a:p>
            <a:pPr defTabSz="1219170"/>
            <a:r>
              <a:rPr lang="en-GB" sz="5867" b="1" u="sng" dirty="0" smtClean="0">
                <a:solidFill>
                  <a:prstClr val="black"/>
                </a:solidFill>
              </a:rPr>
              <a:t>Equipment per group: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sz="5800" dirty="0"/>
              <a:t>● </a:t>
            </a:r>
            <a:r>
              <a:rPr lang="en-GB" sz="5800" dirty="0" smtClean="0"/>
              <a:t>Two </a:t>
            </a:r>
            <a:r>
              <a:rPr lang="en-GB" sz="5800" dirty="0"/>
              <a:t>pencils taped together or a U-shaped piece of wire 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84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39" y="116632"/>
            <a:ext cx="11905323" cy="550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5867" b="1" u="sng" dirty="0" smtClean="0">
                <a:solidFill>
                  <a:prstClr val="black"/>
                </a:solidFill>
              </a:rPr>
              <a:t>Worksheet: 7ab2-Organs, 7ab3-skin and sensitivity, 7ab4-Human body, 7ab5- human body organs</a:t>
            </a:r>
            <a:r>
              <a:rPr lang="en-GB" sz="5867" b="1" u="sng" dirty="0">
                <a:solidFill>
                  <a:prstClr val="black"/>
                </a:solidFill>
              </a:rPr>
              <a:t>, </a:t>
            </a:r>
            <a:r>
              <a:rPr lang="en-GB" sz="5867" b="1" u="sng" dirty="0" smtClean="0">
                <a:solidFill>
                  <a:prstClr val="black"/>
                </a:solidFill>
              </a:rPr>
              <a:t>7ab6- investigation reports</a:t>
            </a:r>
            <a:r>
              <a:rPr lang="en-GB" sz="5867" b="1" u="sng" dirty="0">
                <a:solidFill>
                  <a:prstClr val="black"/>
                </a:solidFill>
              </a:rPr>
              <a:t>, </a:t>
            </a:r>
            <a:r>
              <a:rPr lang="en-GB" sz="5867" b="1" u="sng" dirty="0" smtClean="0">
                <a:solidFill>
                  <a:prstClr val="black"/>
                </a:solidFill>
              </a:rPr>
              <a:t>7ab- where the </a:t>
            </a:r>
            <a:r>
              <a:rPr lang="en-GB" sz="5867" b="1" u="sng" dirty="0">
                <a:solidFill>
                  <a:prstClr val="black"/>
                </a:solidFill>
              </a:rPr>
              <a:t>organs are, </a:t>
            </a:r>
            <a:r>
              <a:rPr lang="en-GB" sz="5867" b="1" u="sng" dirty="0" smtClean="0">
                <a:solidFill>
                  <a:prstClr val="black"/>
                </a:solidFill>
              </a:rPr>
              <a:t>7ab8 -organ evidence and 7ab 9- </a:t>
            </a:r>
            <a:r>
              <a:rPr lang="en-GB" sz="5867" b="1" u="sng" smtClean="0">
                <a:solidFill>
                  <a:prstClr val="black"/>
                </a:solidFill>
              </a:rPr>
              <a:t>Anew organ</a:t>
            </a:r>
            <a:endParaRPr lang="en-GB" sz="5867" b="1" u="sng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500" t="10222" r="23889" b="18343"/>
          <a:stretch/>
        </p:blipFill>
        <p:spPr>
          <a:xfrm>
            <a:off x="2409825" y="1610519"/>
            <a:ext cx="73723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665" t="10659" r="10483" b="13478"/>
          <a:stretch/>
        </p:blipFill>
        <p:spPr>
          <a:xfrm>
            <a:off x="95250" y="1085850"/>
            <a:ext cx="11791950" cy="56578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6029" y="161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organs </a:t>
            </a:r>
            <a:endParaRPr lang="en-GB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686" y="1103713"/>
            <a:ext cx="2819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Name the organ and state it’s function.  </a:t>
            </a:r>
            <a:endParaRPr lang="en-GB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29" y="1750044"/>
            <a:ext cx="2819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Name the organ and state it’s function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029" y="2658931"/>
            <a:ext cx="260168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02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 smtClean="0">
                <a:solidFill>
                  <a:srgbClr val="E02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Name the organ and state its function</a:t>
            </a:r>
            <a:endParaRPr lang="en-GB" dirty="0">
              <a:solidFill>
                <a:srgbClr val="E02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87" y="3305262"/>
            <a:ext cx="315504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Name the organ and state its function.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28" y="3983316"/>
            <a:ext cx="331288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Name the organ and state its function. 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65" y="4850099"/>
            <a:ext cx="315504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Name the organ and state its function. 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187" y="5545397"/>
            <a:ext cx="300989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Name the organ and state its function. </a:t>
            </a:r>
            <a:endParaRPr lang="en-GB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8131" y="1386828"/>
            <a:ext cx="243295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Name the organ and state its function. </a:t>
            </a:r>
            <a:endParaRPr lang="en-GB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8131" y="2089070"/>
            <a:ext cx="243295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 smtClean="0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Name the organ and state its function</a:t>
            </a:r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8131" y="2791312"/>
            <a:ext cx="243295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2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 smtClean="0">
                <a:solidFill>
                  <a:srgbClr val="F2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Name the organ and state its function.</a:t>
            </a:r>
          </a:p>
          <a:p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8131" y="3725593"/>
            <a:ext cx="2432956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B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Name the organ and state its function</a:t>
            </a:r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8131" y="5213872"/>
            <a:ext cx="243295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Name the organ and state its function</a:t>
            </a:r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008914" y="-31615"/>
            <a:ext cx="5878286" cy="1197613"/>
          </a:xfrm>
          <a:prstGeom prst="cloudCallout">
            <a:avLst>
              <a:gd name="adj1" fmla="val -78459"/>
              <a:gd name="adj2" fmla="val 6983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 What are these organs and their function? </a:t>
            </a:r>
            <a:endParaRPr lang="en-GB" alt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02" t="10537" r="11066" b="11556"/>
          <a:stretch/>
        </p:blipFill>
        <p:spPr>
          <a:xfrm>
            <a:off x="247650" y="1047750"/>
            <a:ext cx="11639550" cy="581024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6029" y="161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organs </a:t>
            </a:r>
            <a:endParaRPr lang="en-GB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16270"/>
              </p:ext>
            </p:extLst>
          </p:nvPr>
        </p:nvGraphicFramePr>
        <p:xfrm>
          <a:off x="188684" y="102621"/>
          <a:ext cx="10130972" cy="668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149">
                  <a:extLst>
                    <a:ext uri="{9D8B030D-6E8A-4147-A177-3AD203B41FA5}">
                      <a16:colId xmlns:a16="http://schemas.microsoft.com/office/drawing/2014/main" val="1990514904"/>
                    </a:ext>
                  </a:extLst>
                </a:gridCol>
                <a:gridCol w="6892823">
                  <a:extLst>
                    <a:ext uri="{9D8B030D-6E8A-4147-A177-3AD203B41FA5}">
                      <a16:colId xmlns:a16="http://schemas.microsoft.com/office/drawing/2014/main" val="3939852789"/>
                    </a:ext>
                  </a:extLst>
                </a:gridCol>
              </a:tblGrid>
              <a:tr h="318294">
                <a:tc>
                  <a:txBody>
                    <a:bodyPr/>
                    <a:lstStyle/>
                    <a:p>
                      <a:r>
                        <a:rPr lang="en-GB" dirty="0" smtClean="0"/>
                        <a:t>Organ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Function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55005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Windpipe</a:t>
                      </a:r>
                      <a:r>
                        <a:rPr lang="en-GB" baseline="0" dirty="0" smtClean="0"/>
                        <a:t> (trachea)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87389"/>
                  </a:ext>
                </a:extLst>
              </a:tr>
              <a:tr h="509005">
                <a:tc>
                  <a:txBody>
                    <a:bodyPr/>
                    <a:lstStyle/>
                    <a:p>
                      <a:r>
                        <a:rPr lang="en-GB" dirty="0" smtClean="0"/>
                        <a:t>Lungs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90215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Pumps blood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758601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Diaphragm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0601"/>
                  </a:ext>
                </a:extLst>
              </a:tr>
              <a:tr h="430772">
                <a:tc>
                  <a:txBody>
                    <a:bodyPr/>
                    <a:lstStyle/>
                    <a:p>
                      <a:r>
                        <a:rPr lang="en-GB" dirty="0" smtClean="0"/>
                        <a:t>Liver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2960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Clean the blood and produce urine to excrete waste wastes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00447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Stores urine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010203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Food pipe (gullet)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762813"/>
                  </a:ext>
                </a:extLst>
              </a:tr>
              <a:tr h="4647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Breaks up food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76536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Large intestine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863269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Small intestine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092400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Stores faeces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62358"/>
                  </a:ext>
                </a:extLst>
              </a:tr>
            </a:tbl>
          </a:graphicData>
        </a:graphic>
      </p:graphicFrame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937828" y="0"/>
            <a:ext cx="5152572" cy="46649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000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</a:t>
            </a:r>
            <a:r>
              <a:rPr lang="en-GB" altLang="en-US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and complete the table below.</a:t>
            </a:r>
            <a:endParaRPr lang="en-GB" altLang="en-US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56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02" t="10537" r="11066" b="11556"/>
          <a:stretch/>
        </p:blipFill>
        <p:spPr>
          <a:xfrm>
            <a:off x="247650" y="1047750"/>
            <a:ext cx="11639550" cy="581024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6029" y="161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organs </a:t>
            </a:r>
            <a:endParaRPr lang="en-GB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937828" y="-1"/>
            <a:ext cx="5152572" cy="74022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000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to complete the table. </a:t>
            </a:r>
            <a:endParaRPr lang="en-GB" altLang="en-US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60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74015"/>
              </p:ext>
            </p:extLst>
          </p:nvPr>
        </p:nvGraphicFramePr>
        <p:xfrm>
          <a:off x="217713" y="37133"/>
          <a:ext cx="10130972" cy="6820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149">
                  <a:extLst>
                    <a:ext uri="{9D8B030D-6E8A-4147-A177-3AD203B41FA5}">
                      <a16:colId xmlns:a16="http://schemas.microsoft.com/office/drawing/2014/main" val="1990514904"/>
                    </a:ext>
                  </a:extLst>
                </a:gridCol>
                <a:gridCol w="6892823">
                  <a:extLst>
                    <a:ext uri="{9D8B030D-6E8A-4147-A177-3AD203B41FA5}">
                      <a16:colId xmlns:a16="http://schemas.microsoft.com/office/drawing/2014/main" val="3939852789"/>
                    </a:ext>
                  </a:extLst>
                </a:gridCol>
              </a:tblGrid>
              <a:tr h="318294">
                <a:tc>
                  <a:txBody>
                    <a:bodyPr/>
                    <a:lstStyle/>
                    <a:p>
                      <a:r>
                        <a:rPr lang="en-GB" dirty="0" smtClean="0"/>
                        <a:t>Organ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Function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55005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Windpipe</a:t>
                      </a:r>
                      <a:r>
                        <a:rPr lang="en-GB" baseline="0" dirty="0" smtClean="0"/>
                        <a:t> (trachea)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Providing air flow to and from the lungs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87389"/>
                  </a:ext>
                </a:extLst>
              </a:tr>
              <a:tr h="509005">
                <a:tc>
                  <a:txBody>
                    <a:bodyPr/>
                    <a:lstStyle/>
                    <a:p>
                      <a:r>
                        <a:rPr lang="en-GB" dirty="0" smtClean="0"/>
                        <a:t>Lungs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Gets oxygen in the blood for respiration and excretes carbon dioxide as a waste product of respiration.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90215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Heart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Pumps blood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758601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Diaphragm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Muscle that helps with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breathing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0601"/>
                  </a:ext>
                </a:extLst>
              </a:tr>
              <a:tr h="430772">
                <a:tc>
                  <a:txBody>
                    <a:bodyPr/>
                    <a:lstStyle/>
                    <a:p>
                      <a:r>
                        <a:rPr lang="en-GB" dirty="0" smtClean="0"/>
                        <a:t>Liver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Makes and stores some substances.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Destroys other substances.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2960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Kidneys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Clean the blood and produce urine to excrete waste wastes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00447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Bladder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Stores urine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010203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Food pipe (gullet)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Connects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the mouth to the stomach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762813"/>
                  </a:ext>
                </a:extLst>
              </a:tr>
              <a:tr h="46472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Stomach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Breaks up food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76536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Large intestine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Removes water from unwanted food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863269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/>
                        <a:t>Small intestine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Breaks up food and absorbs it,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to provide nutrition for the body.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092400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Rectum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Stores faeces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62358"/>
                  </a:ext>
                </a:extLst>
              </a:tr>
            </a:tbl>
          </a:graphicData>
        </a:graphic>
      </p:graphicFrame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8050155" y="0"/>
            <a:ext cx="4141845" cy="914400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green pens to correct your answers. 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46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1706</Words>
  <Application>Microsoft Office PowerPoint</Application>
  <PresentationFormat>Widescreen</PresentationFormat>
  <Paragraphs>293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Trebuchet MS</vt:lpstr>
      <vt:lpstr>Wingdings</vt:lpstr>
      <vt:lpstr>Wingdings 2</vt:lpstr>
      <vt:lpstr>Office Theme</vt:lpstr>
      <vt:lpstr>3_Default Design</vt:lpstr>
      <vt:lpstr>4_Default Design</vt:lpstr>
      <vt:lpstr>PowerPoint Presentation</vt:lpstr>
      <vt:lpstr>PowerPoint Presentation</vt:lpstr>
      <vt:lpstr>Organs </vt:lpstr>
      <vt:lpstr>Heart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Photosynthesis </vt:lpstr>
      <vt:lpstr>Photosynthesis </vt:lpstr>
      <vt:lpstr>Photosynthesis </vt:lpstr>
      <vt:lpstr>Plants:  Storage organs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Which is the odd one out in this list?</vt:lpstr>
      <vt:lpstr>Which is the odd one out in this list?</vt:lpstr>
      <vt:lpstr>Which is the odd one out in this list?</vt:lpstr>
      <vt:lpstr>Which is the odd one out in this list?</vt:lpstr>
      <vt:lpstr>Consider all the possible answers to this question:</vt:lpstr>
      <vt:lpstr>Consider all the possible answers to this question:</vt:lpstr>
      <vt:lpstr>Consider all the possible answers to this statement:</vt:lpstr>
      <vt:lpstr>Consider all the possible answers to this statement:</vt:lpstr>
      <vt:lpstr>Think of a Plus, a Minus and an Interesting point about this statement:</vt:lpstr>
      <vt:lpstr>Think of a Plus, a Minus and an Interesting point about this statement: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Emrith-Small</dc:creator>
  <cp:lastModifiedBy>H Emrith-Small</cp:lastModifiedBy>
  <cp:revision>45</cp:revision>
  <dcterms:created xsi:type="dcterms:W3CDTF">2018-07-06T11:03:07Z</dcterms:created>
  <dcterms:modified xsi:type="dcterms:W3CDTF">2018-07-19T16:05:29Z</dcterms:modified>
</cp:coreProperties>
</file>