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65" r:id="rId4"/>
    <p:sldId id="281" r:id="rId5"/>
    <p:sldId id="283" r:id="rId6"/>
    <p:sldId id="282" r:id="rId7"/>
    <p:sldId id="285" r:id="rId8"/>
    <p:sldId id="286" r:id="rId9"/>
    <p:sldId id="287" r:id="rId10"/>
    <p:sldId id="292" r:id="rId11"/>
    <p:sldId id="288" r:id="rId12"/>
    <p:sldId id="257" r:id="rId13"/>
    <p:sldId id="284" r:id="rId14"/>
    <p:sldId id="289" r:id="rId15"/>
    <p:sldId id="262" r:id="rId16"/>
    <p:sldId id="264" r:id="rId17"/>
    <p:sldId id="293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280"/>
            <p14:sldId id="265"/>
            <p14:sldId id="281"/>
            <p14:sldId id="283"/>
            <p14:sldId id="282"/>
            <p14:sldId id="285"/>
            <p14:sldId id="286"/>
            <p14:sldId id="287"/>
            <p14:sldId id="292"/>
            <p14:sldId id="288"/>
            <p14:sldId id="257"/>
            <p14:sldId id="284"/>
            <p14:sldId id="289"/>
            <p14:sldId id="262"/>
            <p14:sldId id="264"/>
            <p14:sldId id="293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conditions/vitamins-and-mineral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8Ab Uses of nutrients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17 July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8590" y="4490417"/>
            <a:ext cx="5788950" cy="1399516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What do we need  nutrients for?</a:t>
            </a:r>
            <a:endParaRPr lang="en-GB" sz="4267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86" y="1942199"/>
            <a:ext cx="4742688" cy="1323439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Name the 5 nutrients from last lesson.</a:t>
            </a:r>
            <a:endParaRPr lang="en-GB" sz="4000" b="1" dirty="0">
              <a:solidFill>
                <a:srgbClr val="92D050"/>
              </a:solidFill>
            </a:endParaRPr>
          </a:p>
        </p:txBody>
      </p:sp>
      <p:pic>
        <p:nvPicPr>
          <p:cNvPr id="3" name="Picture 2" descr="Image result for fit and healthy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r="9218"/>
          <a:stretch/>
        </p:blipFill>
        <p:spPr bwMode="auto">
          <a:xfrm>
            <a:off x="285785" y="3619948"/>
            <a:ext cx="4742688" cy="22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b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19" y="1941863"/>
            <a:ext cx="3015945" cy="23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ealthy family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/>
          <a:stretch/>
        </p:blipFill>
        <p:spPr bwMode="auto">
          <a:xfrm>
            <a:off x="5189982" y="1942199"/>
            <a:ext cx="3436313" cy="23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762" y="415074"/>
            <a:ext cx="11037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https://www.nhs.uk/conditions/vitamins-and-minerals</a:t>
            </a:r>
            <a:r>
              <a:rPr lang="en-GB" sz="3600" dirty="0" smtClean="0">
                <a:hlinkClick r:id="rId2"/>
              </a:rPr>
              <a:t>/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Worth a quick look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896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9071" y="174812"/>
            <a:ext cx="7180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/>
              <a:t>Transferring energy</a:t>
            </a:r>
            <a:endParaRPr lang="en-GB" sz="4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71" y="944253"/>
            <a:ext cx="7309393" cy="55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89" y="2000921"/>
            <a:ext cx="6089982" cy="4633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395" y="172122"/>
            <a:ext cx="11691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When you eat, the fuel in your food causes you to gain mass.</a:t>
            </a:r>
          </a:p>
          <a:p>
            <a:endParaRPr lang="en-GB" sz="3600" dirty="0"/>
          </a:p>
          <a:p>
            <a:r>
              <a:rPr lang="en-GB" sz="3600" dirty="0" smtClean="0"/>
              <a:t>Throughout the day you use this fuel and you lose mass.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95" y="2398955"/>
            <a:ext cx="5195944" cy="42165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What happens if you consume (eat) more fuel than you use?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How would you say it scientifically?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Write it in the back of your books</a:t>
            </a:r>
            <a:endParaRPr lang="en-GB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9" y="193638"/>
            <a:ext cx="11629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If you consume more energy/fuel than you use then you will gain mass.</a:t>
            </a:r>
          </a:p>
          <a:p>
            <a:endParaRPr lang="en-GB" sz="4000" dirty="0"/>
          </a:p>
          <a:p>
            <a:r>
              <a:rPr lang="en-GB" sz="4000" dirty="0" smtClean="0"/>
              <a:t>To loose mass you must consume less than you use.</a:t>
            </a:r>
            <a:endParaRPr lang="en-GB" sz="4000" dirty="0"/>
          </a:p>
        </p:txBody>
      </p:sp>
      <p:pic>
        <p:nvPicPr>
          <p:cNvPr id="3" name="Picture 8" descr="Image result for fat belly before and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50" y="2748183"/>
            <a:ext cx="6293722" cy="37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" y="2748183"/>
            <a:ext cx="4704291" cy="37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53" y="193638"/>
            <a:ext cx="11715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amount of energy in food is measured in kilojoules (kJ).</a:t>
            </a:r>
          </a:p>
          <a:p>
            <a:endParaRPr lang="en-GB" sz="3600" dirty="0"/>
          </a:p>
          <a:p>
            <a:r>
              <a:rPr lang="en-GB" sz="3600" dirty="0" smtClean="0"/>
              <a:t>This energy is released and used in cells in a process known as r________.</a:t>
            </a:r>
          </a:p>
          <a:p>
            <a:endParaRPr lang="en-GB" sz="3600" dirty="0"/>
          </a:p>
          <a:p>
            <a:r>
              <a:rPr lang="en-GB" sz="3600" dirty="0" smtClean="0"/>
              <a:t>The energy is </a:t>
            </a:r>
            <a:r>
              <a:rPr lang="en-GB" sz="3600" b="1" u="sng" dirty="0" smtClean="0"/>
              <a:t>transferred</a:t>
            </a:r>
            <a:r>
              <a:rPr lang="en-GB" sz="3600" dirty="0" smtClean="0"/>
              <a:t> (moved) from the nutrients we eat and used to grow, move, think and keep warm.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5153" y="1834115"/>
            <a:ext cx="327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respiration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9092" y="6228678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We will learn a lot more about respiration in unit 8C – Breathing and respiration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4" t="1359"/>
          <a:stretch/>
        </p:blipFill>
        <p:spPr>
          <a:xfrm>
            <a:off x="1904103" y="767655"/>
            <a:ext cx="7928385" cy="3798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122" y="182880"/>
            <a:ext cx="1171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How do different activities affect the amount of energy required?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122" y="4781406"/>
            <a:ext cx="11739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Where would playing </a:t>
            </a:r>
            <a:r>
              <a:rPr lang="en-GB" sz="3600" dirty="0" smtClean="0">
                <a:solidFill>
                  <a:srgbClr val="FF0000"/>
                </a:solidFill>
              </a:rPr>
              <a:t>football or swimming </a:t>
            </a:r>
            <a:r>
              <a:rPr lang="en-GB" sz="3600" dirty="0">
                <a:solidFill>
                  <a:srgbClr val="FF0000"/>
                </a:solidFill>
              </a:rPr>
              <a:t>fit in to this table?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3" y="209718"/>
            <a:ext cx="6076950" cy="6524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5953" y="1172584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 smtClean="0">
                <a:solidFill>
                  <a:srgbClr val="FF0000"/>
                </a:solidFill>
              </a:rPr>
              <a:t>Discuss</a:t>
            </a:r>
            <a:r>
              <a:rPr lang="en-GB" sz="4800" dirty="0" smtClean="0">
                <a:solidFill>
                  <a:srgbClr val="7030A0"/>
                </a:solidFill>
              </a:rPr>
              <a:t> this graph with a partner and </a:t>
            </a:r>
            <a:r>
              <a:rPr lang="en-GB" sz="4800" b="1" u="sng" dirty="0" smtClean="0">
                <a:solidFill>
                  <a:srgbClr val="FF0000"/>
                </a:solidFill>
              </a:rPr>
              <a:t>describe</a:t>
            </a:r>
            <a:r>
              <a:rPr lang="en-GB" sz="4800" dirty="0" smtClean="0">
                <a:solidFill>
                  <a:srgbClr val="7030A0"/>
                </a:solidFill>
              </a:rPr>
              <a:t> what it shows.</a:t>
            </a:r>
            <a:endParaRPr lang="en-GB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3" y="209718"/>
            <a:ext cx="6076950" cy="652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8527" y="925157"/>
            <a:ext cx="5507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How does age and gender affect our daily energy requirements?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22730" y="1325563"/>
            <a:ext cx="11392348" cy="4608513"/>
          </a:xfrm>
        </p:spPr>
        <p:txBody>
          <a:bodyPr>
            <a:normAutofit/>
          </a:bodyPr>
          <a:lstStyle/>
          <a:p>
            <a:pPr marL="363538" lvl="1" indent="-184150">
              <a:lnSpc>
                <a:spcPct val="110000"/>
              </a:lnSpc>
            </a:pPr>
            <a:r>
              <a:rPr lang="en-GB" altLang="ja-JP" sz="3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Recall why we need food (energy, growth and repair, health). </a:t>
            </a:r>
          </a:p>
          <a:p>
            <a:pPr marL="363538" lvl="1" indent="-184150">
              <a:lnSpc>
                <a:spcPct val="110000"/>
              </a:lnSpc>
            </a:pP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Recall how food acts as a fuel for the body. </a:t>
            </a:r>
          </a:p>
          <a:p>
            <a:pPr marL="363538" lvl="1" indent="-184150">
              <a:lnSpc>
                <a:spcPct val="110000"/>
              </a:lnSpc>
            </a:pP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Recall some good sources of carbohydrates, fats, 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</a:p>
          <a:p>
            <a:pPr marL="363538" lvl="1" indent="-184150">
              <a:lnSpc>
                <a:spcPct val="110000"/>
              </a:lnSpc>
            </a:pPr>
            <a:r>
              <a:rPr lang="en-GB" altLang="ja-JP" sz="3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Recall </a:t>
            </a:r>
            <a:r>
              <a:rPr lang="en-GB" altLang="ja-JP" sz="3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that if a person’s energy intake is different from the amount of energy that they need, their mass will change.</a:t>
            </a:r>
          </a:p>
          <a:p>
            <a:pPr marL="363538" lvl="1" indent="-184150">
              <a:lnSpc>
                <a:spcPct val="110000"/>
              </a:lnSpc>
            </a:pP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general uses of carbohydrates, fats (lipids), proteins, vitamins and minerals by the body. </a:t>
            </a:r>
          </a:p>
        </p:txBody>
      </p:sp>
    </p:spTree>
    <p:extLst>
      <p:ext uri="{BB962C8B-B14F-4D97-AF65-F5344CB8AC3E}">
        <p14:creationId xmlns:p14="http://schemas.microsoft.com/office/powerpoint/2010/main" val="226525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277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11076" y="1180166"/>
            <a:ext cx="10515600" cy="4351338"/>
          </a:xfrm>
        </p:spPr>
        <p:txBody>
          <a:bodyPr>
            <a:normAutofit/>
          </a:bodyPr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Describe the relationships between diet, exercise, age, sex and energy.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ja-JP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Explain why body mass changes if energy input into the body does not match energy output.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Recall sources of some individual vitamins and mineral salts (e.g. vitamin A, vitamin C, calcium, iron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ja-JP" sz="3200" dirty="0">
                <a:ea typeface="ＭＳ Ｐゴシック" panose="020B0600070205080204" pitchFamily="34" charset="-128"/>
              </a:rPr>
              <a:t>Describe the roles of vitamin A, vitamin C, calcium and iron in the body. 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1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459" y="215160"/>
            <a:ext cx="8606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Carbohydrates</a:t>
            </a:r>
            <a:endParaRPr lang="en-GB" sz="32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Fats</a:t>
            </a:r>
            <a:endParaRPr lang="en-GB" sz="4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Protein</a:t>
            </a:r>
            <a:endParaRPr lang="en-GB" sz="4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Vitamins</a:t>
            </a:r>
            <a:endParaRPr lang="en-GB" sz="4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Minerals</a:t>
            </a:r>
            <a:endParaRPr lang="en-GB" sz="4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38" y="213166"/>
            <a:ext cx="8606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C</a:t>
            </a:r>
            <a:endParaRPr lang="en-GB" sz="32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800" dirty="0">
                <a:solidFill>
                  <a:srgbClr val="00B050"/>
                </a:solidFill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P</a:t>
            </a:r>
            <a:endParaRPr lang="en-GB" sz="4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V</a:t>
            </a:r>
            <a:endParaRPr lang="en-GB" sz="4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</a:rPr>
              <a:t>M`</a:t>
            </a:r>
            <a:endParaRPr lang="en-GB" sz="4800" dirty="0">
              <a:solidFill>
                <a:srgbClr val="00B050"/>
              </a:solidFill>
            </a:endParaRPr>
          </a:p>
        </p:txBody>
      </p:sp>
      <p:pic>
        <p:nvPicPr>
          <p:cNvPr id="4" name="Picture 3" descr="Image result for nutri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85" y="1222442"/>
            <a:ext cx="3889300" cy="38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26" y="268941"/>
            <a:ext cx="1166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Different nutrients are used for different things in the body.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2428" y="1087393"/>
            <a:ext cx="11306287" cy="5632311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u="sng" dirty="0" smtClean="0">
                <a:solidFill>
                  <a:srgbClr val="7030A0"/>
                </a:solidFill>
              </a:rPr>
              <a:t>Do you know what any of these are used for?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</a:rPr>
              <a:t>Carbohydrates (starch and sugar)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</a:rPr>
              <a:t>Fats</a:t>
            </a:r>
            <a:endParaRPr lang="en-GB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</a:rPr>
              <a:t>Protein</a:t>
            </a:r>
            <a:endParaRPr lang="en-GB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</a:rPr>
              <a:t>Vitamins</a:t>
            </a:r>
            <a:endParaRPr lang="en-GB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</a:rPr>
              <a:t>Minerals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65" y="977152"/>
            <a:ext cx="1182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Carbohydrate (starch and sugar) is the body’s main source of </a:t>
            </a:r>
            <a:r>
              <a:rPr lang="en-GB" sz="3600" dirty="0" smtClean="0">
                <a:solidFill>
                  <a:srgbClr val="FF0000"/>
                </a:solidFill>
              </a:rPr>
              <a:t>e</a:t>
            </a:r>
            <a:r>
              <a:rPr lang="en-GB" sz="3600" dirty="0" smtClean="0"/>
              <a:t>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65" y="1520392"/>
            <a:ext cx="15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e</a:t>
            </a:r>
            <a:r>
              <a:rPr lang="en-GB" sz="3600" dirty="0" smtClean="0">
                <a:solidFill>
                  <a:srgbClr val="FF0000"/>
                </a:solidFill>
              </a:rPr>
              <a:t>nergy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029" y="2302137"/>
            <a:ext cx="8433996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7030A0"/>
                </a:solidFill>
              </a:rPr>
              <a:t>What types of food contain lots of starch?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Remember the results from your food tests?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346" y="3627122"/>
            <a:ext cx="1182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Potatoes, pasta, rice, bread and cereals contain lots of starch.</a:t>
            </a:r>
          </a:p>
        </p:txBody>
      </p:sp>
      <p:pic>
        <p:nvPicPr>
          <p:cNvPr id="1026" name="Picture 2" descr="Image result for starchy foo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11080" r="2695" b="13154"/>
          <a:stretch/>
        </p:blipFill>
        <p:spPr bwMode="auto">
          <a:xfrm>
            <a:off x="2522668" y="4184727"/>
            <a:ext cx="7100048" cy="24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0767" y="118331"/>
            <a:ext cx="9455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/>
              <a:t>Carbohydrate</a:t>
            </a:r>
            <a:endParaRPr lang="en-GB" sz="4400" u="sng" dirty="0"/>
          </a:p>
        </p:txBody>
      </p:sp>
    </p:spTree>
    <p:extLst>
      <p:ext uri="{BB962C8B-B14F-4D97-AF65-F5344CB8AC3E}">
        <p14:creationId xmlns:p14="http://schemas.microsoft.com/office/powerpoint/2010/main" val="36811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09" y="398033"/>
            <a:ext cx="11679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Sweet food can contain lots of sugar.</a:t>
            </a:r>
          </a:p>
          <a:p>
            <a:endParaRPr lang="en-GB" sz="4000" dirty="0"/>
          </a:p>
          <a:p>
            <a:r>
              <a:rPr lang="en-GB" sz="4000" dirty="0" smtClean="0"/>
              <a:t>Starchy food needs to be broken down during digestion and provides energy more slowly and over a longer period of time than sweet food.</a:t>
            </a:r>
            <a:endParaRPr lang="en-GB" sz="4000" dirty="0"/>
          </a:p>
        </p:txBody>
      </p:sp>
      <p:pic>
        <p:nvPicPr>
          <p:cNvPr id="2052" name="Picture 4" descr="Image result for swe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3696214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03" y="3696214"/>
            <a:ext cx="2787127" cy="28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hoco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94" y="3696214"/>
            <a:ext cx="414337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3" y="973963"/>
            <a:ext cx="11822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Fats can also provide the body with the energy. </a:t>
            </a:r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/>
              <a:t>Fat </a:t>
            </a:r>
            <a:r>
              <a:rPr lang="en-GB" sz="4000" dirty="0"/>
              <a:t>can be found in dairy products, e.g. cheese, and fried food, e.g. burgers</a:t>
            </a:r>
            <a:r>
              <a:rPr lang="en-GB" sz="4000" dirty="0" smtClean="0"/>
              <a:t>.</a:t>
            </a:r>
          </a:p>
        </p:txBody>
      </p:sp>
      <p:pic>
        <p:nvPicPr>
          <p:cNvPr id="3" name="Picture 2" descr="Image result for fatty fo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00" y="3528508"/>
            <a:ext cx="4915522" cy="306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58" y="3528508"/>
            <a:ext cx="4090985" cy="3068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856" y="180013"/>
            <a:ext cx="527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Fat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6399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1" y="158675"/>
            <a:ext cx="118226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Fat is stored in the body so that the body always has a source of energy.</a:t>
            </a:r>
          </a:p>
          <a:p>
            <a:endParaRPr lang="en-GB" sz="4000" dirty="0"/>
          </a:p>
          <a:p>
            <a:r>
              <a:rPr lang="en-GB" sz="4000" dirty="0" smtClean="0"/>
              <a:t>It is stored under the skin and can i______ us and help to keep us warm.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397676" y="1978511"/>
            <a:ext cx="185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nsulate</a:t>
            </a:r>
            <a:endParaRPr lang="en-GB" sz="4000" dirty="0"/>
          </a:p>
        </p:txBody>
      </p:sp>
      <p:pic>
        <p:nvPicPr>
          <p:cNvPr id="3082" name="Picture 10" descr="Image result for body 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27" y="2686397"/>
            <a:ext cx="7356856" cy="40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395" y="968185"/>
            <a:ext cx="1177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Proteins are needed for g_____ and r____.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178007" y="968185"/>
            <a:ext cx="177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growth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89920" y="968185"/>
            <a:ext cx="163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repair</a:t>
            </a:r>
            <a:endParaRPr lang="en-GB" sz="4000" dirty="0"/>
          </a:p>
        </p:txBody>
      </p:sp>
      <p:pic>
        <p:nvPicPr>
          <p:cNvPr id="6146" name="Picture 2" descr="Image result for growth 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31" y="1676068"/>
            <a:ext cx="3873918" cy="23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n traction hos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77" y="1676069"/>
            <a:ext cx="4195842" cy="23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rote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" y="1676069"/>
            <a:ext cx="3626829" cy="23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395" y="4208927"/>
            <a:ext cx="11548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We get protein from food like meat, fish, eggs, cheese, beans and milk.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248809" y="118332"/>
            <a:ext cx="53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Protein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19378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26" y="660665"/>
            <a:ext cx="1181189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Vitamins and minerals are only needed in very small quantities but they are still very important.</a:t>
            </a:r>
          </a:p>
          <a:p>
            <a:endParaRPr lang="en-GB" sz="2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Vitamin A is needed for healthy skin and eyes (from fish)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Vitamin C sticks the cells together in tissues (from fruit)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Calcium is needed for strong bones (from dairy products)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Iron is needed to make red blood cells (from meat and beans)</a:t>
            </a:r>
            <a:endParaRPr lang="en-GB" sz="3200" dirty="0"/>
          </a:p>
        </p:txBody>
      </p:sp>
      <p:pic>
        <p:nvPicPr>
          <p:cNvPr id="7172" name="Picture 4" descr="Image result for vitamins and miner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4" b="18490"/>
          <a:stretch/>
        </p:blipFill>
        <p:spPr bwMode="auto">
          <a:xfrm>
            <a:off x="801126" y="5274252"/>
            <a:ext cx="2805058" cy="12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healthy e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08" y="5108678"/>
            <a:ext cx="2665693" cy="14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2" b="23599"/>
          <a:stretch/>
        </p:blipFill>
        <p:spPr bwMode="auto">
          <a:xfrm>
            <a:off x="4548991" y="5142551"/>
            <a:ext cx="2972097" cy="14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7092" y="75890"/>
            <a:ext cx="3980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/>
              <a:t>Vitamins and minerals </a:t>
            </a:r>
          </a:p>
        </p:txBody>
      </p:sp>
    </p:spTree>
    <p:extLst>
      <p:ext uri="{BB962C8B-B14F-4D97-AF65-F5344CB8AC3E}">
        <p14:creationId xmlns:p14="http://schemas.microsoft.com/office/powerpoint/2010/main" val="2455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669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60</cp:revision>
  <dcterms:created xsi:type="dcterms:W3CDTF">2018-06-27T10:37:59Z</dcterms:created>
  <dcterms:modified xsi:type="dcterms:W3CDTF">2018-07-17T12:33:02Z</dcterms:modified>
</cp:coreProperties>
</file>