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1" r:id="rId4"/>
    <p:sldMasterId id="2147483747" r:id="rId5"/>
    <p:sldMasterId id="2147483759" r:id="rId6"/>
    <p:sldMasterId id="2147483840" r:id="rId7"/>
    <p:sldMasterId id="2147483842" r:id="rId8"/>
    <p:sldMasterId id="2147483844" r:id="rId9"/>
    <p:sldMasterId id="2147483846" r:id="rId10"/>
    <p:sldMasterId id="2147483859" r:id="rId11"/>
    <p:sldMasterId id="2147483861" r:id="rId12"/>
  </p:sldMasterIdLst>
  <p:notesMasterIdLst>
    <p:notesMasterId r:id="rId27"/>
  </p:notesMasterIdLst>
  <p:sldIdLst>
    <p:sldId id="259" r:id="rId13"/>
    <p:sldId id="258" r:id="rId14"/>
    <p:sldId id="341" r:id="rId15"/>
    <p:sldId id="342" r:id="rId16"/>
    <p:sldId id="257" r:id="rId17"/>
    <p:sldId id="260" r:id="rId18"/>
    <p:sldId id="365" r:id="rId19"/>
    <p:sldId id="263" r:id="rId20"/>
    <p:sldId id="367" r:id="rId21"/>
    <p:sldId id="369" r:id="rId22"/>
    <p:sldId id="366" r:id="rId23"/>
    <p:sldId id="368" r:id="rId24"/>
    <p:sldId id="370" r:id="rId25"/>
    <p:sldId id="363" r:id="rId26"/>
  </p:sldIdLst>
  <p:sldSz cx="9144000" cy="5143500" type="screen16x9"/>
  <p:notesSz cx="6858000" cy="9144000"/>
  <p:defaultTextStyle>
    <a:defPPr>
      <a:defRPr lang="en-US"/>
    </a:defPPr>
    <a:lvl1pPr marL="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66FF66"/>
    <a:srgbClr val="EAEAEA"/>
    <a:srgbClr val="CC0000"/>
    <a:srgbClr val="FFCC00"/>
    <a:srgbClr val="CC99FF"/>
    <a:srgbClr val="CCECFF"/>
    <a:srgbClr val="6699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30/08/2019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8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8922E-AF98-499C-876B-F04735DA494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F625C-3097-41B0-923F-3FE780AC7B8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53A77-FC47-4CD0-95C9-F4575D8CD4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4A79A-65D7-4F3B-8174-3DC0C94281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1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8" y="1275608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8" y="1350002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866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32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98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64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39" indent="-271439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866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32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98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64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1"/>
            <a:ext cx="6858000" cy="124182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800"/>
            </a:lvl1pPr>
            <a:lvl2pPr marL="342857" indent="0">
              <a:buNone/>
              <a:defRPr sz="1500"/>
            </a:lvl2pPr>
            <a:lvl3pPr marL="685715" indent="0">
              <a:buNone/>
              <a:defRPr sz="1400"/>
            </a:lvl3pPr>
            <a:lvl4pPr marL="1028573" indent="0">
              <a:buNone/>
              <a:defRPr sz="1200"/>
            </a:lvl4pPr>
            <a:lvl5pPr marL="1371430" indent="0">
              <a:buNone/>
              <a:defRPr sz="1200"/>
            </a:lvl5pPr>
            <a:lvl6pPr marL="1714289" indent="0">
              <a:buNone/>
              <a:defRPr sz="1200"/>
            </a:lvl6pPr>
            <a:lvl7pPr marL="2057144" indent="0">
              <a:buNone/>
              <a:defRPr sz="1200"/>
            </a:lvl7pPr>
            <a:lvl8pPr marL="2400000" indent="0">
              <a:buNone/>
              <a:defRPr sz="1200"/>
            </a:lvl8pPr>
            <a:lvl9pPr marL="27428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4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5"/>
            <a:ext cx="4629150" cy="365521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4" y="1543052"/>
            <a:ext cx="2949575" cy="28586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4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5"/>
            <a:ext cx="4629150" cy="3655219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4" y="1543052"/>
            <a:ext cx="2949575" cy="28586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4" y="40481"/>
            <a:ext cx="6054725" cy="4592241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30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1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4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11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00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6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88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5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0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38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65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5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5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40555"/>
            <a:ext cx="7240587" cy="411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017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30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nchester.ac.uk/aboutus/lifelonglearning/CentreforRealWorldLearning/Events/PublishingImages/BLP_Stamp_Lg_RGB_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29889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929354"/>
            <a:ext cx="2133600" cy="273844"/>
          </a:xfrm>
        </p:spPr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4929354"/>
            <a:ext cx="2895600" cy="273844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4929354"/>
            <a:ext cx="2133600" cy="273844"/>
          </a:xfrm>
        </p:spPr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415945"/>
            <a:ext cx="4824537" cy="2667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9" name="Flowchart: Alternate Process 8"/>
          <p:cNvSpPr/>
          <p:nvPr userDrawn="1"/>
        </p:nvSpPr>
        <p:spPr>
          <a:xfrm>
            <a:off x="2051720" y="4137924"/>
            <a:ext cx="5149539" cy="594066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GB" sz="2100" dirty="0">
                <a:solidFill>
                  <a:prstClr val="white"/>
                </a:solidFill>
              </a:rPr>
              <a:t>Rate your confidence with each LO with an  ‘1’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57446" y="4831379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https://encrypted-tbn0.gstatic.com/images?q=tbn:ANd9GcT0Y5TSc_UKC6jkBibyI-LTGi9jc_CzpGV0ptbwntBTYnr9dgOsV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35413"/>
            <a:ext cx="13716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TVIleCX4WWgtERH7as2vlQG_oyxcGQCXXWeeevPubLPPzftSkN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276890"/>
            <a:ext cx="1178397" cy="8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52122" y="2247714"/>
            <a:ext cx="2989299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 b="1" u="sng">
                <a:solidFill>
                  <a:schemeClr val="bg1"/>
                </a:solidFill>
              </a:defRPr>
            </a:lvl1pPr>
            <a:lvl5pPr marL="1371464" indent="0" algn="l">
              <a:buNone/>
              <a:defRPr/>
            </a:lvl5pPr>
          </a:lstStyle>
          <a:p>
            <a:pPr lvl="0"/>
            <a:r>
              <a:rPr lang="en-GB" b="1" u="sng" dirty="0"/>
              <a:t>Skills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5" y="1027026"/>
            <a:ext cx="4824536" cy="572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r>
              <a:rPr lang="en-GB" sz="2400" b="1" dirty="0">
                <a:solidFill>
                  <a:prstClr val="white"/>
                </a:solidFill>
              </a:rPr>
              <a:t>You will be able to: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653844" y="1806141"/>
            <a:ext cx="3022612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Skills</a:t>
            </a:r>
            <a:endParaRPr lang="en-GB" sz="2100" b="1" dirty="0">
              <a:ln w="127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221600"/>
            <a:ext cx="7848873" cy="2808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/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7190788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410"/>
            <a:ext cx="9144000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8Da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Unicellular or multicellular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519520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Burning fuels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6465537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18549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3416274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0710328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2851222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916402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973465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405553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986635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6902005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38840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8377127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7758616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5630809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9DB997F0-424C-40FF-9E3E-0A77290D5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9B8F6DD-15D2-4153-9841-38FBE98A7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5D9D5CF-CF73-4D94-8B5B-4C44FD40E7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8Ee</a:t>
            </a:r>
            <a:endParaRPr lang="en-GB" altLang="en-US" sz="10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1C80F65-21FB-4DFE-8266-5A30D3B1B9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Climate change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8A5687-F727-42DE-A916-A285584198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538254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F8EB-FE58-4A64-9376-8B45E85585B9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BB02-AA92-44F2-91F5-D886C92CB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22E2-5BCC-443A-84DC-C3877BF4D1E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C115-9241-43CB-9D20-9961C2883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3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D4EA-1FA2-49D7-B6E7-55C73E6BA669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3273-BBEF-485D-B0C5-6D0567B8A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2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5383-F2E1-4651-9E86-D97B423830EF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4BC9-4C80-4682-B7CE-80EAD10F7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57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8A05-D4EC-48BC-BD34-EEEBF6927299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4AA2-A667-4C0E-85BC-847890E36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517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1BFA-04A4-4ACB-93AD-7B60DE49956A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9230-20FB-450F-9907-E88F1989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1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C8C5-74DA-42C8-8195-E87C6C05D0BC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C190-1383-4D2F-9209-511BF5AB9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49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3438-F1F3-44E5-AEE6-C181C872BBE3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FBD7-CC14-4B07-9ADD-E18B21878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086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0D33-6401-4E18-8965-FCF140527328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9307-62A6-4988-8C93-BF88A8A0B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16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7B43-8B06-4FAF-8F9D-A8128475DD11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CC7B-235A-4EAD-92C0-0C00CA749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66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EA98-53A5-4595-AEA3-CA6A716AD40E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7CF3-BF55-4B43-AB98-171441AA6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5" indent="-171434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0" indent="-171434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896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Burning fuel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4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EDD9AF00-CA96-4635-9845-1FACF93B9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FEDDB5-5F25-4ADF-A157-E2EA7020C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95DDACC-E45D-4F89-BFBD-526C5A8F39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018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A6B64E-C6F9-444F-847E-C7B6B8E09F9E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C9A96B-17D6-436E-B3DB-0CD1BF094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10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GB" sz="1800" b="1" dirty="0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GB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 dirty="0"/>
              <a:t> </a:t>
            </a:r>
            <a:endParaRPr lang="en-GB" sz="1500" b="0" dirty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" y="15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52" y="4991114"/>
            <a:ext cx="655637" cy="2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4"/>
            <a:ext cx="2133600" cy="2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 eaLnBrk="0" hangingPunct="0"/>
            <a:r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5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20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57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1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57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430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44" indent="-25714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3" indent="-21428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" y="4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2" y="4991105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 defTabSz="91431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31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5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 defTabSz="9143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1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90" y="4625581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4" y="40483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36"/>
            <a:ext cx="2133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36"/>
            <a:ext cx="2895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36"/>
            <a:ext cx="2133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3" r:id="rId13"/>
    <p:sldLayoutId id="2147483774" r:id="rId14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338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792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0287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s://www.activeteachonline.com/product/view/id/335/page/80/mode/dps?modal=/player/video/id/350374" TargetMode="Externa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twitter.com/hpscience" TargetMode="External"/><Relationship Id="rId9" Type="http://schemas.openxmlformats.org/officeDocument/2006/relationships/hyperlink" Target="https://www.youtube.com/channel/UCuvnztKGXBYUuEm6LUmFLG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5" Type="http://schemas.openxmlformats.org/officeDocument/2006/relationships/hyperlink" Target="https://www.doddlelearn.co.uk/app/teacher/launch-content/71b02474-8834-427d-a456-0c9132756ef3" TargetMode="Externa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4.png"/><Relationship Id="rId4" Type="http://schemas.openxmlformats.org/officeDocument/2006/relationships/hyperlink" Target="https://www.activeteachonline.com/product/view/id/335/page/80/mode/dps?modal=/player/video/id/35037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5">
            <a:extLst>
              <a:ext uri="{FF2B5EF4-FFF2-40B4-BE49-F238E27FC236}">
                <a16:creationId xmlns:a16="http://schemas.microsoft.com/office/drawing/2014/main" id="{435F7F6E-4716-41DC-9DA6-2B822A6E6380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8A6237-3581-428A-8CCF-C82BE862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8531"/>
            <a:ext cx="8229600" cy="792088"/>
          </a:xfrm>
        </p:spPr>
        <p:txBody>
          <a:bodyPr>
            <a:normAutofit/>
          </a:bodyPr>
          <a:lstStyle/>
          <a:p>
            <a:r>
              <a:rPr lang="en-GB" u="sng" dirty="0"/>
              <a:t>Requisitions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99B8D-2835-4A18-8441-7AD43901A9B3}"/>
              </a:ext>
            </a:extLst>
          </p:cNvPr>
          <p:cNvSpPr txBox="1"/>
          <p:nvPr/>
        </p:nvSpPr>
        <p:spPr>
          <a:xfrm>
            <a:off x="325268" y="1299731"/>
            <a:ext cx="450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Demo: </a:t>
            </a:r>
          </a:p>
          <a:p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0ED64-41BA-4864-B6CC-F091747A3510}"/>
              </a:ext>
            </a:extLst>
          </p:cNvPr>
          <p:cNvSpPr txBox="1"/>
          <p:nvPr/>
        </p:nvSpPr>
        <p:spPr>
          <a:xfrm>
            <a:off x="5483259" y="1196550"/>
            <a:ext cx="3335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worksheets: </a:t>
            </a:r>
          </a:p>
          <a:p>
            <a:r>
              <a:rPr lang="en-GB" sz="1800" dirty="0"/>
              <a:t>8Ee- 1 Global warming</a:t>
            </a:r>
          </a:p>
          <a:p>
            <a:r>
              <a:rPr lang="en-GB" sz="1800" dirty="0"/>
              <a:t>8Ee- 6 Climate change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CEBB25-3D0A-454D-95B1-6873F3E11275}"/>
              </a:ext>
            </a:extLst>
          </p:cNvPr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Q4  Look at the graphs below. Graph A shows the changes in carbon dioxide concentration over the last 1000 years in parts per million (ppm). Graph B shows the mean temperature of each year compared to the mean temperature for the years 1961–1990 (this is set at 0 on the graph). The dashed line shows the predicted increase in temperature from 2000.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29A00-0A1C-4636-A26D-AB96E364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0" y="1631216"/>
            <a:ext cx="8144539" cy="33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9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CA8C74-3AE3-4C4A-B301-88A7BEB09921}"/>
              </a:ext>
            </a:extLst>
          </p:cNvPr>
          <p:cNvSpPr/>
          <p:nvPr/>
        </p:nvSpPr>
        <p:spPr>
          <a:xfrm>
            <a:off x="0" y="77625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/>
              <a:t>What was the carbon dioxide concentration (approximately) between 1000 and 1800?</a:t>
            </a:r>
          </a:p>
          <a:p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In 1900, how much lower was the mean temperature than it was in 1961–1990?</a:t>
            </a:r>
          </a:p>
          <a:p>
            <a:pPr marL="342900" indent="-342900">
              <a:buFont typeface="+mj-lt"/>
              <a:buAutoNum type="alphaLcParenR" startAt="2"/>
            </a:pPr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In which year did temperature levels start to rise above the mean value for 1961–1990?</a:t>
            </a:r>
          </a:p>
          <a:p>
            <a:pPr marL="342900" indent="-342900">
              <a:buFont typeface="+mj-lt"/>
              <a:buAutoNum type="alphaLcParenR" startAt="2"/>
            </a:pPr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Describe the current trend in carbon dioxide concentration.</a:t>
            </a:r>
          </a:p>
          <a:p>
            <a:pPr marL="342900" indent="-342900">
              <a:buFont typeface="+mj-lt"/>
              <a:buAutoNum type="alphaLcParenR" startAt="2"/>
            </a:pPr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What has been the general trend in mean world temperature over the last 100 years?</a:t>
            </a:r>
          </a:p>
          <a:p>
            <a:pPr marL="342900" indent="-342900">
              <a:buFont typeface="+mj-lt"/>
              <a:buAutoNum type="alphaLcParenR" startAt="2"/>
            </a:pPr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What does the graph predict will happen to mean temperature over the next 100 years?</a:t>
            </a:r>
          </a:p>
          <a:p>
            <a:pPr marL="342900" indent="-342900">
              <a:buFont typeface="+mj-lt"/>
              <a:buAutoNum type="alphaLcParenR" startAt="2"/>
            </a:pPr>
            <a:endParaRPr lang="en-GB" dirty="0"/>
          </a:p>
          <a:p>
            <a:pPr marL="342900" indent="-342900">
              <a:buFont typeface="+mj-lt"/>
              <a:buAutoNum type="alphaLcParenR" startAt="2"/>
            </a:pPr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Using the graphs, describe any link between the mean world temperature and the carbon dioxide level.</a:t>
            </a:r>
          </a:p>
          <a:p>
            <a:pPr marL="342900" indent="-342900">
              <a:buFont typeface="+mj-lt"/>
              <a:buAutoNum type="alphaLcParenR" startAt="2"/>
            </a:pPr>
            <a:endParaRPr lang="en-GB" dirty="0"/>
          </a:p>
          <a:p>
            <a:pPr marL="342900" indent="-342900">
              <a:buFont typeface="+mj-lt"/>
              <a:buAutoNum type="alphaLcParenR" startAt="2"/>
            </a:pPr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Do you think these graphs provide good evidence that rising temperatures are caused by rising concentration of carbon dioxide? Explain your answer.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BD8A0-D258-4012-A98F-7219FCF15062}"/>
              </a:ext>
            </a:extLst>
          </p:cNvPr>
          <p:cNvSpPr/>
          <p:nvPr/>
        </p:nvSpPr>
        <p:spPr>
          <a:xfrm>
            <a:off x="6749017" y="77625"/>
            <a:ext cx="130195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about 280 ppm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C2259-C796-4260-8F13-0F639A6A34FE}"/>
              </a:ext>
            </a:extLst>
          </p:cNvPr>
          <p:cNvSpPr/>
          <p:nvPr/>
        </p:nvSpPr>
        <p:spPr>
          <a:xfrm>
            <a:off x="6344980" y="553028"/>
            <a:ext cx="124906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approx. –0.3°C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592342-8C51-4A48-BBCB-0F838E50BD1C}"/>
              </a:ext>
            </a:extLst>
          </p:cNvPr>
          <p:cNvSpPr/>
          <p:nvPr/>
        </p:nvSpPr>
        <p:spPr>
          <a:xfrm>
            <a:off x="6889279" y="996251"/>
            <a:ext cx="102143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about 1980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00954-536E-48FE-B7F7-DB3827ECCAB6}"/>
              </a:ext>
            </a:extLst>
          </p:cNvPr>
          <p:cNvSpPr/>
          <p:nvPr/>
        </p:nvSpPr>
        <p:spPr>
          <a:xfrm>
            <a:off x="4821597" y="1392583"/>
            <a:ext cx="123072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It is rising fast.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5615BC-64D5-4B04-89B7-FCBF9ECD4F99}"/>
              </a:ext>
            </a:extLst>
          </p:cNvPr>
          <p:cNvSpPr/>
          <p:nvPr/>
        </p:nvSpPr>
        <p:spPr>
          <a:xfrm>
            <a:off x="6749017" y="1862728"/>
            <a:ext cx="200978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 It has been slowly rising.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E66519-92FC-4E75-90EE-E03B60620634}"/>
              </a:ext>
            </a:extLst>
          </p:cNvPr>
          <p:cNvSpPr/>
          <p:nvPr/>
        </p:nvSpPr>
        <p:spPr>
          <a:xfrm>
            <a:off x="914400" y="2571750"/>
            <a:ext cx="36576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 It will rise at a much faster rate, by about 4.5°C.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0FBC2-036C-407B-BF71-F8F06DB951D8}"/>
              </a:ext>
            </a:extLst>
          </p:cNvPr>
          <p:cNvSpPr/>
          <p:nvPr/>
        </p:nvSpPr>
        <p:spPr>
          <a:xfrm>
            <a:off x="914400" y="3182943"/>
            <a:ext cx="681547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As the level of carbon dioxide has risen, the average global temperature has risen similarly.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622C61-66D7-4434-8539-6EFAE2BD608C}"/>
              </a:ext>
            </a:extLst>
          </p:cNvPr>
          <p:cNvSpPr/>
          <p:nvPr/>
        </p:nvSpPr>
        <p:spPr>
          <a:xfrm>
            <a:off x="914400" y="4141874"/>
            <a:ext cx="703875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Not strong evidence as the graphs are on different time scales and provide too little detail.</a:t>
            </a:r>
          </a:p>
        </p:txBody>
      </p:sp>
    </p:spTree>
    <p:extLst>
      <p:ext uri="{BB962C8B-B14F-4D97-AF65-F5344CB8AC3E}">
        <p14:creationId xmlns:p14="http://schemas.microsoft.com/office/powerpoint/2010/main" val="9846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E11956-F96E-4D5D-925A-339F9D7DF7A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D0DE5-B264-45E7-A093-463CA9643DD0}"/>
              </a:ext>
            </a:extLst>
          </p:cNvPr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5  Scientists use computer models to predict how rising temperatures could affect the future climate of the Earth.</a:t>
            </a:r>
          </a:p>
          <a:p>
            <a:r>
              <a:rPr lang="en-GB" sz="2400" dirty="0"/>
              <a:t>a  What information do you think they need to put into such computer models?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r>
              <a:rPr lang="en-GB" sz="2400" dirty="0"/>
              <a:t>b Suggest why different computer models give different predictions about future climates.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29F775-AC82-4DEE-BC4C-5E3569943692}"/>
              </a:ext>
            </a:extLst>
          </p:cNvPr>
          <p:cNvSpPr/>
          <p:nvPr/>
        </p:nvSpPr>
        <p:spPr>
          <a:xfrm>
            <a:off x="1504507" y="1241300"/>
            <a:ext cx="662408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/>
              <a:t>include factors such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amount of energy reaching the Earth from the Sun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amount of carbon dioxide and other greenhouse gases in the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how much energy is reflected by the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how much is absorbed by the atmosphere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42263-B8B8-466A-9427-2B280B33DA5F}"/>
              </a:ext>
            </a:extLst>
          </p:cNvPr>
          <p:cNvSpPr/>
          <p:nvPr/>
        </p:nvSpPr>
        <p:spPr>
          <a:xfrm>
            <a:off x="1073889" y="3859670"/>
            <a:ext cx="748532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/>
              <a:t>There is a lot of different information needed by the models, and scientists do not have accurate data for all the inputs. </a:t>
            </a:r>
          </a:p>
          <a:p>
            <a:r>
              <a:rPr lang="en-GB" sz="1800" dirty="0"/>
              <a:t>Also, the climate is very complex, and might be modelled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2287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FCE8B8-E250-4496-98A1-21E0D0DEAFA6}"/>
              </a:ext>
            </a:extLst>
          </p:cNvPr>
          <p:cNvSpPr/>
          <p:nvPr/>
        </p:nvSpPr>
        <p:spPr>
          <a:xfrm>
            <a:off x="3859619" y="1"/>
            <a:ext cx="5092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Who’s responsibility video p81 </a:t>
            </a:r>
            <a:r>
              <a:rPr lang="en-GB" dirty="0" err="1">
                <a:hlinkClick r:id="rId2"/>
              </a:rPr>
              <a:t>Yr</a:t>
            </a:r>
            <a:r>
              <a:rPr lang="en-GB" dirty="0">
                <a:hlinkClick r:id="rId2"/>
              </a:rPr>
              <a:t> 8 active book https://www.activeteachonline.com/product/view/id/335/page/80/mode/dps?modal=/player/video/id/350374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23A22-EED7-4324-8EDD-75FAA9B4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862" y="42176"/>
            <a:ext cx="2607138" cy="2944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9AE6A-CA9A-4A59-9C3B-E3E839821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7" y="321251"/>
            <a:ext cx="2963333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479D5E-07B2-482D-9A9C-C65DED75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5" y="2815690"/>
            <a:ext cx="3122849" cy="1941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C51E72-3962-477A-A44D-6AD28227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7" y="4917"/>
            <a:ext cx="4114800" cy="611771"/>
          </a:xfrm>
        </p:spPr>
        <p:txBody>
          <a:bodyPr/>
          <a:lstStyle/>
          <a:p>
            <a:r>
              <a:rPr lang="en-GB" dirty="0"/>
              <a:t>Who’s responsibility?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163DD-33FE-4BEA-969D-1C9BE4436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234" y="2571750"/>
            <a:ext cx="1928813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DC724-DABC-44FE-AC54-8E7236012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251" y="898658"/>
            <a:ext cx="3512427" cy="2253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D3DBE1-F626-47D8-9A30-0D636B468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275" y="2909809"/>
            <a:ext cx="3696451" cy="21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5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B2395-EDA9-4EE7-BC21-BCF112D9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" y="467832"/>
            <a:ext cx="9123439" cy="46685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79" y="7166"/>
            <a:ext cx="9133721" cy="1508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b="1" dirty="0"/>
              <a:t>Homework:			</a:t>
            </a:r>
            <a:r>
              <a:rPr lang="en-US" sz="3200" b="1" dirty="0"/>
              <a:t>Date due:</a:t>
            </a:r>
            <a:endParaRPr lang="en-GB" sz="3200" b="1" dirty="0"/>
          </a:p>
          <a:p>
            <a:endParaRPr lang="en-GB" sz="800" b="1" dirty="0"/>
          </a:p>
          <a:p>
            <a:r>
              <a:rPr lang="en-US" sz="1800" dirty="0"/>
              <a:t>w/s 8Ee2 – climate change modelling</a:t>
            </a:r>
          </a:p>
          <a:p>
            <a:endParaRPr lang="en-US" sz="800" dirty="0"/>
          </a:p>
          <a:p>
            <a:r>
              <a:rPr lang="en-US" sz="1800" dirty="0"/>
              <a:t>Active learn: Exercises 8Ee developing, secure &amp; exceeding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112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E3F5EC2-7AC4-4E03-B491-3760FEC6F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4436" y="33337"/>
            <a:ext cx="2287883" cy="540544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C785D452-47D2-4609-AA24-445F884C8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573880"/>
            <a:ext cx="9144000" cy="4232035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/>
              <a:t>Recall some effects of global warming and climate change.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/>
              <a:t>Recall reasons why the temperature on the Earth varies over time.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/>
              <a:t>Explain how human activity affects the levels of carbon dioxide in the atmosphere.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State the meaning of the </a:t>
            </a:r>
            <a:r>
              <a:rPr lang="en-GB" altLang="en-US" dirty="0">
                <a:solidFill>
                  <a:srgbClr val="006786"/>
                </a:solidFill>
              </a:rPr>
              <a:t>greenhouse effect.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Explain how carbon dioxide helps to cause the greenhouse effect.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Explain how methods of controlling the levels of carbon dioxide work.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Decide how responsibility for cutting emissions should be shared.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Evaluate the contribution made by combustion to the amount of carbon dioxide in the air in the short, medium and long term.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Evaluate the link between global temperature and levels of carbon dioxide in the atmosphere.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Decide how responsibility for cutting emissions should be shared.</a:t>
            </a:r>
          </a:p>
          <a:p>
            <a:pPr marL="403622" lvl="1" indent="-269081" eaLnBrk="1" hangingPunct="1">
              <a:spcBef>
                <a:spcPct val="40000"/>
              </a:spcBef>
            </a:pPr>
            <a:endParaRPr lang="en-GB" altLang="en-US" sz="2100" dirty="0">
              <a:solidFill>
                <a:srgbClr val="006786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  <a:buNone/>
            </a:pPr>
            <a:endParaRPr lang="en-GB" altLang="en-US" sz="21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FDB076D-38C9-4DFB-B599-31613861BB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00"/>
                </a:solidFill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09714"/>
              </p:ext>
            </p:extLst>
          </p:nvPr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Recall some effects of global warming, climate change.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Recall reasons why the temperature on the Earth varies over time.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Explain how human activity affects the levels of carbon dioxide in the atmosphere. 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State the meaning of the greenhouse effect.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Explain how carbon dioxide helps to cause the greenhouse effect.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Explain how methods of controlling the levels of carbon dioxide work.</a:t>
                      </a:r>
                      <a:endParaRPr kumimoji="0" lang="en-GB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dirty="0"/>
                        <a:t>Decide how responsibility for cutting emissions should be shared.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122790" y="3617674"/>
            <a:ext cx="533225" cy="20934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581745" y="1748851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12" y="5675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  <a:latin typeface="Comic Sans MS" pitchFamily="66" charset="0"/>
              </a:rPr>
              <a:t>8Ee Global Warming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88024" y="39459"/>
            <a:ext cx="4350221" cy="534070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4000" u="sng" smtClean="0">
                <a:solidFill>
                  <a:schemeClr val="tx1"/>
                </a:solidFill>
              </a:rPr>
              <a:pPr algn="ctr"/>
              <a:t>30 August 2019</a:t>
            </a:fld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6640" y="33468"/>
            <a:ext cx="1305000" cy="534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72001" y="1577506"/>
            <a:ext cx="4236440" cy="2228988"/>
          </a:xfrm>
          <a:prstGeom prst="cloudCallout">
            <a:avLst>
              <a:gd name="adj1" fmla="val -88806"/>
              <a:gd name="adj2" fmla="val -3087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How does a greenhouse work?</a:t>
            </a: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8" descr="http://www.portable-greenhouses.com/images/building%20a%20greenhouse%202.JPG">
            <a:extLst>
              <a:ext uri="{FF2B5EF4-FFF2-40B4-BE49-F238E27FC236}">
                <a16:creationId xmlns:a16="http://schemas.microsoft.com/office/drawing/2014/main" id="{CEEA5877-BB75-4ACF-AC7D-6CB86BA8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9140" y="1577506"/>
            <a:ext cx="3296093" cy="29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59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t3.gstatic.com/images?q=tbn:HJ0rsUMCDBl5NM:http://www.daviddarling.info/images/greenhouse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455" y="800100"/>
            <a:ext cx="520995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http://www.portable-greenhouses.com/images/building%20a%20greenhouse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712" y="571500"/>
            <a:ext cx="35087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      The greenhouse effect</a:t>
            </a:r>
            <a:endParaRPr lang="en-US"/>
          </a:p>
        </p:txBody>
      </p:sp>
      <p:pic>
        <p:nvPicPr>
          <p:cNvPr id="22532" name="Picture 4" descr="flash icon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838" y="100013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ShockwaveFlash1">
            <a:extLst>
              <a:ext uri="{FF2B5EF4-FFF2-40B4-BE49-F238E27FC236}">
                <a16:creationId xmlns:a16="http://schemas.microsoft.com/office/drawing/2014/main" id="{ACA1B163-0F8E-496C-B45C-B78A63F6554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628650"/>
            <a:ext cx="6524625" cy="398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159EE0-A06A-42C0-AFEF-E6A31E333F36}"/>
              </a:ext>
            </a:extLst>
          </p:cNvPr>
          <p:cNvSpPr/>
          <p:nvPr/>
        </p:nvSpPr>
        <p:spPr>
          <a:xfrm>
            <a:off x="74428" y="101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https://www.doddlelearn.co.uk/app/teacher/launch-content/71b02474-8834-427d-a456-0c9132756ef3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B 303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1" y="799423"/>
            <a:ext cx="6343650" cy="434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60584" y="12099"/>
            <a:ext cx="2096966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100" b="1" u="sng" dirty="0">
                <a:solidFill>
                  <a:prstClr val="black"/>
                </a:solidFill>
                <a:latin typeface="Calibri"/>
              </a:rPr>
              <a:t>The greenhouse effect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0585" y="1930077"/>
            <a:ext cx="3086100" cy="10618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prstClr val="black"/>
                </a:solidFill>
                <a:latin typeface="Calibri" pitchFamily="34" charset="0"/>
              </a:rPr>
              <a:t>Energy is transferred from the Sun to the Earth’s surface.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0584" y="4474369"/>
            <a:ext cx="3640016" cy="692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950" dirty="0">
                <a:solidFill>
                  <a:prstClr val="black"/>
                </a:solidFill>
                <a:latin typeface="Calibri"/>
              </a:rPr>
              <a:t>Most energy is absorbed by the Earth’s surface, making it warmer.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771650"/>
            <a:ext cx="3429000" cy="1061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/>
              </a:rPr>
              <a:t>As the Earth’s surface gets warmer, it emits more energy.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2050" y="3714564"/>
            <a:ext cx="3011366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950" dirty="0">
                <a:solidFill>
                  <a:prstClr val="black"/>
                </a:solidFill>
                <a:latin typeface="Calibri"/>
              </a:rPr>
              <a:t>Some energy is absorbed by greenhouse gases and transferred back to the Earth’s surface.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47452" y="794148"/>
            <a:ext cx="3249197" cy="6924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950" dirty="0">
                <a:solidFill>
                  <a:prstClr val="black"/>
                </a:solidFill>
                <a:latin typeface="Calibri" pitchFamily="34" charset="0"/>
              </a:rPr>
              <a:t>Some reflected energy is transferred to space.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963509" y="1158259"/>
            <a:ext cx="914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itchFamily="34" charset="0"/>
              </a:rPr>
              <a:t>w/s 8Ee(1) Q1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5174" y="4822"/>
            <a:ext cx="4405826" cy="669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875" dirty="0">
                <a:solidFill>
                  <a:prstClr val="black"/>
                </a:solidFill>
                <a:latin typeface="Calibri"/>
              </a:rPr>
              <a:t>Note: With out the greenhouse effect the Earth would be too COLD for ANY 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solcomhouse.com/images/Global_Warm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32638"/>
            <a:ext cx="6858000" cy="45108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59" y="3988"/>
            <a:ext cx="4171950" cy="62865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GB" sz="2700" dirty="0"/>
              <a:t>What is global warming?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488" y="1201480"/>
            <a:ext cx="8825024" cy="212365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3300" dirty="0">
                <a:solidFill>
                  <a:prstClr val="black"/>
                </a:solidFill>
                <a:latin typeface="Arial" charset="0"/>
              </a:rPr>
              <a:t>GLOBAL WARMING is the increase in the average temperature of the Earth's atmosphere and oceans since the mid 20</a:t>
            </a:r>
            <a:r>
              <a:rPr lang="en-GB" sz="3300" baseline="30000" dirty="0">
                <a:solidFill>
                  <a:prstClr val="black"/>
                </a:solidFill>
                <a:latin typeface="Arial" charset="0"/>
              </a:rPr>
              <a:t>th</a:t>
            </a:r>
            <a:r>
              <a:rPr lang="en-GB" sz="3300" dirty="0">
                <a:solidFill>
                  <a:prstClr val="black"/>
                </a:solidFill>
                <a:latin typeface="Arial" charset="0"/>
              </a:rPr>
              <a:t> century.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E10FE2-C995-4C52-94A4-85982C438FBD}"/>
              </a:ext>
            </a:extLst>
          </p:cNvPr>
          <p:cNvSpPr/>
          <p:nvPr/>
        </p:nvSpPr>
        <p:spPr>
          <a:xfrm>
            <a:off x="4476307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Global warming video P81 </a:t>
            </a:r>
            <a:r>
              <a:rPr lang="en-GB" dirty="0" err="1">
                <a:hlinkClick r:id="rId4"/>
              </a:rPr>
              <a:t>Yr</a:t>
            </a:r>
            <a:r>
              <a:rPr lang="en-GB" dirty="0">
                <a:hlinkClick r:id="rId4"/>
              </a:rPr>
              <a:t> 8 active bookhttps://www.activeteachonline.com/product/view/id/335/page/80/mode/dps?modal=/player/video/id/350373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FABDC-D205-41EB-9CF1-72356315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" y="4041429"/>
            <a:ext cx="7376799" cy="938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8AF667-F6F8-4501-90F0-9CDBD9681416}"/>
              </a:ext>
            </a:extLst>
          </p:cNvPr>
          <p:cNvSpPr txBox="1"/>
          <p:nvPr/>
        </p:nvSpPr>
        <p:spPr>
          <a:xfrm>
            <a:off x="7780375" y="3888857"/>
            <a:ext cx="14885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tasks 8Ee – 3</a:t>
            </a:r>
          </a:p>
          <a:p>
            <a:r>
              <a:rPr lang="en-GB" dirty="0"/>
              <a:t>Or </a:t>
            </a:r>
          </a:p>
          <a:p>
            <a:r>
              <a:rPr lang="en-GB" dirty="0"/>
              <a:t>Question sheet</a:t>
            </a:r>
          </a:p>
          <a:p>
            <a:r>
              <a:rPr lang="en-GB" dirty="0"/>
              <a:t>8Ee- 6 Q3, 4 &amp;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A6C0-704B-46D8-8DAE-E9D49AD8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l"/>
            <a:r>
              <a:rPr lang="en-GB" sz="2800" dirty="0"/>
              <a:t>Q3 List </a:t>
            </a:r>
            <a:r>
              <a:rPr lang="en-GB" sz="2800" i="1" dirty="0"/>
              <a:t>two</a:t>
            </a:r>
            <a:r>
              <a:rPr lang="en-GB" sz="2800" dirty="0"/>
              <a:t> main causes of the rising concentration of carbon dioxide in the atmosphere?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DC6339-9211-4F13-AC37-7AF0B8585037}"/>
              </a:ext>
            </a:extLst>
          </p:cNvPr>
          <p:cNvSpPr/>
          <p:nvPr/>
        </p:nvSpPr>
        <p:spPr>
          <a:xfrm>
            <a:off x="1557670" y="942311"/>
            <a:ext cx="439656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burning more fossil fuels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cutting down forests</a:t>
            </a:r>
          </a:p>
        </p:txBody>
      </p:sp>
    </p:spTree>
    <p:extLst>
      <p:ext uri="{BB962C8B-B14F-4D97-AF65-F5344CB8AC3E}">
        <p14:creationId xmlns:p14="http://schemas.microsoft.com/office/powerpoint/2010/main" val="12864776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941</Words>
  <Application>Microsoft Office PowerPoint</Application>
  <PresentationFormat>On-screen Show (16:9)</PresentationFormat>
  <Paragraphs>110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Arial Black</vt:lpstr>
      <vt:lpstr>Calibri</vt:lpstr>
      <vt:lpstr>Comic Sans MS</vt:lpstr>
      <vt:lpstr>Trebuchet MS</vt:lpstr>
      <vt:lpstr>Verdana</vt:lpstr>
      <vt:lpstr>Wingdings</vt:lpstr>
      <vt:lpstr>Default Design</vt:lpstr>
      <vt:lpstr>1_Office Theme</vt:lpstr>
      <vt:lpstr>4_Default Design</vt:lpstr>
      <vt:lpstr>2_Default Design</vt:lpstr>
      <vt:lpstr>6_Default Design</vt:lpstr>
      <vt:lpstr>3_Office Theme</vt:lpstr>
      <vt:lpstr>5_Default Design</vt:lpstr>
      <vt:lpstr>7_Default Design</vt:lpstr>
      <vt:lpstr>8_Default Design</vt:lpstr>
      <vt:lpstr>9_Default Design</vt:lpstr>
      <vt:lpstr>10_Default Design</vt:lpstr>
      <vt:lpstr>Office Theme</vt:lpstr>
      <vt:lpstr>Requisitions</vt:lpstr>
      <vt:lpstr>Objectives</vt:lpstr>
      <vt:lpstr>PowerPoint Presentation</vt:lpstr>
      <vt:lpstr>PowerPoint Presentation</vt:lpstr>
      <vt:lpstr>PowerPoint Presentation</vt:lpstr>
      <vt:lpstr>      The greenhouse effect</vt:lpstr>
      <vt:lpstr>PowerPoint Presentation</vt:lpstr>
      <vt:lpstr>What is global warming?</vt:lpstr>
      <vt:lpstr>Q3 List two main causes of the rising concentration of carbon dioxide in the atmosphere?</vt:lpstr>
      <vt:lpstr>PowerPoint Presentation</vt:lpstr>
      <vt:lpstr>PowerPoint Presentation</vt:lpstr>
      <vt:lpstr>PowerPoint Presentation</vt:lpstr>
      <vt:lpstr>Who’s responsibility?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B</dc:creator>
  <cp:lastModifiedBy>morag mccallum</cp:lastModifiedBy>
  <cp:revision>190</cp:revision>
  <dcterms:created xsi:type="dcterms:W3CDTF">2014-04-16T12:42:19Z</dcterms:created>
  <dcterms:modified xsi:type="dcterms:W3CDTF">2019-08-30T20:55:31Z</dcterms:modified>
</cp:coreProperties>
</file>