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</p:sldMasterIdLst>
  <p:sldIdLst>
    <p:sldId id="270" r:id="rId6"/>
    <p:sldId id="287" r:id="rId7"/>
    <p:sldId id="290" r:id="rId8"/>
    <p:sldId id="271" r:id="rId9"/>
    <p:sldId id="272" r:id="rId10"/>
    <p:sldId id="273" r:id="rId11"/>
    <p:sldId id="274" r:id="rId12"/>
    <p:sldId id="288" r:id="rId13"/>
    <p:sldId id="278" r:id="rId14"/>
    <p:sldId id="279" r:id="rId15"/>
    <p:sldId id="289" r:id="rId16"/>
    <p:sldId id="283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BC5C9-458B-4F9C-AD7A-5686E66B0B5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697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C7C8D-F8BA-4C00-8847-73B8E7342A3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678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5EA9-1C05-4ABF-B2F0-332EA814BA6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970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E7D67-C1BF-40BE-8D9A-990448B5CC8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044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306BA-D048-4DEA-9D1E-6C0E1A84235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265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2C75D-2B13-4F0D-A1F1-A0917EB70E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38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3628F-1007-4189-8B3F-96A9A59EA15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77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AF3A3-8ED5-4E51-B9C9-45D536FE454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6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0FA90-69FB-4C07-AF90-738A14DA01D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199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32877-463B-4934-82F8-D20C1512E10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412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24B5-2355-464E-9D20-C7E6BF36507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4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CA34C-7A0D-4470-9F2B-8D5AFF99C2B6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04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 opinions et les justifications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4320" y="452120"/>
            <a:ext cx="6400800" cy="1752600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chemeClr val="tx1"/>
                </a:solidFill>
              </a:rPr>
              <a:t>Lesson 2</a:t>
            </a:r>
            <a:endParaRPr lang="en-GB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51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8686800" cy="67056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u="sng" dirty="0"/>
              <a:t>Le jeu de pourcentage</a:t>
            </a:r>
            <a:endParaRPr lang="en-GB" sz="2400" dirty="0"/>
          </a:p>
          <a:p>
            <a:pPr marL="0" indent="0">
              <a:buNone/>
            </a:pPr>
            <a:r>
              <a:rPr lang="fr-FR" dirty="0"/>
              <a:t> </a:t>
            </a:r>
            <a:endParaRPr lang="en-GB" sz="2400" dirty="0"/>
          </a:p>
          <a:p>
            <a:pPr marL="0" indent="0">
              <a:buNone/>
            </a:pPr>
            <a:r>
              <a:rPr lang="fr-FR" dirty="0"/>
              <a:t>0%		50%		100%</a:t>
            </a:r>
            <a:endParaRPr lang="en-GB" sz="2400" dirty="0"/>
          </a:p>
          <a:p>
            <a:pPr marL="0" indent="0">
              <a:buNone/>
            </a:pPr>
            <a:r>
              <a:rPr lang="fr-FR" dirty="0"/>
              <a:t> </a:t>
            </a:r>
            <a:endParaRPr lang="en-GB" sz="1800" dirty="0">
              <a:solidFill>
                <a:schemeClr val="accent3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fr-FR" sz="7400" dirty="0" smtClean="0">
                <a:solidFill>
                  <a:schemeClr val="accent3">
                    <a:lumMod val="50000"/>
                  </a:schemeClr>
                </a:solidFill>
              </a:rPr>
              <a:t>1- J’aime les vacances</a:t>
            </a:r>
            <a:endParaRPr lang="en-GB" sz="7400" dirty="0">
              <a:solidFill>
                <a:schemeClr val="accent3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fr-FR" sz="7400" dirty="0" smtClean="0">
                <a:solidFill>
                  <a:schemeClr val="accent3">
                    <a:lumMod val="50000"/>
                  </a:schemeClr>
                </a:solidFill>
              </a:rPr>
              <a:t>2- Je déteste le cinéma</a:t>
            </a:r>
            <a:endParaRPr lang="en-GB" sz="7400" dirty="0">
              <a:solidFill>
                <a:schemeClr val="accent3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fr-FR" sz="7400" dirty="0" smtClean="0">
                <a:solidFill>
                  <a:schemeClr val="accent3">
                    <a:lumMod val="50000"/>
                  </a:schemeClr>
                </a:solidFill>
              </a:rPr>
              <a:t>3- Je </a:t>
            </a:r>
            <a:r>
              <a:rPr lang="fr-FR" sz="7400" dirty="0">
                <a:solidFill>
                  <a:schemeClr val="accent3">
                    <a:lumMod val="50000"/>
                  </a:schemeClr>
                </a:solidFill>
              </a:rPr>
              <a:t>n’aime </a:t>
            </a:r>
            <a:r>
              <a:rPr lang="fr-FR" sz="7400" dirty="0" smtClean="0">
                <a:solidFill>
                  <a:schemeClr val="accent3">
                    <a:lumMod val="50000"/>
                  </a:schemeClr>
                </a:solidFill>
              </a:rPr>
              <a:t>pas la danse</a:t>
            </a:r>
            <a:r>
              <a:rPr lang="fr-FR" sz="7400" dirty="0">
                <a:solidFill>
                  <a:schemeClr val="accent3">
                    <a:lumMod val="50000"/>
                  </a:schemeClr>
                </a:solidFill>
              </a:rPr>
              <a:t>			</a:t>
            </a:r>
            <a:endParaRPr lang="fr-FR" sz="7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fr-FR" sz="7400" dirty="0" smtClean="0">
                <a:solidFill>
                  <a:schemeClr val="accent3">
                    <a:lumMod val="50000"/>
                  </a:schemeClr>
                </a:solidFill>
              </a:rPr>
              <a:t>4- J’adore les BD</a:t>
            </a:r>
            <a:endParaRPr lang="en-GB" sz="7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fr-FR" sz="7400" dirty="0" smtClean="0">
                <a:solidFill>
                  <a:schemeClr val="accent3">
                    <a:lumMod val="50000"/>
                  </a:schemeClr>
                </a:solidFill>
              </a:rPr>
              <a:t>5- J’aime le collège</a:t>
            </a:r>
          </a:p>
          <a:p>
            <a:pPr marL="0" lvl="0" indent="0">
              <a:buNone/>
            </a:pPr>
            <a:r>
              <a:rPr lang="fr-FR" sz="7400" dirty="0" smtClean="0">
                <a:solidFill>
                  <a:schemeClr val="accent3">
                    <a:lumMod val="50000"/>
                  </a:schemeClr>
                </a:solidFill>
              </a:rPr>
              <a:t>6- Je </a:t>
            </a:r>
            <a:r>
              <a:rPr lang="fr-FR" sz="7400" dirty="0">
                <a:solidFill>
                  <a:schemeClr val="accent3">
                    <a:lumMod val="50000"/>
                  </a:schemeClr>
                </a:solidFill>
              </a:rPr>
              <a:t>n’aime </a:t>
            </a:r>
            <a:r>
              <a:rPr lang="fr-FR" sz="7400" dirty="0" smtClean="0">
                <a:solidFill>
                  <a:schemeClr val="accent3">
                    <a:lumMod val="50000"/>
                  </a:schemeClr>
                </a:solidFill>
              </a:rPr>
              <a:t>pas le sport</a:t>
            </a:r>
            <a:r>
              <a:rPr lang="fr-FR" sz="7400" dirty="0"/>
              <a:t> </a:t>
            </a:r>
            <a:endParaRPr lang="en-GB" sz="7400" dirty="0"/>
          </a:p>
          <a:p>
            <a:pPr marL="0" indent="0">
              <a:buNone/>
            </a:pPr>
            <a:endParaRPr lang="fr-FR" sz="7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sz="7400" dirty="0" smtClean="0">
                <a:solidFill>
                  <a:srgbClr val="002060"/>
                </a:solidFill>
              </a:rPr>
              <a:t>		CAR …</a:t>
            </a:r>
            <a:endParaRPr lang="en-GB" sz="7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sz="7400" dirty="0"/>
              <a:t> </a:t>
            </a:r>
            <a:endParaRPr lang="en-GB" sz="7400" dirty="0"/>
          </a:p>
          <a:p>
            <a:pPr marL="457200" lvl="1" indent="0">
              <a:buNone/>
            </a:pPr>
            <a:r>
              <a:rPr lang="fr-FR" sz="74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fr-FR" sz="7400" dirty="0" smtClean="0">
                <a:solidFill>
                  <a:schemeClr val="accent2">
                    <a:lumMod val="75000"/>
                  </a:schemeClr>
                </a:solidFill>
              </a:rPr>
              <a:t>		A- c’est super</a:t>
            </a:r>
            <a:endParaRPr lang="en-GB" sz="74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sz="7400" dirty="0" smtClean="0">
                <a:solidFill>
                  <a:schemeClr val="accent2">
                    <a:lumMod val="75000"/>
                  </a:schemeClr>
                </a:solidFill>
              </a:rPr>
              <a:t>			B- </a:t>
            </a:r>
            <a:r>
              <a:rPr lang="fr-FR" sz="7400" dirty="0" smtClean="0">
                <a:solidFill>
                  <a:schemeClr val="accent2">
                    <a:lumMod val="75000"/>
                  </a:schemeClr>
                </a:solidFill>
              </a:rPr>
              <a:t>c’est intéressant</a:t>
            </a:r>
            <a:endParaRPr lang="en-GB" sz="74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fr-FR" sz="7400" dirty="0" smtClean="0">
                <a:solidFill>
                  <a:schemeClr val="accent2">
                    <a:lumMod val="75000"/>
                  </a:schemeClr>
                </a:solidFill>
              </a:rPr>
              <a:t>			C -c’est ennuyeux</a:t>
            </a:r>
            <a:endParaRPr lang="en-GB" sz="74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fr-FR" sz="7400" dirty="0" smtClean="0">
                <a:solidFill>
                  <a:schemeClr val="accent2">
                    <a:lumMod val="75000"/>
                  </a:schemeClr>
                </a:solidFill>
              </a:rPr>
              <a:t>			D- c’est génial </a:t>
            </a:r>
            <a:endParaRPr lang="en-GB" sz="74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fr-FR" sz="7400" dirty="0" smtClean="0">
                <a:solidFill>
                  <a:schemeClr val="accent2">
                    <a:lumMod val="75000"/>
                  </a:schemeClr>
                </a:solidFill>
              </a:rPr>
              <a:t>			E- c’est </a:t>
            </a:r>
            <a:r>
              <a:rPr lang="fr-FR" sz="7400" dirty="0">
                <a:solidFill>
                  <a:schemeClr val="accent2">
                    <a:lumMod val="75000"/>
                  </a:schemeClr>
                </a:solidFill>
              </a:rPr>
              <a:t>nul</a:t>
            </a:r>
            <a:endParaRPr lang="en-GB" sz="74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fr-FR" sz="7400" dirty="0" smtClean="0">
                <a:solidFill>
                  <a:schemeClr val="accent2">
                    <a:lumMod val="75000"/>
                  </a:schemeClr>
                </a:solidFill>
              </a:rPr>
              <a:t>			F- c’est formidable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0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Complétez</a:t>
            </a:r>
            <a:r>
              <a:rPr lang="en-GB" dirty="0" smtClean="0"/>
              <a:t> la </a:t>
            </a:r>
            <a:r>
              <a:rPr lang="en-GB" dirty="0" err="1" smtClean="0"/>
              <a:t>feuille</a:t>
            </a:r>
            <a:r>
              <a:rPr lang="en-GB" dirty="0" smtClean="0"/>
              <a:t> de </a:t>
            </a:r>
            <a:r>
              <a:rPr lang="en-GB" dirty="0" err="1" smtClean="0"/>
              <a:t>traduction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err="1" smtClean="0"/>
              <a:t>J’adore</a:t>
            </a:r>
            <a:r>
              <a:rPr lang="en-GB" dirty="0" smtClean="0"/>
              <a:t> le football car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fantastique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 smtClean="0"/>
              <a:t>Je </a:t>
            </a:r>
            <a:r>
              <a:rPr lang="en-GB" dirty="0" err="1" smtClean="0"/>
              <a:t>n’aime</a:t>
            </a:r>
            <a:r>
              <a:rPr lang="en-GB" dirty="0" smtClean="0"/>
              <a:t> pas les </a:t>
            </a:r>
            <a:r>
              <a:rPr lang="en-GB" dirty="0" err="1" smtClean="0"/>
              <a:t>araignées</a:t>
            </a:r>
            <a:r>
              <a:rPr lang="en-GB" dirty="0" smtClean="0"/>
              <a:t> car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affreux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 smtClean="0"/>
              <a:t>Je </a:t>
            </a:r>
            <a:r>
              <a:rPr lang="en-GB" dirty="0" err="1" smtClean="0"/>
              <a:t>déteste</a:t>
            </a:r>
            <a:r>
              <a:rPr lang="en-GB" dirty="0" smtClean="0"/>
              <a:t> les </a:t>
            </a:r>
            <a:r>
              <a:rPr lang="en-GB" dirty="0" err="1" smtClean="0"/>
              <a:t>mangas</a:t>
            </a:r>
            <a:r>
              <a:rPr lang="en-GB" dirty="0" smtClean="0"/>
              <a:t> car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ennuyeux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J’aime</a:t>
            </a:r>
            <a:r>
              <a:rPr lang="en-GB" dirty="0" smtClean="0"/>
              <a:t> les </a:t>
            </a:r>
            <a:r>
              <a:rPr lang="en-GB" dirty="0" err="1" smtClean="0"/>
              <a:t>glaces</a:t>
            </a:r>
            <a:r>
              <a:rPr lang="en-GB" dirty="0" smtClean="0"/>
              <a:t> car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délicieux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 smtClean="0"/>
              <a:t>Je </a:t>
            </a:r>
            <a:r>
              <a:rPr lang="en-GB" dirty="0" err="1" smtClean="0"/>
              <a:t>n’aime</a:t>
            </a:r>
            <a:r>
              <a:rPr lang="en-GB" dirty="0" smtClean="0"/>
              <a:t> pas le cinema car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nul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J’aime</a:t>
            </a:r>
            <a:r>
              <a:rPr lang="en-GB" dirty="0" smtClean="0"/>
              <a:t> la </a:t>
            </a:r>
            <a:r>
              <a:rPr lang="en-GB" dirty="0" err="1" smtClean="0"/>
              <a:t>musique</a:t>
            </a:r>
            <a:r>
              <a:rPr lang="en-GB" dirty="0" smtClean="0"/>
              <a:t> car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intéressant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J’adore</a:t>
            </a:r>
            <a:r>
              <a:rPr lang="en-GB" dirty="0" smtClean="0"/>
              <a:t> le college car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amusant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60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33633"/>
              </p:ext>
            </p:extLst>
          </p:nvPr>
        </p:nvGraphicFramePr>
        <p:xfrm>
          <a:off x="30480" y="533401"/>
          <a:ext cx="8656320" cy="6324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5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5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81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81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81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8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06" y="768874"/>
            <a:ext cx="77504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648" y="4910455"/>
            <a:ext cx="77504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953000"/>
            <a:ext cx="77504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052" y="795543"/>
            <a:ext cx="77504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804691"/>
            <a:ext cx="77504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8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434" y="633115"/>
            <a:ext cx="838200" cy="82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8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696" y="710402"/>
            <a:ext cx="838200" cy="82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8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900" y="2985014"/>
            <a:ext cx="838200" cy="82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8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852" y="4800600"/>
            <a:ext cx="838200" cy="82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8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767" y="2948766"/>
            <a:ext cx="838200" cy="82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434" y="2878782"/>
            <a:ext cx="77504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100" y="2878782"/>
            <a:ext cx="77504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8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76" y="2863912"/>
            <a:ext cx="77504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8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52" y="4900295"/>
            <a:ext cx="838200" cy="82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8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848" y="4900295"/>
            <a:ext cx="838200" cy="82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8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1804" y="7187749"/>
            <a:ext cx="838200" cy="82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3454000" y="1702467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X Factor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42796" y="1683539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Arsenal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3276600" y="5943600"/>
            <a:ext cx="222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 </a:t>
            </a:r>
            <a:r>
              <a:rPr lang="en-GB" sz="2400" dirty="0" err="1" smtClean="0"/>
              <a:t>technologie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225660" y="5943600"/>
            <a:ext cx="2212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 </a:t>
            </a:r>
            <a:r>
              <a:rPr lang="en-GB" sz="2400" dirty="0" err="1" smtClean="0"/>
              <a:t>musique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731310" y="3838402"/>
            <a:ext cx="272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Coronation Street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0480" y="3843718"/>
            <a:ext cx="2946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 </a:t>
            </a:r>
            <a:r>
              <a:rPr lang="en-GB" sz="2400" dirty="0" err="1" smtClean="0"/>
              <a:t>musique</a:t>
            </a:r>
            <a:r>
              <a:rPr lang="en-GB" sz="2400" dirty="0" smtClean="0"/>
              <a:t> de Jessie J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168824" y="3849954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Le Rock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33018" y="1653786"/>
            <a:ext cx="2022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Le </a:t>
            </a:r>
            <a:r>
              <a:rPr lang="en-GB" sz="2400" dirty="0" err="1" smtClean="0"/>
              <a:t>français</a:t>
            </a:r>
            <a:endParaRPr lang="en-GB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599268" y="5943599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Le </a:t>
            </a:r>
            <a:r>
              <a:rPr lang="en-GB" sz="2400" dirty="0" err="1" smtClean="0"/>
              <a:t>cinéma</a:t>
            </a:r>
            <a:endParaRPr lang="en-GB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0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Le </a:t>
            </a:r>
            <a:r>
              <a:rPr lang="en-GB" sz="4400" dirty="0" err="1" smtClean="0"/>
              <a:t>morpion</a:t>
            </a:r>
            <a:r>
              <a:rPr lang="en-GB" sz="4400" dirty="0" smtClean="0"/>
              <a:t>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20749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486400" y="381000"/>
            <a:ext cx="3352800" cy="2362200"/>
          </a:xfrm>
          <a:prstGeom prst="cloudCallout">
            <a:avLst>
              <a:gd name="adj1" fmla="val -63968"/>
              <a:gd name="adj2" fmla="val 3824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04800" y="304800"/>
            <a:ext cx="3429000" cy="2286000"/>
          </a:xfrm>
          <a:prstGeom prst="cloudCallout">
            <a:avLst>
              <a:gd name="adj1" fmla="val 57315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181600" y="4648200"/>
            <a:ext cx="3962400" cy="1905000"/>
          </a:xfrm>
          <a:prstGeom prst="cloudCallout">
            <a:avLst>
              <a:gd name="adj1" fmla="val -54528"/>
              <a:gd name="adj2" fmla="val -5875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228600" y="4953000"/>
            <a:ext cx="3962400" cy="1752600"/>
          </a:xfrm>
          <a:prstGeom prst="cloudCallout">
            <a:avLst>
              <a:gd name="adj1" fmla="val 33736"/>
              <a:gd name="adj2" fmla="val -8251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12296" name="Picture 9" descr="Lady-Gaga-raises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90800"/>
            <a:ext cx="250825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6324600" y="838200"/>
            <a:ext cx="1828800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Les serpents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Les chats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2000" b="1" smtClean="0">
              <a:solidFill>
                <a:srgbClr val="000000"/>
              </a:solidFill>
            </a:endParaRP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1066800" y="838200"/>
            <a:ext cx="1905000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Les pizzas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Les hamburgers</a:t>
            </a:r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1066800" y="5334000"/>
            <a:ext cx="21336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X Factor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Eastenders</a:t>
            </a:r>
            <a:r>
              <a:rPr lang="en-GB" altLang="en-US" sz="2800" b="1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6019800" y="5029200"/>
            <a:ext cx="213360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La danse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smtClean="0">
                <a:solidFill>
                  <a:srgbClr val="000000"/>
                </a:solidFill>
              </a:rPr>
              <a:t>Le cinéma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2895600"/>
            <a:ext cx="220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Car </a:t>
            </a:r>
            <a:r>
              <a:rPr lang="en-GB" b="1" dirty="0" err="1" smtClean="0">
                <a:solidFill>
                  <a:schemeClr val="accent2">
                    <a:lumMod val="75000"/>
                  </a:schemeClr>
                </a:solidFill>
              </a:rPr>
              <a:t>c’est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</a:p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Because it is</a:t>
            </a:r>
          </a:p>
          <a:p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Car </a:t>
            </a:r>
            <a:r>
              <a:rPr lang="en-GB" b="1" dirty="0" err="1" smtClean="0">
                <a:solidFill>
                  <a:schemeClr val="accent2">
                    <a:lumMod val="75000"/>
                  </a:schemeClr>
                </a:solidFill>
              </a:rPr>
              <a:t>ils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2">
                    <a:lumMod val="75000"/>
                  </a:schemeClr>
                </a:solidFill>
              </a:rPr>
              <a:t>sont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</a:p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Because they are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52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6447501" cy="518337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Jeu</a:t>
            </a:r>
            <a:r>
              <a:rPr lang="en-GB" dirty="0" smtClean="0"/>
              <a:t> du </a:t>
            </a:r>
            <a:r>
              <a:rPr lang="en-GB" dirty="0" err="1" smtClean="0"/>
              <a:t>pourcentage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914400"/>
            <a:ext cx="7051748" cy="5714999"/>
          </a:xfrm>
        </p:spPr>
        <p:txBody>
          <a:bodyPr>
            <a:noAutofit/>
          </a:bodyPr>
          <a:lstStyle/>
          <a:p>
            <a:pPr>
              <a:buAutoNum type="alphaUcPeriod"/>
            </a:pPr>
            <a:r>
              <a:rPr lang="en-GB" sz="2400" dirty="0" err="1"/>
              <a:t>J’aime</a:t>
            </a:r>
            <a:r>
              <a:rPr lang="en-GB" sz="2400" dirty="0"/>
              <a:t> les serpents</a:t>
            </a:r>
          </a:p>
          <a:p>
            <a:pPr>
              <a:buAutoNum type="alphaUcPeriod"/>
            </a:pPr>
            <a:r>
              <a:rPr lang="en-GB" sz="2400" dirty="0" err="1"/>
              <a:t>J’aime</a:t>
            </a:r>
            <a:r>
              <a:rPr lang="en-GB" sz="2400" dirty="0"/>
              <a:t> les </a:t>
            </a:r>
            <a:r>
              <a:rPr lang="en-GB" sz="2400" dirty="0" err="1"/>
              <a:t>araignées</a:t>
            </a:r>
            <a:endParaRPr lang="en-GB" sz="2400" dirty="0"/>
          </a:p>
          <a:p>
            <a:pPr>
              <a:buAutoNum type="alphaUcPeriod"/>
            </a:pPr>
            <a:r>
              <a:rPr lang="en-GB" sz="2400" dirty="0" err="1"/>
              <a:t>J’aime</a:t>
            </a:r>
            <a:r>
              <a:rPr lang="en-GB" sz="2400" dirty="0"/>
              <a:t> le foot</a:t>
            </a:r>
          </a:p>
          <a:p>
            <a:pPr>
              <a:buAutoNum type="alphaUcPeriod"/>
            </a:pPr>
            <a:r>
              <a:rPr lang="en-GB" sz="2400" dirty="0" err="1"/>
              <a:t>J’adore</a:t>
            </a:r>
            <a:r>
              <a:rPr lang="en-GB" sz="2400" dirty="0"/>
              <a:t> le </a:t>
            </a:r>
            <a:r>
              <a:rPr lang="en-GB" sz="2400" dirty="0" err="1"/>
              <a:t>poisson</a:t>
            </a:r>
            <a:endParaRPr lang="en-GB" sz="2400" dirty="0"/>
          </a:p>
          <a:p>
            <a:pPr>
              <a:buAutoNum type="alphaUcPeriod"/>
            </a:pPr>
            <a:r>
              <a:rPr lang="en-GB" sz="2400" dirty="0" err="1"/>
              <a:t>J’adore</a:t>
            </a:r>
            <a:r>
              <a:rPr lang="en-GB" sz="2400" dirty="0"/>
              <a:t> la </a:t>
            </a:r>
            <a:r>
              <a:rPr lang="en-GB" sz="2400" dirty="0" err="1"/>
              <a:t>danse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							</a:t>
            </a:r>
            <a:r>
              <a:rPr lang="en-GB" sz="2400" dirty="0" smtClean="0"/>
              <a:t>		</a:t>
            </a:r>
            <a:r>
              <a:rPr lang="en-GB" sz="2400" dirty="0" err="1" smtClean="0"/>
              <a:t>mais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									</a:t>
            </a:r>
            <a:r>
              <a:rPr lang="en-GB" sz="2400" dirty="0" smtClean="0"/>
              <a:t>	1</a:t>
            </a:r>
            <a:r>
              <a:rPr lang="en-GB" sz="2400" dirty="0"/>
              <a:t>. je </a:t>
            </a:r>
            <a:r>
              <a:rPr lang="en-GB" sz="2400" dirty="0" err="1"/>
              <a:t>n’aime</a:t>
            </a:r>
            <a:r>
              <a:rPr lang="en-GB" sz="2400" dirty="0"/>
              <a:t> pas les </a:t>
            </a:r>
            <a:r>
              <a:rPr lang="en-GB" sz="2400" dirty="0" err="1" smtClean="0"/>
              <a:t>mangas</a:t>
            </a:r>
            <a:r>
              <a:rPr lang="en-GB" sz="2400" dirty="0"/>
              <a:t>				</a:t>
            </a:r>
            <a:r>
              <a:rPr lang="en-GB" sz="2400" dirty="0" smtClean="0"/>
              <a:t>2</a:t>
            </a:r>
            <a:r>
              <a:rPr lang="en-GB" sz="2400" dirty="0"/>
              <a:t>. je </a:t>
            </a:r>
            <a:r>
              <a:rPr lang="en-GB" sz="2400" dirty="0" err="1"/>
              <a:t>n’aime</a:t>
            </a:r>
            <a:r>
              <a:rPr lang="en-GB" sz="2400" dirty="0"/>
              <a:t> pas les </a:t>
            </a:r>
            <a:r>
              <a:rPr lang="en-GB" sz="2400" dirty="0" err="1" smtClean="0"/>
              <a:t>vacances</a:t>
            </a:r>
            <a:r>
              <a:rPr lang="en-GB" sz="2400" dirty="0"/>
              <a:t>				</a:t>
            </a:r>
            <a:r>
              <a:rPr lang="en-GB" sz="2400" dirty="0" smtClean="0"/>
              <a:t>3</a:t>
            </a:r>
            <a:r>
              <a:rPr lang="en-GB" sz="2400" dirty="0"/>
              <a:t>. je </a:t>
            </a:r>
            <a:r>
              <a:rPr lang="en-GB" sz="2400" dirty="0" err="1"/>
              <a:t>n’aime</a:t>
            </a:r>
            <a:r>
              <a:rPr lang="en-GB" sz="2400" dirty="0"/>
              <a:t> pas le sport</a:t>
            </a:r>
          </a:p>
          <a:p>
            <a:pPr marL="0" indent="0">
              <a:buNone/>
            </a:pPr>
            <a:r>
              <a:rPr lang="en-GB" sz="2400" dirty="0"/>
              <a:t>			</a:t>
            </a:r>
            <a:r>
              <a:rPr lang="en-GB" sz="2400" dirty="0" smtClean="0"/>
              <a:t>4</a:t>
            </a:r>
            <a:r>
              <a:rPr lang="en-GB" sz="2400" dirty="0"/>
              <a:t>. je </a:t>
            </a:r>
            <a:r>
              <a:rPr lang="en-GB" sz="2400" dirty="0" err="1"/>
              <a:t>déteste</a:t>
            </a:r>
            <a:r>
              <a:rPr lang="en-GB" sz="2400" dirty="0"/>
              <a:t> la </a:t>
            </a:r>
            <a:r>
              <a:rPr lang="en-GB" sz="2400" dirty="0" err="1"/>
              <a:t>musique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			</a:t>
            </a:r>
            <a:r>
              <a:rPr lang="en-GB" sz="2400" dirty="0" smtClean="0"/>
              <a:t>5</a:t>
            </a:r>
            <a:r>
              <a:rPr lang="en-GB" sz="2400" dirty="0"/>
              <a:t>. je </a:t>
            </a:r>
            <a:r>
              <a:rPr lang="en-GB" sz="2400" dirty="0" err="1"/>
              <a:t>déteste</a:t>
            </a:r>
            <a:r>
              <a:rPr lang="en-GB" sz="2400" dirty="0"/>
              <a:t> les </a:t>
            </a:r>
            <a:r>
              <a:rPr lang="en-GB" sz="2400" dirty="0" err="1"/>
              <a:t>glaces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59749" y="1782283"/>
            <a:ext cx="13157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0%</a:t>
            </a:r>
          </a:p>
          <a:p>
            <a:endParaRPr lang="en-GB" sz="3600" dirty="0"/>
          </a:p>
          <a:p>
            <a:r>
              <a:rPr lang="en-GB" sz="3600" dirty="0"/>
              <a:t>50%</a:t>
            </a:r>
          </a:p>
          <a:p>
            <a:endParaRPr lang="en-GB" sz="3600" dirty="0"/>
          </a:p>
          <a:p>
            <a:r>
              <a:rPr lang="en-GB" sz="3600" dirty="0"/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177529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990600"/>
          </a:xfrm>
        </p:spPr>
        <p:txBody>
          <a:bodyPr>
            <a:normAutofit/>
          </a:bodyPr>
          <a:lstStyle/>
          <a:p>
            <a:r>
              <a:rPr lang="fr-FR" altLang="en-US" sz="3300" u="sng" dirty="0">
                <a:latin typeface="Comic Sans MS" panose="030F0702030302020204" pitchFamily="66" charset="0"/>
              </a:rPr>
              <a:t>en classe </a:t>
            </a:r>
            <a:r>
              <a:rPr lang="fr-FR" altLang="en-US" sz="3300" dirty="0">
                <a:latin typeface="Comic Sans MS" panose="030F0702030302020204" pitchFamily="66" charset="0"/>
              </a:rPr>
              <a:t>      	    </a:t>
            </a:r>
            <a:r>
              <a:rPr lang="fr-FR" altLang="en-US" sz="3300" u="sng" dirty="0" smtClean="0">
                <a:latin typeface="Comic Sans MS" panose="030F0702030302020204" pitchFamily="66" charset="0"/>
              </a:rPr>
              <a:t>mardi 4 décembre</a:t>
            </a:r>
            <a:endParaRPr lang="en-GB" sz="33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224" y="1600200"/>
            <a:ext cx="6957551" cy="33691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u="sng" dirty="0" smtClean="0"/>
              <a:t>Les opinions et les justifications</a:t>
            </a:r>
            <a:endParaRPr lang="en-GB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895600"/>
            <a:ext cx="3036924" cy="30369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3312676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10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Objectives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GB" dirty="0" smtClean="0"/>
              <a:t>By the end of the lesson…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You MUST be able to use simple opinions</a:t>
            </a:r>
          </a:p>
          <a:p>
            <a:pPr marL="0" indent="0">
              <a:buNone/>
            </a:pPr>
            <a:endParaRPr lang="en-GB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You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SHOULD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be able to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justify your opinions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You COULD use new adjectives to justify  </a:t>
            </a:r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14376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12573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7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14600"/>
            <a:ext cx="12573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8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12573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6" descr="MCj04238260000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2600" y="2590800"/>
            <a:ext cx="1447800" cy="1423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9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pic>
        <p:nvPicPr>
          <p:cNvPr id="5130" name="Picture 18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33400"/>
            <a:ext cx="1447800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9" descr="MCj042382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2514600"/>
            <a:ext cx="1447800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98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6149" name="Picture 5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12573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54" y="3101258"/>
            <a:ext cx="12573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MCj04238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124200"/>
            <a:ext cx="12573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lvl="4" eaLnBrk="1" hangingPunct="1">
              <a:buFontTx/>
              <a:buNone/>
            </a:pPr>
            <a:r>
              <a:rPr lang="en-GB" altLang="en-US" sz="2800" dirty="0" smtClean="0">
                <a:latin typeface="Comic Sans MS" pitchFamily="66" charset="0"/>
              </a:rPr>
              <a:t>                               </a:t>
            </a:r>
            <a:r>
              <a:rPr lang="en-GB" altLang="en-US" sz="2800" dirty="0" err="1" smtClean="0">
                <a:latin typeface="Comic Sans MS" pitchFamily="66" charset="0"/>
              </a:rPr>
              <a:t>J’aime</a:t>
            </a:r>
            <a:endParaRPr lang="en-GB" altLang="en-US" sz="2800" dirty="0" smtClean="0">
              <a:latin typeface="Comic Sans MS" pitchFamily="66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5524500" y="3804017"/>
            <a:ext cx="2955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altLang="en-US" sz="2800" dirty="0" err="1">
                <a:latin typeface="Comic Sans MS" pitchFamily="66" charset="0"/>
              </a:rPr>
              <a:t>J’adore</a:t>
            </a:r>
            <a:r>
              <a:rPr lang="en-GB" altLang="en-US" sz="2800" dirty="0"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152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7171" name="Picture 3" descr="MCj042382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14097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MCj042382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43200"/>
            <a:ext cx="14097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MCj042382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14097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800" dirty="0" smtClean="0">
                <a:latin typeface="Comic Sans MS" pitchFamily="66" charset="0"/>
              </a:rPr>
              <a:t>				  	Je </a:t>
            </a:r>
            <a:r>
              <a:rPr lang="en-GB" altLang="en-US" sz="2800" dirty="0" err="1" smtClean="0">
                <a:latin typeface="Comic Sans MS" pitchFamily="66" charset="0"/>
              </a:rPr>
              <a:t>n’aime</a:t>
            </a:r>
            <a:r>
              <a:rPr lang="en-GB" altLang="en-US" sz="2800" dirty="0" smtClean="0">
                <a:latin typeface="Comic Sans MS" pitchFamily="66" charset="0"/>
              </a:rPr>
              <a:t> pas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301331" y="3178968"/>
            <a:ext cx="2027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altLang="en-US" sz="2800" dirty="0">
                <a:latin typeface="Comic Sans MS" pitchFamily="66" charset="0"/>
              </a:rPr>
              <a:t>Je </a:t>
            </a:r>
            <a:r>
              <a:rPr lang="en-GB" altLang="en-US" sz="2800" dirty="0" err="1">
                <a:latin typeface="Comic Sans MS" pitchFamily="66" charset="0"/>
              </a:rPr>
              <a:t>déteste</a:t>
            </a:r>
            <a:endParaRPr lang="en-GB" alt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9823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cognates and near cognates </a:t>
            </a:r>
          </a:p>
          <a:p>
            <a:r>
              <a:rPr lang="en-GB" dirty="0" smtClean="0"/>
              <a:t>Look at the context.</a:t>
            </a:r>
          </a:p>
          <a:p>
            <a:r>
              <a:rPr lang="en-GB" dirty="0" smtClean="0"/>
              <a:t>Look at word that might be similar to other languages you speak.</a:t>
            </a:r>
          </a:p>
          <a:p>
            <a:r>
              <a:rPr lang="en-GB" dirty="0" smtClean="0"/>
              <a:t>Use your guide to success ( page 24)</a:t>
            </a:r>
          </a:p>
          <a:p>
            <a:r>
              <a:rPr lang="en-GB" dirty="0" smtClean="0"/>
              <a:t>Use process of elimination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7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87613"/>
              </p:ext>
            </p:extLst>
          </p:nvPr>
        </p:nvGraphicFramePr>
        <p:xfrm>
          <a:off x="304801" y="1447799"/>
          <a:ext cx="7658734" cy="4942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9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9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u="sng" dirty="0">
                          <a:effectLst/>
                        </a:rPr>
                        <a:t>ANGLAIS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u="sng">
                          <a:effectLst/>
                        </a:rPr>
                        <a:t>FRANCAIS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r>
                        <a:rPr lang="en-GB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it’s super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u="none" strike="noStrike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Because</a:t>
                      </a:r>
                      <a:r>
                        <a:rPr lang="en-GB" sz="2400" baseline="0" dirty="0" smtClean="0">
                          <a:effectLst/>
                        </a:rPr>
                        <a:t> it’s interesting</a:t>
                      </a:r>
                      <a:r>
                        <a:rPr lang="en-GB" sz="2400" dirty="0" smtClean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u="none" strike="noStrike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r>
                        <a:rPr lang="en-GB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it’s fun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u="none" strike="noStrike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Because</a:t>
                      </a:r>
                      <a:r>
                        <a:rPr lang="en-GB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it’s great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r>
                        <a:rPr lang="en-GB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it’s fantastic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r>
                        <a:rPr lang="en-GB" sz="2400" dirty="0" smtClean="0">
                          <a:effectLst/>
                        </a:rPr>
                        <a:t>because it’s rubbish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Because it’s awful</a:t>
                      </a: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Because it’s boring</a:t>
                      </a: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Because it’s wonderful</a:t>
                      </a: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Because it’s delicious</a:t>
                      </a: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6472" y="70995"/>
            <a:ext cx="797865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6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Compétition</a:t>
            </a:r>
            <a:r>
              <a:rPr kumimoji="0" lang="en-GB" alt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GB" altLang="en-US" sz="36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vocabulaire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Combien</a:t>
            </a:r>
            <a:r>
              <a:rPr kumimoji="0" lang="en-GB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mots </a:t>
            </a:r>
            <a:r>
              <a:rPr kumimoji="0" lang="en-GB" alt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pouvez-vous</a:t>
            </a:r>
            <a:r>
              <a:rPr kumimoji="0" lang="en-GB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alt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trouver</a:t>
            </a:r>
            <a:r>
              <a:rPr kumimoji="0" lang="en-GB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en 1 minute?</a:t>
            </a: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25061" y="3501301"/>
            <a:ext cx="322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c</a:t>
            </a:r>
            <a:r>
              <a:rPr lang="es-ES_tradnl" sz="2400" dirty="0" smtClean="0"/>
              <a:t>ar </a:t>
            </a:r>
            <a:r>
              <a:rPr lang="es-ES_tradnl" sz="2400" dirty="0" err="1" smtClean="0"/>
              <a:t>c’est</a:t>
            </a:r>
            <a:r>
              <a:rPr lang="es-ES_tradnl" sz="2400" dirty="0" smtClean="0"/>
              <a:t> </a:t>
            </a:r>
            <a:r>
              <a:rPr lang="es-ES_tradnl" sz="2400" dirty="0" err="1"/>
              <a:t>f</a:t>
            </a:r>
            <a:r>
              <a:rPr lang="es-ES_tradnl" sz="2400" dirty="0" err="1" smtClean="0"/>
              <a:t>antastique</a:t>
            </a:r>
            <a:endParaRPr lang="es-ES_trad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124768" y="4298303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c</a:t>
            </a:r>
            <a:r>
              <a:rPr lang="es-ES_tradnl" sz="2400" dirty="0" smtClean="0"/>
              <a:t>ar </a:t>
            </a:r>
            <a:r>
              <a:rPr lang="es-ES_tradnl" sz="2400" dirty="0" err="1" smtClean="0"/>
              <a:t>c’est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affreux</a:t>
            </a:r>
            <a:endParaRPr lang="es-ES_tradn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2197726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c</a:t>
            </a:r>
            <a:r>
              <a:rPr lang="es-ES_tradnl" sz="2400" dirty="0" smtClean="0"/>
              <a:t>ar </a:t>
            </a:r>
            <a:r>
              <a:rPr lang="es-ES_tradnl" sz="2400" dirty="0" err="1" smtClean="0"/>
              <a:t>c’est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intéressant</a:t>
            </a:r>
            <a:endParaRPr lang="es-ES_tradnl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947668" y="5526034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c</a:t>
            </a:r>
            <a:r>
              <a:rPr lang="es-ES_tradnl" sz="2400" dirty="0" smtClean="0"/>
              <a:t>ar </a:t>
            </a:r>
            <a:r>
              <a:rPr lang="es-ES_tradnl" sz="2400" dirty="0" err="1" smtClean="0"/>
              <a:t>c’est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délicieux</a:t>
            </a:r>
            <a:endParaRPr lang="es-ES_tradn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892208" y="1804814"/>
            <a:ext cx="266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c</a:t>
            </a:r>
            <a:r>
              <a:rPr lang="es-ES_tradnl" sz="2400" dirty="0" smtClean="0"/>
              <a:t>ar </a:t>
            </a:r>
            <a:r>
              <a:rPr lang="es-ES_tradnl" sz="2400" dirty="0" err="1" smtClean="0"/>
              <a:t>c’est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super</a:t>
            </a:r>
            <a:endParaRPr lang="es-ES_tradnl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606775" y="3052646"/>
            <a:ext cx="2952432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2400" dirty="0"/>
              <a:t>c</a:t>
            </a:r>
            <a:r>
              <a:rPr lang="en-GB" sz="2400" dirty="0" smtClean="0"/>
              <a:t>ar </a:t>
            </a:r>
            <a:r>
              <a:rPr lang="en-GB" sz="2400" dirty="0" err="1" smtClean="0"/>
              <a:t>c’est</a:t>
            </a:r>
            <a:r>
              <a:rPr lang="en-GB" sz="2400" dirty="0" smtClean="0"/>
              <a:t> </a:t>
            </a:r>
            <a:r>
              <a:rPr lang="en-GB" sz="2400" dirty="0" err="1"/>
              <a:t>g</a:t>
            </a:r>
            <a:r>
              <a:rPr lang="en-GB" sz="2400" dirty="0" err="1" smtClean="0"/>
              <a:t>énial</a:t>
            </a:r>
            <a:r>
              <a:rPr lang="en-GB" sz="2400" dirty="0" smtClean="0"/>
              <a:t> </a:t>
            </a:r>
            <a:endParaRPr lang="en-GB" sz="2400" dirty="0">
              <a:ea typeface="Calibri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43886" y="2659391"/>
            <a:ext cx="2984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</a:t>
            </a:r>
            <a:r>
              <a:rPr lang="en-GB" sz="2400" dirty="0" smtClean="0"/>
              <a:t>ar </a:t>
            </a:r>
            <a:r>
              <a:rPr lang="en-GB" sz="2400" dirty="0" err="1" smtClean="0"/>
              <a:t>c’est</a:t>
            </a:r>
            <a:r>
              <a:rPr lang="en-GB" sz="2400" dirty="0" smtClean="0"/>
              <a:t> </a:t>
            </a:r>
            <a:r>
              <a:rPr lang="en-GB" sz="2400" dirty="0" err="1" smtClean="0"/>
              <a:t>amusant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290959" y="3910812"/>
            <a:ext cx="2653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</a:t>
            </a:r>
            <a:r>
              <a:rPr lang="en-GB" sz="2400" dirty="0" smtClean="0"/>
              <a:t>ar </a:t>
            </a:r>
            <a:r>
              <a:rPr lang="en-GB" sz="2400" dirty="0" err="1" smtClean="0"/>
              <a:t>c’est</a:t>
            </a:r>
            <a:r>
              <a:rPr lang="en-GB" sz="2400" dirty="0" smtClean="0"/>
              <a:t> </a:t>
            </a:r>
            <a:r>
              <a:rPr lang="en-GB" sz="2400" dirty="0" err="1" smtClean="0"/>
              <a:t>nul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947668" y="469436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</a:t>
            </a:r>
            <a:r>
              <a:rPr lang="en-GB" sz="2400" dirty="0" smtClean="0"/>
              <a:t>ar </a:t>
            </a:r>
            <a:r>
              <a:rPr lang="en-GB" sz="2400" dirty="0" err="1" smtClean="0"/>
              <a:t>c’est</a:t>
            </a:r>
            <a:r>
              <a:rPr lang="en-GB" sz="2400" dirty="0" smtClean="0"/>
              <a:t> </a:t>
            </a:r>
            <a:r>
              <a:rPr lang="en-GB" sz="2400" dirty="0" err="1" smtClean="0"/>
              <a:t>ennuyeux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958723" y="5140213"/>
            <a:ext cx="3004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</a:t>
            </a:r>
            <a:r>
              <a:rPr lang="en-GB" sz="2400" dirty="0" smtClean="0"/>
              <a:t>ar </a:t>
            </a:r>
            <a:r>
              <a:rPr lang="en-GB" sz="2400" dirty="0" err="1" smtClean="0"/>
              <a:t>c’est</a:t>
            </a:r>
            <a:r>
              <a:rPr lang="en-GB" sz="2400" dirty="0" smtClean="0"/>
              <a:t> formidable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4512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632BDE224194DA1811033098C156B" ma:contentTypeVersion="7" ma:contentTypeDescription="Create a new document." ma:contentTypeScope="" ma:versionID="8490e458545ac3008bc7b9981248f137">
  <xsd:schema xmlns:xsd="http://www.w3.org/2001/XMLSchema" xmlns:xs="http://www.w3.org/2001/XMLSchema" xmlns:p="http://schemas.microsoft.com/office/2006/metadata/properties" xmlns:ns2="37bb6d48-7c88-44a9-a0ca-754bfa7f794b" xmlns:ns3="bb63e111-dce5-4a45-8def-dc0a7d76a260" targetNamespace="http://schemas.microsoft.com/office/2006/metadata/properties" ma:root="true" ma:fieldsID="61fefd30479a0b53e54b5f004d20cc7d" ns2:_="" ns3:_="">
    <xsd:import namespace="37bb6d48-7c88-44a9-a0ca-754bfa7f794b"/>
    <xsd:import namespace="bb63e111-dce5-4a45-8def-dc0a7d76a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b6d48-7c88-44a9-a0ca-754bfa7f79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3e111-dce5-4a45-8def-dc0a7d76a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5356FC-9FE3-4117-8CB2-A347B3E47C39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bb63e111-dce5-4a45-8def-dc0a7d76a260"/>
    <ds:schemaRef ds:uri="37bb6d48-7c88-44a9-a0ca-754bfa7f794b"/>
  </ds:schemaRefs>
</ds:datastoreItem>
</file>

<file path=customXml/itemProps2.xml><?xml version="1.0" encoding="utf-8"?>
<ds:datastoreItem xmlns:ds="http://schemas.openxmlformats.org/officeDocument/2006/customXml" ds:itemID="{45A539A6-D4C2-48C1-BFF3-66075BF71A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236549-2261-43D5-9A17-883142A399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bb6d48-7c88-44a9-a0ca-754bfa7f794b"/>
    <ds:schemaRef ds:uri="bb63e111-dce5-4a45-8def-dc0a7d76a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300</Words>
  <Application>Microsoft Office PowerPoint</Application>
  <PresentationFormat>On-screen Show (4:3)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Times New Roman</vt:lpstr>
      <vt:lpstr>Office Theme</vt:lpstr>
      <vt:lpstr>Default Design</vt:lpstr>
      <vt:lpstr>Les opinions et les justifications</vt:lpstr>
      <vt:lpstr>Jeu du pourcentage</vt:lpstr>
      <vt:lpstr>en classe            mardi 4 décembre</vt:lpstr>
      <vt:lpstr>Objectives</vt:lpstr>
      <vt:lpstr>PowerPoint Presentation</vt:lpstr>
      <vt:lpstr>PowerPoint Presentation</vt:lpstr>
      <vt:lpstr>PowerPoint Presentation</vt:lpstr>
      <vt:lpstr>Reading strategies</vt:lpstr>
      <vt:lpstr>PowerPoint Presentation</vt:lpstr>
      <vt:lpstr>PowerPoint Presentation</vt:lpstr>
      <vt:lpstr>Complétez la feuille de traduction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opinions complexes</dc:title>
  <dc:creator>D Bahier</dc:creator>
  <cp:lastModifiedBy>Tom Capewell</cp:lastModifiedBy>
  <cp:revision>30</cp:revision>
  <dcterms:created xsi:type="dcterms:W3CDTF">2006-08-16T00:00:00Z</dcterms:created>
  <dcterms:modified xsi:type="dcterms:W3CDTF">2018-12-04T08:45:27Z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0x0101002BC632BDE224194DA1811033098C156B</vt:lpwstr>
  </property>
</Properties>
</file>