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6"/>
  </p:notesMasterIdLst>
  <p:sldIdLst>
    <p:sldId id="256" r:id="rId4"/>
    <p:sldId id="257" r:id="rId5"/>
    <p:sldId id="258" r:id="rId6"/>
    <p:sldId id="259" r:id="rId7"/>
    <p:sldId id="260" r:id="rId8"/>
    <p:sldId id="261" r:id="rId9"/>
    <p:sldId id="262" r:id="rId10"/>
    <p:sldId id="263" r:id="rId11"/>
    <p:sldId id="265" r:id="rId12"/>
    <p:sldId id="266" r:id="rId13"/>
    <p:sldId id="267" r:id="rId14"/>
    <p:sldId id="268" r:id="rId15"/>
  </p:sldIdLst>
  <p:sldSz cx="9144000" cy="5715000" type="screen16x10"/>
  <p:notesSz cx="6858000" cy="9144000"/>
  <p:embeddedFontLs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ded28e8c4_0_5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ded28e8c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5388de041_0_6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5388de04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1200"/>
              </a:spcAft>
              <a:buNone/>
            </a:pPr>
            <a:endParaRPr b="1">
              <a:solidFill>
                <a:schemeClr val="dk1"/>
              </a:solidFill>
              <a:highlight>
                <a:srgbClr val="FFFF00"/>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ad87feee0_0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ad87fe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fad87feee0_1_1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fad87feee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ded28e8c4_0_2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ded28e8c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5388de041_0_5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5388de04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1200"/>
              </a:spcAft>
              <a:buNone/>
            </a:pPr>
            <a:endParaRPr b="1">
              <a:solidFill>
                <a:schemeClr val="dk1"/>
              </a:solidFill>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ded28e8c4_0_39: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ded28e8c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ad87feee0_0_1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fad87fee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ad87feee0_1_8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ad87feee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388de041_0_55: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388de04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1200"/>
              </a:spcAft>
              <a:buNone/>
            </a:pPr>
            <a:r>
              <a:rPr lang="en-GB" b="1">
                <a:solidFill>
                  <a:schemeClr val="dk1"/>
                </a:solidFill>
                <a:highlight>
                  <a:srgbClr val="FFFF00"/>
                </a:highlight>
              </a:rPr>
              <a:t>Suitable for a title with six to seven words.</a:t>
            </a:r>
            <a:endParaRPr b="1">
              <a:solidFill>
                <a:schemeClr val="dk1"/>
              </a:solidFill>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fad87feee0_1_0: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fad87fee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ad87feee0_1_91: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ad87feee0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8" name="Google Shape;58;p14"/>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9" name="Google Shape;59;p1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7" name="Google Shape;87;p2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4" name="Google Shape;94;p2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5"/>
        <p:cNvGrpSpPr/>
        <p:nvPr/>
      </p:nvGrpSpPr>
      <p:grpSpPr>
        <a:xfrm>
          <a:off x="0" y="0"/>
          <a:ext cx="0" cy="0"/>
          <a:chOff x="0" y="0"/>
          <a:chExt cx="0" cy="0"/>
        </a:xfrm>
      </p:grpSpPr>
      <p:sp>
        <p:nvSpPr>
          <p:cNvPr id="106" name="Google Shape;106;p26"/>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7" name="Google Shape;107;p26"/>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2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8"/>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4" name="Google Shape;114;p2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29"/>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8" name="Google Shape;118;p29"/>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9" name="Google Shape;119;p2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3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31"/>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31"/>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6" name="Google Shape;126;p3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sp>
        <p:nvSpPr>
          <p:cNvPr id="128" name="Google Shape;128;p32"/>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9" name="Google Shape;129;p3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33"/>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3"/>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3" name="Google Shape;133;p33"/>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33"/>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5" name="Google Shape;135;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6"/>
        <p:cNvGrpSpPr/>
        <p:nvPr/>
      </p:nvGrpSpPr>
      <p:grpSpPr>
        <a:xfrm>
          <a:off x="0" y="0"/>
          <a:ext cx="0" cy="0"/>
          <a:chOff x="0" y="0"/>
          <a:chExt cx="0" cy="0"/>
        </a:xfrm>
      </p:grpSpPr>
      <p:sp>
        <p:nvSpPr>
          <p:cNvPr id="137" name="Google Shape;137;p34"/>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38" name="Google Shape;138;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9"/>
        <p:cNvGrpSpPr/>
        <p:nvPr/>
      </p:nvGrpSpPr>
      <p:grpSpPr>
        <a:xfrm>
          <a:off x="0" y="0"/>
          <a:ext cx="0" cy="0"/>
          <a:chOff x="0" y="0"/>
          <a:chExt cx="0" cy="0"/>
        </a:xfrm>
      </p:grpSpPr>
      <p:sp>
        <p:nvSpPr>
          <p:cNvPr id="140" name="Google Shape;140;p35"/>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1" name="Google Shape;141;p35"/>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2" name="Google Shape;142;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3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p:nvPr/>
        </p:nvSpPr>
        <p:spPr>
          <a:xfrm>
            <a:off x="0" y="5200800"/>
            <a:ext cx="9144000" cy="514500"/>
          </a:xfrm>
          <a:prstGeom prst="rect">
            <a:avLst/>
          </a:prstGeom>
          <a:solidFill>
            <a:srgbClr val="7F3F97"/>
          </a:solidFill>
          <a:ln w="9525" cap="flat" cmpd="sng">
            <a:solidFill>
              <a:srgbClr val="7F3F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1"/>
          <p:cNvPicPr preferRelativeResize="0"/>
          <p:nvPr/>
        </p:nvPicPr>
        <p:blipFill rotWithShape="1">
          <a:blip r:embed="rId13">
            <a:alphaModFix/>
          </a:blip>
          <a:srcRect b="44610"/>
          <a:stretch/>
        </p:blipFill>
        <p:spPr>
          <a:xfrm>
            <a:off x="7802200" y="5333225"/>
            <a:ext cx="1265598" cy="3075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4" name="Google Shape;54;p1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5" name="Google Shape;55;p1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9" name="Google Shape;99;p25"/>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0" name="Google Shape;100;p2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25"/>
          <p:cNvSpPr/>
          <p:nvPr/>
        </p:nvSpPr>
        <p:spPr>
          <a:xfrm>
            <a:off x="0" y="5200650"/>
            <a:ext cx="9144000" cy="514500"/>
          </a:xfrm>
          <a:prstGeom prst="rect">
            <a:avLst/>
          </a:prstGeom>
          <a:solidFill>
            <a:srgbClr val="7F3F97"/>
          </a:solidFill>
          <a:ln w="9525" cap="flat" cmpd="sng">
            <a:solidFill>
              <a:srgbClr val="7F3F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25"/>
          <p:cNvPicPr preferRelativeResize="0"/>
          <p:nvPr/>
        </p:nvPicPr>
        <p:blipFill rotWithShape="1">
          <a:blip r:embed="rId13">
            <a:alphaModFix/>
          </a:blip>
          <a:srcRect t="-1081" b="53448"/>
          <a:stretch/>
        </p:blipFill>
        <p:spPr>
          <a:xfrm>
            <a:off x="7679725" y="5317000"/>
            <a:ext cx="1265598" cy="264500"/>
          </a:xfrm>
          <a:prstGeom prst="rect">
            <a:avLst/>
          </a:prstGeom>
          <a:noFill/>
          <a:ln>
            <a:noFill/>
          </a:ln>
        </p:spPr>
      </p:pic>
      <p:sp>
        <p:nvSpPr>
          <p:cNvPr id="103" name="Google Shape;103;p25"/>
          <p:cNvSpPr/>
          <p:nvPr/>
        </p:nvSpPr>
        <p:spPr>
          <a:xfrm>
            <a:off x="0" y="5200800"/>
            <a:ext cx="9144000" cy="514500"/>
          </a:xfrm>
          <a:prstGeom prst="rect">
            <a:avLst/>
          </a:prstGeom>
          <a:solidFill>
            <a:srgbClr val="7F3F97"/>
          </a:solidFill>
          <a:ln w="9525" cap="flat" cmpd="sng">
            <a:solidFill>
              <a:srgbClr val="7F3F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5"/>
          <p:cNvPicPr preferRelativeResize="0"/>
          <p:nvPr/>
        </p:nvPicPr>
        <p:blipFill rotWithShape="1">
          <a:blip r:embed="rId13">
            <a:alphaModFix/>
          </a:blip>
          <a:srcRect b="44610"/>
          <a:stretch/>
        </p:blipFill>
        <p:spPr>
          <a:xfrm>
            <a:off x="7802200" y="5333225"/>
            <a:ext cx="1265598" cy="3075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hyperlink" Target="https://www.childline.org.uk/" TargetMode="External"/><Relationship Id="rId5" Type="http://schemas.openxmlformats.org/officeDocument/2006/relationships/hyperlink" Target="https://switchboard.lgbt/"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hyperlink" Target="https://bulliesout.com/need-support/young-people/lgbt-bullying/"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VXZA--ZJX0"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p:nvPr/>
        </p:nvSpPr>
        <p:spPr>
          <a:xfrm>
            <a:off x="0" y="3313600"/>
            <a:ext cx="9144000" cy="157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4800" b="1">
                <a:latin typeface="Proxima Nova"/>
                <a:ea typeface="Proxima Nova"/>
                <a:cs typeface="Proxima Nova"/>
                <a:sym typeface="Proxima Nova"/>
              </a:rPr>
              <a:t>Anti-Bullying Week 2021</a:t>
            </a:r>
            <a:endParaRPr sz="4800" b="1">
              <a:latin typeface="Proxima Nova"/>
              <a:ea typeface="Proxima Nova"/>
              <a:cs typeface="Proxima Nova"/>
              <a:sym typeface="Proxima Nova"/>
            </a:endParaRPr>
          </a:p>
          <a:p>
            <a:pPr marL="0" lvl="0" indent="0" algn="l" rtl="0">
              <a:lnSpc>
                <a:spcPct val="100000"/>
              </a:lnSpc>
              <a:spcBef>
                <a:spcPts val="0"/>
              </a:spcBef>
              <a:spcAft>
                <a:spcPts val="0"/>
              </a:spcAft>
              <a:buNone/>
            </a:pPr>
            <a:endParaRPr sz="3600"/>
          </a:p>
        </p:txBody>
      </p:sp>
      <p:pic>
        <p:nvPicPr>
          <p:cNvPr id="150" name="Google Shape;150;p37" descr="JLU-colour-RGB.png"/>
          <p:cNvPicPr preferRelativeResize="0"/>
          <p:nvPr/>
        </p:nvPicPr>
        <p:blipFill rotWithShape="1">
          <a:blip r:embed="rId3">
            <a:alphaModFix/>
          </a:blip>
          <a:srcRect l="12389" t="15633" r="12972" b="26974"/>
          <a:stretch/>
        </p:blipFill>
        <p:spPr>
          <a:xfrm>
            <a:off x="1481925" y="1202775"/>
            <a:ext cx="2716652" cy="1476935"/>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0B09CD74-0677-4928-875D-F6D264F39115}"/>
              </a:ext>
            </a:extLst>
          </p:cNvPr>
          <p:cNvPicPr>
            <a:picLocks noChangeAspect="1"/>
          </p:cNvPicPr>
          <p:nvPr/>
        </p:nvPicPr>
        <p:blipFill>
          <a:blip r:embed="rId4"/>
          <a:stretch>
            <a:fillRect/>
          </a:stretch>
        </p:blipFill>
        <p:spPr>
          <a:xfrm>
            <a:off x="5873474" y="853890"/>
            <a:ext cx="2088111" cy="25521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14B"/>
        </a:solidFill>
        <a:effectLst/>
      </p:bgPr>
    </p:bg>
    <p:spTree>
      <p:nvGrpSpPr>
        <p:cNvPr id="1" name="Shape 220"/>
        <p:cNvGrpSpPr/>
        <p:nvPr/>
      </p:nvGrpSpPr>
      <p:grpSpPr>
        <a:xfrm>
          <a:off x="0" y="0"/>
          <a:ext cx="0" cy="0"/>
          <a:chOff x="0" y="0"/>
          <a:chExt cx="0" cy="0"/>
        </a:xfrm>
      </p:grpSpPr>
      <p:pic>
        <p:nvPicPr>
          <p:cNvPr id="221" name="Google Shape;221;p47"/>
          <p:cNvPicPr preferRelativeResize="0"/>
          <p:nvPr/>
        </p:nvPicPr>
        <p:blipFill rotWithShape="1">
          <a:blip r:embed="rId3">
            <a:alphaModFix/>
          </a:blip>
          <a:srcRect b="44610"/>
          <a:stretch/>
        </p:blipFill>
        <p:spPr>
          <a:xfrm>
            <a:off x="7802200" y="5333225"/>
            <a:ext cx="1265598" cy="307576"/>
          </a:xfrm>
          <a:prstGeom prst="rect">
            <a:avLst/>
          </a:prstGeom>
          <a:noFill/>
          <a:ln>
            <a:noFill/>
          </a:ln>
        </p:spPr>
      </p:pic>
      <p:sp>
        <p:nvSpPr>
          <p:cNvPr id="222" name="Google Shape;222;p47"/>
          <p:cNvSpPr txBox="1"/>
          <p:nvPr/>
        </p:nvSpPr>
        <p:spPr>
          <a:xfrm>
            <a:off x="516950" y="406450"/>
            <a:ext cx="8028000" cy="46530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6000" b="1">
                <a:solidFill>
                  <a:srgbClr val="FFFFFF"/>
                </a:solidFill>
                <a:latin typeface="Proxima Nova"/>
                <a:ea typeface="Proxima Nova"/>
                <a:cs typeface="Proxima Nova"/>
                <a:sym typeface="Proxima Nova"/>
              </a:rPr>
              <a:t>What can you do to make school a safer place?</a:t>
            </a:r>
            <a:endParaRPr sz="6000" b="1">
              <a:solidFill>
                <a:srgbClr val="FFFF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6"/>
        <p:cNvGrpSpPr/>
        <p:nvPr/>
      </p:nvGrpSpPr>
      <p:grpSpPr>
        <a:xfrm>
          <a:off x="0" y="0"/>
          <a:ext cx="0" cy="0"/>
          <a:chOff x="0" y="0"/>
          <a:chExt cx="0" cy="0"/>
        </a:xfrm>
      </p:grpSpPr>
      <p:sp>
        <p:nvSpPr>
          <p:cNvPr id="227" name="Google Shape;227;p48"/>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What would you do if witnessed anti-LGBT+ bullying?</a:t>
            </a:r>
            <a:endParaRPr sz="3000" b="1">
              <a:solidFill>
                <a:srgbClr val="7F3F97"/>
              </a:solidFill>
              <a:latin typeface="Proxima Nova"/>
              <a:ea typeface="Proxima Nova"/>
              <a:cs typeface="Proxima Nova"/>
              <a:sym typeface="Proxima Nova"/>
            </a:endParaRPr>
          </a:p>
        </p:txBody>
      </p:sp>
      <p:sp>
        <p:nvSpPr>
          <p:cNvPr id="228" name="Google Shape;228;p48"/>
          <p:cNvSpPr txBox="1"/>
          <p:nvPr/>
        </p:nvSpPr>
        <p:spPr>
          <a:xfrm>
            <a:off x="563700" y="1165400"/>
            <a:ext cx="8016600" cy="3699000"/>
          </a:xfrm>
          <a:prstGeom prst="rect">
            <a:avLst/>
          </a:prstGeom>
          <a:noFill/>
          <a:ln>
            <a:noFill/>
          </a:ln>
        </p:spPr>
        <p:txBody>
          <a:bodyPr spcFirstLastPara="1" wrap="square" lIns="91425" tIns="91425" rIns="91425" bIns="91425" anchor="t" anchorCtr="0">
            <a:noAutofit/>
          </a:bodyPr>
          <a:lstStyle/>
          <a:p>
            <a:pPr marL="0" marR="32475" lvl="0" indent="0" algn="l" rtl="0">
              <a:lnSpc>
                <a:spcPct val="100000"/>
              </a:lnSpc>
              <a:spcBef>
                <a:spcPts val="0"/>
              </a:spcBef>
              <a:spcAft>
                <a:spcPts val="0"/>
              </a:spcAft>
              <a:buNone/>
            </a:pPr>
            <a:endParaRPr sz="2400"/>
          </a:p>
        </p:txBody>
      </p:sp>
      <p:sp>
        <p:nvSpPr>
          <p:cNvPr id="229" name="Google Shape;229;p48"/>
          <p:cNvSpPr txBox="1"/>
          <p:nvPr/>
        </p:nvSpPr>
        <p:spPr>
          <a:xfrm>
            <a:off x="563700" y="1165400"/>
            <a:ext cx="8016600" cy="36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chemeClr val="lt1"/>
                </a:solidFill>
              </a:rPr>
              <a:t>How did the bullying make this person feel?</a:t>
            </a:r>
            <a:endParaRPr sz="2000" b="1">
              <a:solidFill>
                <a:schemeClr val="lt1"/>
              </a:solidFill>
            </a:endParaRPr>
          </a:p>
          <a:p>
            <a:pPr marL="0" lvl="0" indent="0" algn="ctr" rtl="0">
              <a:spcBef>
                <a:spcPts val="0"/>
              </a:spcBef>
              <a:spcAft>
                <a:spcPts val="0"/>
              </a:spcAft>
              <a:buNone/>
            </a:pPr>
            <a:r>
              <a:rPr lang="en-GB" sz="2000" b="1">
                <a:solidFill>
                  <a:schemeClr val="lt1"/>
                </a:solidFill>
              </a:rPr>
              <a:t>How did the bullying make this person feel?</a:t>
            </a:r>
            <a:endParaRPr sz="2000" b="1">
              <a:solidFill>
                <a:schemeClr val="lt1"/>
              </a:solidFill>
            </a:endParaRPr>
          </a:p>
          <a:p>
            <a:pPr marL="0" marR="32475" lvl="0" indent="0" algn="l" rtl="0">
              <a:lnSpc>
                <a:spcPct val="100000"/>
              </a:lnSpc>
              <a:spcBef>
                <a:spcPts val="0"/>
              </a:spcBef>
              <a:spcAft>
                <a:spcPts val="0"/>
              </a:spcAft>
              <a:buNone/>
            </a:pPr>
            <a:endParaRPr sz="2400"/>
          </a:p>
        </p:txBody>
      </p:sp>
      <p:sp>
        <p:nvSpPr>
          <p:cNvPr id="230" name="Google Shape;230;p48"/>
          <p:cNvSpPr/>
          <p:nvPr/>
        </p:nvSpPr>
        <p:spPr>
          <a:xfrm>
            <a:off x="563700" y="1416625"/>
            <a:ext cx="2802300" cy="1574100"/>
          </a:xfrm>
          <a:prstGeom prst="cloudCallout">
            <a:avLst>
              <a:gd name="adj1" fmla="val -34387"/>
              <a:gd name="adj2" fmla="val 89039"/>
            </a:avLst>
          </a:prstGeom>
          <a:solidFill>
            <a:srgbClr val="EC1C24"/>
          </a:solidFill>
          <a:ln w="9525" cap="flat" cmpd="sng">
            <a:solidFill>
              <a:srgbClr val="EC1C2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lt1"/>
                </a:solidFill>
                <a:latin typeface="Proxima Nova"/>
                <a:ea typeface="Proxima Nova"/>
                <a:cs typeface="Proxima Nova"/>
                <a:sym typeface="Proxima Nova"/>
              </a:rPr>
              <a:t>Would you intervene? </a:t>
            </a:r>
            <a:endParaRPr sz="1700" b="1">
              <a:solidFill>
                <a:schemeClr val="lt1"/>
              </a:solidFill>
              <a:latin typeface="Proxima Nova"/>
              <a:ea typeface="Proxima Nova"/>
              <a:cs typeface="Proxima Nova"/>
              <a:sym typeface="Proxima Nova"/>
            </a:endParaRPr>
          </a:p>
        </p:txBody>
      </p:sp>
      <p:sp>
        <p:nvSpPr>
          <p:cNvPr id="231" name="Google Shape;231;p48"/>
          <p:cNvSpPr/>
          <p:nvPr/>
        </p:nvSpPr>
        <p:spPr>
          <a:xfrm>
            <a:off x="2653375" y="2646625"/>
            <a:ext cx="2802300" cy="1574100"/>
          </a:xfrm>
          <a:prstGeom prst="cloudCallout">
            <a:avLst>
              <a:gd name="adj1" fmla="val 12590"/>
              <a:gd name="adj2" fmla="val 89546"/>
            </a:avLst>
          </a:prstGeom>
          <a:solidFill>
            <a:srgbClr val="FBAE17"/>
          </a:solidFill>
          <a:ln w="9525" cap="flat" cmpd="sng">
            <a:solidFill>
              <a:srgbClr val="FBAE1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lt1"/>
                </a:solidFill>
                <a:latin typeface="Proxima Nova"/>
                <a:ea typeface="Proxima Nova"/>
                <a:cs typeface="Proxima Nova"/>
                <a:sym typeface="Proxima Nova"/>
              </a:rPr>
              <a:t>Would you tell adults? Who?</a:t>
            </a:r>
            <a:r>
              <a:rPr lang="en-GB" sz="2000" b="1">
                <a:solidFill>
                  <a:schemeClr val="lt1"/>
                </a:solidFill>
                <a:latin typeface="Proxima Nova"/>
                <a:ea typeface="Proxima Nova"/>
                <a:cs typeface="Proxima Nova"/>
                <a:sym typeface="Proxima Nova"/>
              </a:rPr>
              <a:t> </a:t>
            </a:r>
            <a:endParaRPr sz="2000" b="1">
              <a:solidFill>
                <a:schemeClr val="lt1"/>
              </a:solidFill>
              <a:latin typeface="Proxima Nova"/>
              <a:ea typeface="Proxima Nova"/>
              <a:cs typeface="Proxima Nova"/>
              <a:sym typeface="Proxima Nova"/>
            </a:endParaRPr>
          </a:p>
        </p:txBody>
      </p:sp>
      <p:sp>
        <p:nvSpPr>
          <p:cNvPr id="232" name="Google Shape;232;p48"/>
          <p:cNvSpPr/>
          <p:nvPr/>
        </p:nvSpPr>
        <p:spPr>
          <a:xfrm>
            <a:off x="5922550" y="1170925"/>
            <a:ext cx="2802300" cy="2065500"/>
          </a:xfrm>
          <a:prstGeom prst="cloudCallout">
            <a:avLst>
              <a:gd name="adj1" fmla="val -34387"/>
              <a:gd name="adj2" fmla="val 89039"/>
            </a:avLst>
          </a:prstGeom>
          <a:solidFill>
            <a:srgbClr val="00A14B"/>
          </a:solidFill>
          <a:ln w="9525" cap="flat" cmpd="sng">
            <a:solidFill>
              <a:srgbClr val="00A1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lt1"/>
                </a:solidFill>
                <a:latin typeface="Proxima Nova"/>
                <a:ea typeface="Proxima Nova"/>
                <a:cs typeface="Proxima Nova"/>
                <a:sym typeface="Proxima Nova"/>
              </a:rPr>
              <a:t>How might you talk to a friend you saw doing this? </a:t>
            </a:r>
            <a:endParaRPr sz="1700" b="1">
              <a:solidFill>
                <a:schemeClr val="lt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49"/>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What to do if you experience LGBT+ bullying</a:t>
            </a:r>
            <a:endParaRPr sz="3000" b="1">
              <a:solidFill>
                <a:srgbClr val="7F3F97"/>
              </a:solidFill>
              <a:latin typeface="Proxima Nova"/>
              <a:ea typeface="Proxima Nova"/>
              <a:cs typeface="Proxima Nova"/>
              <a:sym typeface="Proxima Nova"/>
            </a:endParaRPr>
          </a:p>
        </p:txBody>
      </p:sp>
      <p:sp>
        <p:nvSpPr>
          <p:cNvPr id="238" name="Google Shape;238;p49"/>
          <p:cNvSpPr txBox="1"/>
          <p:nvPr/>
        </p:nvSpPr>
        <p:spPr>
          <a:xfrm>
            <a:off x="540150" y="1165400"/>
            <a:ext cx="8016600" cy="3699000"/>
          </a:xfrm>
          <a:prstGeom prst="rect">
            <a:avLst/>
          </a:prstGeom>
          <a:noFill/>
          <a:ln>
            <a:noFill/>
          </a:ln>
        </p:spPr>
        <p:txBody>
          <a:bodyPr spcFirstLastPara="1" wrap="square" lIns="91425" tIns="91425" rIns="91425" bIns="91425" anchor="t" anchorCtr="0">
            <a:noAutofit/>
          </a:bodyPr>
          <a:lstStyle/>
          <a:p>
            <a:pPr marL="0" marR="32475" lvl="0" indent="0" algn="l" rtl="0">
              <a:spcBef>
                <a:spcPts val="0"/>
              </a:spcBef>
              <a:spcAft>
                <a:spcPts val="0"/>
              </a:spcAft>
              <a:buNone/>
            </a:pPr>
            <a:r>
              <a:rPr lang="en-GB" sz="1700" b="1">
                <a:latin typeface="Proxima Nova"/>
                <a:ea typeface="Proxima Nova"/>
                <a:cs typeface="Proxima Nova"/>
                <a:sym typeface="Proxima Nova"/>
              </a:rPr>
              <a:t>Remember, it is not your fault.</a:t>
            </a:r>
            <a:endParaRPr sz="1700" b="1">
              <a:latin typeface="Proxima Nova"/>
              <a:ea typeface="Proxima Nova"/>
              <a:cs typeface="Proxima Nova"/>
              <a:sym typeface="Proxima Nova"/>
            </a:endParaRPr>
          </a:p>
          <a:p>
            <a:pPr marL="0" marR="32475" lvl="0" indent="0" algn="l" rtl="0">
              <a:spcBef>
                <a:spcPts val="0"/>
              </a:spcBef>
              <a:spcAft>
                <a:spcPts val="0"/>
              </a:spcAft>
              <a:buNone/>
            </a:pPr>
            <a:endParaRPr sz="1700" b="1">
              <a:latin typeface="Proxima Nova"/>
              <a:ea typeface="Proxima Nova"/>
              <a:cs typeface="Proxima Nova"/>
              <a:sym typeface="Proxima Nova"/>
            </a:endParaRPr>
          </a:p>
          <a:p>
            <a:pPr marL="457200" marR="32475" lvl="0" indent="-336550" algn="l" rtl="0">
              <a:lnSpc>
                <a:spcPct val="100000"/>
              </a:lnSpc>
              <a:spcBef>
                <a:spcPts val="0"/>
              </a:spcBef>
              <a:spcAft>
                <a:spcPts val="0"/>
              </a:spcAft>
              <a:buSzPts val="1700"/>
              <a:buFont typeface="Proxima Nova"/>
              <a:buChar char="●"/>
            </a:pPr>
            <a:r>
              <a:rPr lang="en-GB" sz="1700">
                <a:latin typeface="Proxima Nova"/>
                <a:ea typeface="Proxima Nova"/>
                <a:cs typeface="Proxima Nova"/>
                <a:sym typeface="Proxima Nova"/>
              </a:rPr>
              <a:t>Talk to an adult at school</a:t>
            </a:r>
            <a:endParaRPr sz="1700">
              <a:latin typeface="Proxima Nova"/>
              <a:ea typeface="Proxima Nova"/>
              <a:cs typeface="Proxima Nova"/>
              <a:sym typeface="Proxima Nova"/>
            </a:endParaRPr>
          </a:p>
          <a:p>
            <a:pPr marL="457200" marR="32475" lvl="0" indent="-336550" algn="l" rtl="0">
              <a:lnSpc>
                <a:spcPct val="100000"/>
              </a:lnSpc>
              <a:spcBef>
                <a:spcPts val="0"/>
              </a:spcBef>
              <a:spcAft>
                <a:spcPts val="0"/>
              </a:spcAft>
              <a:buSzPts val="1700"/>
              <a:buFont typeface="Proxima Nova"/>
              <a:buChar char="●"/>
            </a:pPr>
            <a:r>
              <a:rPr lang="en-GB" sz="1700">
                <a:latin typeface="Proxima Nova"/>
                <a:ea typeface="Proxima Nova"/>
                <a:cs typeface="Proxima Nova"/>
                <a:sym typeface="Proxima Nova"/>
              </a:rPr>
              <a:t>Talk to an adult at home</a:t>
            </a:r>
            <a:endParaRPr sz="1700">
              <a:latin typeface="Proxima Nova"/>
              <a:ea typeface="Proxima Nova"/>
              <a:cs typeface="Proxima Nova"/>
              <a:sym typeface="Proxima Nova"/>
            </a:endParaRPr>
          </a:p>
          <a:p>
            <a:pPr marL="457200" marR="32475" lvl="0" indent="-336550" algn="l" rtl="0">
              <a:lnSpc>
                <a:spcPct val="100000"/>
              </a:lnSpc>
              <a:spcBef>
                <a:spcPts val="0"/>
              </a:spcBef>
              <a:spcAft>
                <a:spcPts val="0"/>
              </a:spcAft>
              <a:buSzPts val="1700"/>
              <a:buFont typeface="Proxima Nova"/>
              <a:buChar char="●"/>
            </a:pPr>
            <a:r>
              <a:rPr lang="en-GB" sz="1700">
                <a:latin typeface="Proxima Nova"/>
                <a:ea typeface="Proxima Nova"/>
                <a:cs typeface="Proxima Nova"/>
                <a:sym typeface="Proxima Nova"/>
              </a:rPr>
              <a:t>Talk to a friend</a:t>
            </a:r>
            <a:endParaRPr sz="1700">
              <a:latin typeface="Proxima Nova"/>
              <a:ea typeface="Proxima Nova"/>
              <a:cs typeface="Proxima Nova"/>
              <a:sym typeface="Proxima Nova"/>
            </a:endParaRPr>
          </a:p>
          <a:p>
            <a:pPr marL="0" marR="32475" lvl="0" indent="0" algn="l" rtl="0">
              <a:lnSpc>
                <a:spcPct val="100000"/>
              </a:lnSpc>
              <a:spcBef>
                <a:spcPts val="0"/>
              </a:spcBef>
              <a:spcAft>
                <a:spcPts val="0"/>
              </a:spcAft>
              <a:buNone/>
            </a:pPr>
            <a:endParaRPr sz="1700">
              <a:latin typeface="Proxima Nova"/>
              <a:ea typeface="Proxima Nova"/>
              <a:cs typeface="Proxima Nova"/>
              <a:sym typeface="Proxima Nova"/>
            </a:endParaRPr>
          </a:p>
          <a:p>
            <a:pPr marL="0" marR="32475" lvl="0" indent="0" algn="l" rtl="0">
              <a:lnSpc>
                <a:spcPct val="100000"/>
              </a:lnSpc>
              <a:spcBef>
                <a:spcPts val="0"/>
              </a:spcBef>
              <a:spcAft>
                <a:spcPts val="0"/>
              </a:spcAft>
              <a:buNone/>
            </a:pPr>
            <a:r>
              <a:rPr lang="en-GB" sz="1700">
                <a:latin typeface="Proxima Nova"/>
                <a:ea typeface="Proxima Nova"/>
                <a:cs typeface="Proxima Nova"/>
                <a:sym typeface="Proxima Nova"/>
              </a:rPr>
              <a:t>You can also go to these organisations if you would like support:</a:t>
            </a:r>
            <a:endParaRPr sz="1700">
              <a:latin typeface="Proxima Nova"/>
              <a:ea typeface="Proxima Nova"/>
              <a:cs typeface="Proxima Nova"/>
              <a:sym typeface="Proxima Nova"/>
            </a:endParaRPr>
          </a:p>
          <a:p>
            <a:pPr marL="457200" marR="32475" lvl="0" indent="0" algn="l" rtl="0">
              <a:lnSpc>
                <a:spcPct val="100000"/>
              </a:lnSpc>
              <a:spcBef>
                <a:spcPts val="0"/>
              </a:spcBef>
              <a:spcAft>
                <a:spcPts val="0"/>
              </a:spcAft>
              <a:buNone/>
            </a:pPr>
            <a:endParaRPr sz="2000"/>
          </a:p>
        </p:txBody>
      </p:sp>
      <p:pic>
        <p:nvPicPr>
          <p:cNvPr id="239" name="Google Shape;239;p49"/>
          <p:cNvPicPr preferRelativeResize="0"/>
          <p:nvPr/>
        </p:nvPicPr>
        <p:blipFill>
          <a:blip r:embed="rId3">
            <a:alphaModFix/>
          </a:blip>
          <a:stretch>
            <a:fillRect/>
          </a:stretch>
        </p:blipFill>
        <p:spPr>
          <a:xfrm>
            <a:off x="4878475" y="3491829"/>
            <a:ext cx="1978201" cy="807175"/>
          </a:xfrm>
          <a:prstGeom prst="rect">
            <a:avLst/>
          </a:prstGeom>
          <a:noFill/>
          <a:ln>
            <a:noFill/>
          </a:ln>
        </p:spPr>
      </p:pic>
      <p:pic>
        <p:nvPicPr>
          <p:cNvPr id="240" name="Google Shape;240;p49"/>
          <p:cNvPicPr preferRelativeResize="0"/>
          <p:nvPr/>
        </p:nvPicPr>
        <p:blipFill>
          <a:blip r:embed="rId4">
            <a:alphaModFix/>
          </a:blip>
          <a:stretch>
            <a:fillRect/>
          </a:stretch>
        </p:blipFill>
        <p:spPr>
          <a:xfrm>
            <a:off x="1522475" y="3382202"/>
            <a:ext cx="1713550" cy="807175"/>
          </a:xfrm>
          <a:prstGeom prst="rect">
            <a:avLst/>
          </a:prstGeom>
          <a:noFill/>
          <a:ln>
            <a:noFill/>
          </a:ln>
        </p:spPr>
      </p:pic>
      <p:sp>
        <p:nvSpPr>
          <p:cNvPr id="241" name="Google Shape;241;p49"/>
          <p:cNvSpPr txBox="1"/>
          <p:nvPr/>
        </p:nvSpPr>
        <p:spPr>
          <a:xfrm>
            <a:off x="1452975" y="4299000"/>
            <a:ext cx="28212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Proxima Nova"/>
                <a:ea typeface="Proxima Nova"/>
                <a:cs typeface="Proxima Nova"/>
                <a:sym typeface="Proxima Nova"/>
              </a:rPr>
              <a:t>0300 330 0630</a:t>
            </a:r>
            <a:endParaRPr>
              <a:latin typeface="Proxima Nova"/>
              <a:ea typeface="Proxima Nova"/>
              <a:cs typeface="Proxima Nova"/>
              <a:sym typeface="Proxima Nova"/>
            </a:endParaRPr>
          </a:p>
          <a:p>
            <a:pPr marL="0" lvl="0" indent="0" algn="l" rtl="0">
              <a:spcBef>
                <a:spcPts val="0"/>
              </a:spcBef>
              <a:spcAft>
                <a:spcPts val="0"/>
              </a:spcAft>
              <a:buNone/>
            </a:pPr>
            <a:r>
              <a:rPr lang="en-GB" u="sng">
                <a:solidFill>
                  <a:schemeClr val="hlink"/>
                </a:solidFill>
                <a:latin typeface="Proxima Nova"/>
                <a:ea typeface="Proxima Nova"/>
                <a:cs typeface="Proxima Nova"/>
                <a:sym typeface="Proxima Nova"/>
                <a:hlinkClick r:id="rId5"/>
              </a:rPr>
              <a:t>https://switchboard.lgbt/</a:t>
            </a:r>
            <a:endParaRPr sz="1100" b="1">
              <a:solidFill>
                <a:srgbClr val="892890"/>
              </a:solidFill>
              <a:highlight>
                <a:srgbClr val="FEEDC2"/>
              </a:highlight>
              <a:latin typeface="Proxima Nova"/>
              <a:ea typeface="Proxima Nova"/>
              <a:cs typeface="Proxima Nova"/>
              <a:sym typeface="Proxima Nova"/>
            </a:endParaRPr>
          </a:p>
          <a:p>
            <a:pPr marL="0" lvl="0" indent="0" algn="l" rtl="0">
              <a:spcBef>
                <a:spcPts val="0"/>
              </a:spcBef>
              <a:spcAft>
                <a:spcPts val="0"/>
              </a:spcAft>
              <a:buNone/>
            </a:pPr>
            <a:endParaRPr sz="1100" b="1">
              <a:solidFill>
                <a:srgbClr val="892890"/>
              </a:solidFill>
              <a:highlight>
                <a:srgbClr val="FEEDC2"/>
              </a:highlight>
            </a:endParaRPr>
          </a:p>
          <a:p>
            <a:pPr marL="0" lvl="0" indent="0" algn="ctr" rtl="0">
              <a:lnSpc>
                <a:spcPct val="115000"/>
              </a:lnSpc>
              <a:spcBef>
                <a:spcPts val="0"/>
              </a:spcBef>
              <a:spcAft>
                <a:spcPts val="0"/>
              </a:spcAft>
              <a:buNone/>
            </a:pPr>
            <a:endParaRPr>
              <a:latin typeface="Proxima Nova"/>
              <a:ea typeface="Proxima Nova"/>
              <a:cs typeface="Proxima Nova"/>
              <a:sym typeface="Proxima Nova"/>
            </a:endParaRPr>
          </a:p>
        </p:txBody>
      </p:sp>
      <p:sp>
        <p:nvSpPr>
          <p:cNvPr id="242" name="Google Shape;242;p49"/>
          <p:cNvSpPr txBox="1"/>
          <p:nvPr/>
        </p:nvSpPr>
        <p:spPr>
          <a:xfrm>
            <a:off x="4878475" y="4379450"/>
            <a:ext cx="254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latin typeface="Proxima Nova"/>
                <a:ea typeface="Proxima Nova"/>
                <a:cs typeface="Proxima Nova"/>
                <a:sym typeface="Proxima Nova"/>
                <a:hlinkClick r:id="rId6"/>
              </a:rPr>
              <a:t>https://www.childline.org.uk/</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38"/>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Aims for today’s session:</a:t>
            </a:r>
            <a:endParaRPr sz="3000" b="1">
              <a:solidFill>
                <a:srgbClr val="7F3F97"/>
              </a:solidFill>
              <a:latin typeface="Proxima Nova"/>
              <a:ea typeface="Proxima Nova"/>
              <a:cs typeface="Proxima Nova"/>
              <a:sym typeface="Proxima Nova"/>
            </a:endParaRPr>
          </a:p>
        </p:txBody>
      </p:sp>
      <p:sp>
        <p:nvSpPr>
          <p:cNvPr id="159" name="Google Shape;159;p38"/>
          <p:cNvSpPr txBox="1"/>
          <p:nvPr/>
        </p:nvSpPr>
        <p:spPr>
          <a:xfrm>
            <a:off x="563700" y="1203700"/>
            <a:ext cx="7642200" cy="591900"/>
          </a:xfrm>
          <a:prstGeom prst="rect">
            <a:avLst/>
          </a:prstGeom>
          <a:noFill/>
          <a:ln>
            <a:noFill/>
          </a:ln>
        </p:spPr>
        <p:txBody>
          <a:bodyPr spcFirstLastPara="1" wrap="square" lIns="91425" tIns="91425" rIns="91425" bIns="91425" anchor="t" anchorCtr="0">
            <a:noAutofit/>
          </a:bodyPr>
          <a:lstStyle/>
          <a:p>
            <a:pPr marL="457200" marR="32475" lvl="0" indent="-355600" algn="l" rtl="0">
              <a:lnSpc>
                <a:spcPct val="100000"/>
              </a:lnSpc>
              <a:spcBef>
                <a:spcPts val="0"/>
              </a:spcBef>
              <a:spcAft>
                <a:spcPts val="0"/>
              </a:spcAft>
              <a:buClr>
                <a:srgbClr val="EC1C24"/>
              </a:buClr>
              <a:buSzPts val="2000"/>
              <a:buFont typeface="Proxima Nova"/>
              <a:buChar char="●"/>
            </a:pPr>
            <a:r>
              <a:rPr lang="en-GB" sz="2000">
                <a:solidFill>
                  <a:srgbClr val="EC1C24"/>
                </a:solidFill>
                <a:latin typeface="Proxima Nova"/>
                <a:ea typeface="Proxima Nova"/>
                <a:cs typeface="Proxima Nova"/>
                <a:sym typeface="Proxima Nova"/>
              </a:rPr>
              <a:t>To understand what LGBT+ bullying is and why it is harmful.</a:t>
            </a:r>
            <a:endParaRPr sz="2000">
              <a:solidFill>
                <a:srgbClr val="EC1C24"/>
              </a:solidFill>
              <a:latin typeface="Proxima Nova"/>
              <a:ea typeface="Proxima Nova"/>
              <a:cs typeface="Proxima Nova"/>
              <a:sym typeface="Proxima Nova"/>
            </a:endParaRPr>
          </a:p>
        </p:txBody>
      </p:sp>
      <p:sp>
        <p:nvSpPr>
          <p:cNvPr id="160" name="Google Shape;160;p38"/>
          <p:cNvSpPr txBox="1"/>
          <p:nvPr/>
        </p:nvSpPr>
        <p:spPr>
          <a:xfrm>
            <a:off x="563700" y="1833900"/>
            <a:ext cx="7642200" cy="591900"/>
          </a:xfrm>
          <a:prstGeom prst="rect">
            <a:avLst/>
          </a:prstGeom>
          <a:noFill/>
          <a:ln>
            <a:noFill/>
          </a:ln>
        </p:spPr>
        <p:txBody>
          <a:bodyPr spcFirstLastPara="1" wrap="square" lIns="91425" tIns="91425" rIns="91425" bIns="91425" anchor="t" anchorCtr="0">
            <a:noAutofit/>
          </a:bodyPr>
          <a:lstStyle/>
          <a:p>
            <a:pPr marL="457200" marR="32475" lvl="0" indent="-355600" algn="l" rtl="0">
              <a:lnSpc>
                <a:spcPct val="100000"/>
              </a:lnSpc>
              <a:spcBef>
                <a:spcPts val="0"/>
              </a:spcBef>
              <a:spcAft>
                <a:spcPts val="0"/>
              </a:spcAft>
              <a:buClr>
                <a:srgbClr val="008ED3"/>
              </a:buClr>
              <a:buSzPts val="2000"/>
              <a:buFont typeface="Proxima Nova"/>
              <a:buChar char="●"/>
            </a:pPr>
            <a:r>
              <a:rPr lang="en-GB" sz="2000">
                <a:solidFill>
                  <a:srgbClr val="008ED3"/>
                </a:solidFill>
                <a:latin typeface="Proxima Nova"/>
                <a:ea typeface="Proxima Nova"/>
                <a:cs typeface="Proxima Nova"/>
                <a:sym typeface="Proxima Nova"/>
              </a:rPr>
              <a:t>To understand how you can play a part in making your school a safer space for LGBT+ people.</a:t>
            </a:r>
            <a:endParaRPr sz="2000">
              <a:solidFill>
                <a:srgbClr val="008ED3"/>
              </a:solidFill>
              <a:latin typeface="Proxima Nova"/>
              <a:ea typeface="Proxima Nova"/>
              <a:cs typeface="Proxima Nova"/>
              <a:sym typeface="Proxima Nova"/>
            </a:endParaRPr>
          </a:p>
        </p:txBody>
      </p:sp>
      <p:sp>
        <p:nvSpPr>
          <p:cNvPr id="161" name="Google Shape;161;p38"/>
          <p:cNvSpPr txBox="1"/>
          <p:nvPr/>
        </p:nvSpPr>
        <p:spPr>
          <a:xfrm>
            <a:off x="563700" y="3617550"/>
            <a:ext cx="7642200" cy="591900"/>
          </a:xfrm>
          <a:prstGeom prst="rect">
            <a:avLst/>
          </a:prstGeom>
          <a:noFill/>
          <a:ln>
            <a:noFill/>
          </a:ln>
        </p:spPr>
        <p:txBody>
          <a:bodyPr spcFirstLastPara="1" wrap="square" lIns="91425" tIns="91425" rIns="91425" bIns="91425" anchor="t" anchorCtr="0">
            <a:noAutofit/>
          </a:bodyPr>
          <a:lstStyle/>
          <a:p>
            <a:pPr marL="0" marR="32475" lvl="0" indent="0" algn="l" rtl="0">
              <a:lnSpc>
                <a:spcPct val="100000"/>
              </a:lnSpc>
              <a:spcBef>
                <a:spcPts val="0"/>
              </a:spcBef>
              <a:spcAft>
                <a:spcPts val="0"/>
              </a:spcAft>
              <a:buNone/>
            </a:pPr>
            <a:endParaRPr sz="2400">
              <a:solidFill>
                <a:srgbClr val="FBAE17"/>
              </a:solidFill>
            </a:endParaRPr>
          </a:p>
        </p:txBody>
      </p:sp>
      <p:pic>
        <p:nvPicPr>
          <p:cNvPr id="162" name="Google Shape;162;p38"/>
          <p:cNvPicPr preferRelativeResize="0"/>
          <p:nvPr/>
        </p:nvPicPr>
        <p:blipFill>
          <a:blip r:embed="rId3">
            <a:alphaModFix/>
          </a:blip>
          <a:stretch>
            <a:fillRect/>
          </a:stretch>
        </p:blipFill>
        <p:spPr>
          <a:xfrm>
            <a:off x="2748807" y="2845400"/>
            <a:ext cx="3441499" cy="224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ED3"/>
        </a:solidFill>
        <a:effectLst/>
      </p:bgPr>
    </p:bg>
    <p:spTree>
      <p:nvGrpSpPr>
        <p:cNvPr id="1" name="Shape 166"/>
        <p:cNvGrpSpPr/>
        <p:nvPr/>
      </p:nvGrpSpPr>
      <p:grpSpPr>
        <a:xfrm>
          <a:off x="0" y="0"/>
          <a:ext cx="0" cy="0"/>
          <a:chOff x="0" y="0"/>
          <a:chExt cx="0" cy="0"/>
        </a:xfrm>
      </p:grpSpPr>
      <p:pic>
        <p:nvPicPr>
          <p:cNvPr id="167" name="Google Shape;167;p39"/>
          <p:cNvPicPr preferRelativeResize="0"/>
          <p:nvPr/>
        </p:nvPicPr>
        <p:blipFill rotWithShape="1">
          <a:blip r:embed="rId3">
            <a:alphaModFix/>
          </a:blip>
          <a:srcRect b="44610"/>
          <a:stretch/>
        </p:blipFill>
        <p:spPr>
          <a:xfrm>
            <a:off x="7802200" y="5333225"/>
            <a:ext cx="1265598" cy="307576"/>
          </a:xfrm>
          <a:prstGeom prst="rect">
            <a:avLst/>
          </a:prstGeom>
          <a:noFill/>
          <a:ln>
            <a:noFill/>
          </a:ln>
        </p:spPr>
      </p:pic>
      <p:sp>
        <p:nvSpPr>
          <p:cNvPr id="168" name="Google Shape;168;p39"/>
          <p:cNvSpPr txBox="1"/>
          <p:nvPr/>
        </p:nvSpPr>
        <p:spPr>
          <a:xfrm>
            <a:off x="516950" y="406450"/>
            <a:ext cx="8382600" cy="46530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8200" b="1">
                <a:solidFill>
                  <a:srgbClr val="FFFFFF"/>
                </a:solidFill>
                <a:latin typeface="Proxima Nova"/>
                <a:ea typeface="Proxima Nova"/>
                <a:cs typeface="Proxima Nova"/>
                <a:sym typeface="Proxima Nova"/>
              </a:rPr>
              <a:t>What is anti-LGBT+ bullying?</a:t>
            </a:r>
            <a:endParaRPr sz="8200" b="1">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40"/>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What is LGBT+?</a:t>
            </a:r>
            <a:endParaRPr sz="3000" b="1">
              <a:solidFill>
                <a:srgbClr val="7F3F97"/>
              </a:solidFill>
              <a:latin typeface="Proxima Nova"/>
              <a:ea typeface="Proxima Nova"/>
              <a:cs typeface="Proxima Nova"/>
              <a:sym typeface="Proxima Nova"/>
            </a:endParaRPr>
          </a:p>
        </p:txBody>
      </p:sp>
      <p:sp>
        <p:nvSpPr>
          <p:cNvPr id="174" name="Google Shape;174;p40"/>
          <p:cNvSpPr txBox="1"/>
          <p:nvPr/>
        </p:nvSpPr>
        <p:spPr>
          <a:xfrm>
            <a:off x="540150" y="1068550"/>
            <a:ext cx="8016600" cy="36990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endParaRPr sz="1700"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b="1" dirty="0">
                <a:solidFill>
                  <a:srgbClr val="EC1C24"/>
                </a:solidFill>
                <a:latin typeface="Proxima Nova"/>
                <a:ea typeface="Proxima Nova"/>
                <a:cs typeface="Proxima Nova"/>
                <a:sym typeface="Proxima Nova"/>
              </a:rPr>
              <a:t>L</a:t>
            </a:r>
            <a:r>
              <a:rPr lang="en-GB" sz="1700" b="1" dirty="0">
                <a:solidFill>
                  <a:schemeClr val="dk1"/>
                </a:solidFill>
                <a:latin typeface="Proxima Nova"/>
                <a:ea typeface="Proxima Nova"/>
                <a:cs typeface="Proxima Nova"/>
                <a:sym typeface="Proxima Nova"/>
              </a:rPr>
              <a:t>esbian</a:t>
            </a:r>
            <a:r>
              <a:rPr lang="en-GB" sz="1700" dirty="0">
                <a:solidFill>
                  <a:schemeClr val="dk1"/>
                </a:solidFill>
                <a:latin typeface="Proxima Nova"/>
                <a:ea typeface="Proxima Nova"/>
                <a:cs typeface="Proxima Nova"/>
                <a:sym typeface="Proxima Nova"/>
              </a:rPr>
              <a:t>			When a woman is attracted to other women. For example, some people have two mums. </a:t>
            </a:r>
            <a:endParaRPr sz="1700" dirty="0">
              <a:solidFill>
                <a:schemeClr val="dk1"/>
              </a:solidFill>
              <a:latin typeface="Proxima Nova"/>
              <a:ea typeface="Proxima Nova"/>
              <a:cs typeface="Proxima Nova"/>
              <a:sym typeface="Proxima Nova"/>
            </a:endParaRPr>
          </a:p>
          <a:p>
            <a:pPr marL="1828800" lvl="0" indent="457200" algn="l" rtl="0">
              <a:spcBef>
                <a:spcPts val="0"/>
              </a:spcBef>
              <a:spcAft>
                <a:spcPts val="0"/>
              </a:spcAft>
              <a:buClr>
                <a:schemeClr val="dk1"/>
              </a:buClr>
              <a:buSzPts val="1100"/>
              <a:buFont typeface="Arial"/>
              <a:buNone/>
            </a:pPr>
            <a:r>
              <a:rPr lang="en-GB" sz="1600" i="1" dirty="0">
                <a:solidFill>
                  <a:srgbClr val="666666"/>
                </a:solidFill>
                <a:latin typeface="Proxima Nova"/>
                <a:ea typeface="Proxima Nova"/>
                <a:cs typeface="Proxima Nova"/>
                <a:sym typeface="Proxima Nova"/>
              </a:rPr>
              <a:t>(e.g. a woman loves a woman)</a:t>
            </a:r>
            <a:endParaRPr sz="1600" i="1" dirty="0">
              <a:solidFill>
                <a:srgbClr val="666666"/>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endParaRPr sz="1700" b="1"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b="1" dirty="0">
                <a:solidFill>
                  <a:srgbClr val="008ED3"/>
                </a:solidFill>
                <a:latin typeface="Proxima Nova"/>
                <a:ea typeface="Proxima Nova"/>
                <a:cs typeface="Proxima Nova"/>
                <a:sym typeface="Proxima Nova"/>
              </a:rPr>
              <a:t>G</a:t>
            </a:r>
            <a:r>
              <a:rPr lang="en-GB" sz="1700" b="1" dirty="0">
                <a:solidFill>
                  <a:schemeClr val="dk1"/>
                </a:solidFill>
                <a:latin typeface="Proxima Nova"/>
                <a:ea typeface="Proxima Nova"/>
                <a:cs typeface="Proxima Nova"/>
                <a:sym typeface="Proxima Nova"/>
              </a:rPr>
              <a:t>ay  			</a:t>
            </a:r>
            <a:r>
              <a:rPr lang="en-GB" sz="1700" dirty="0">
                <a:solidFill>
                  <a:schemeClr val="dk1"/>
                </a:solidFill>
                <a:latin typeface="Proxima Nova"/>
                <a:ea typeface="Proxima Nova"/>
                <a:cs typeface="Proxima Nova"/>
                <a:sym typeface="Proxima Nova"/>
              </a:rPr>
              <a:t>When a man is attracted to other men. For example, someone might have two dads.</a:t>
            </a:r>
            <a:endParaRPr sz="1700" dirty="0">
              <a:solidFill>
                <a:schemeClr val="dk1"/>
              </a:solidFill>
              <a:latin typeface="Proxima Nova"/>
              <a:ea typeface="Proxima Nova"/>
              <a:cs typeface="Proxima Nova"/>
              <a:sym typeface="Proxima Nova"/>
            </a:endParaRPr>
          </a:p>
          <a:p>
            <a:pPr marL="1828800" lvl="0" indent="457200" algn="l" rtl="0">
              <a:spcBef>
                <a:spcPts val="0"/>
              </a:spcBef>
              <a:spcAft>
                <a:spcPts val="0"/>
              </a:spcAft>
              <a:buClr>
                <a:schemeClr val="dk1"/>
              </a:buClr>
              <a:buSzPts val="1100"/>
              <a:buFont typeface="Arial"/>
              <a:buNone/>
            </a:pPr>
            <a:r>
              <a:rPr lang="en-GB" sz="1600" i="1" dirty="0">
                <a:solidFill>
                  <a:srgbClr val="666666"/>
                </a:solidFill>
                <a:latin typeface="Proxima Nova"/>
                <a:ea typeface="Proxima Nova"/>
                <a:cs typeface="Proxima Nova"/>
                <a:sym typeface="Proxima Nova"/>
              </a:rPr>
              <a:t>(e.g. a man loves a man)</a:t>
            </a:r>
            <a:endParaRPr sz="1600" i="1" dirty="0">
              <a:solidFill>
                <a:srgbClr val="666666"/>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endParaRPr sz="1700" b="1"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b="1" dirty="0">
                <a:solidFill>
                  <a:srgbClr val="FBAE17"/>
                </a:solidFill>
                <a:latin typeface="Proxima Nova"/>
                <a:ea typeface="Proxima Nova"/>
                <a:cs typeface="Proxima Nova"/>
                <a:sym typeface="Proxima Nova"/>
              </a:rPr>
              <a:t>B</a:t>
            </a:r>
            <a:r>
              <a:rPr lang="en-GB" sz="1700" b="1" dirty="0">
                <a:solidFill>
                  <a:schemeClr val="dk1"/>
                </a:solidFill>
                <a:latin typeface="Proxima Nova"/>
                <a:ea typeface="Proxima Nova"/>
                <a:cs typeface="Proxima Nova"/>
                <a:sym typeface="Proxima Nova"/>
              </a:rPr>
              <a:t>isexual		</a:t>
            </a:r>
            <a:r>
              <a:rPr lang="en-GB" sz="1700" dirty="0">
                <a:solidFill>
                  <a:schemeClr val="dk1"/>
                </a:solidFill>
                <a:latin typeface="Proxima Nova"/>
                <a:ea typeface="Proxima Nova"/>
                <a:cs typeface="Proxima Nova"/>
                <a:sym typeface="Proxima Nova"/>
              </a:rPr>
              <a:t>Somebody who is attracted to men and women.</a:t>
            </a:r>
            <a:endParaRPr sz="1700"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dirty="0">
                <a:solidFill>
                  <a:schemeClr val="dk1"/>
                </a:solidFill>
                <a:latin typeface="Proxima Nova"/>
                <a:ea typeface="Proxima Nova"/>
                <a:cs typeface="Proxima Nova"/>
                <a:sym typeface="Proxima Nova"/>
              </a:rPr>
              <a:t>				</a:t>
            </a:r>
            <a:r>
              <a:rPr lang="en-GB" sz="1600" i="1" dirty="0">
                <a:solidFill>
                  <a:srgbClr val="666666"/>
                </a:solidFill>
                <a:latin typeface="Proxima Nova"/>
                <a:ea typeface="Proxima Nova"/>
                <a:cs typeface="Proxima Nova"/>
                <a:sym typeface="Proxima Nova"/>
              </a:rPr>
              <a:t>(e.g. a man loves a woman OR a man)</a:t>
            </a:r>
            <a:endParaRPr sz="1700"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endParaRPr sz="1700" b="1"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b="1" dirty="0">
                <a:solidFill>
                  <a:srgbClr val="00A14B"/>
                </a:solidFill>
                <a:latin typeface="Proxima Nova"/>
                <a:ea typeface="Proxima Nova"/>
                <a:cs typeface="Proxima Nova"/>
                <a:sym typeface="Proxima Nova"/>
              </a:rPr>
              <a:t>T</a:t>
            </a:r>
            <a:r>
              <a:rPr lang="en-GB" sz="1700" b="1" dirty="0">
                <a:solidFill>
                  <a:schemeClr val="dk1"/>
                </a:solidFill>
                <a:latin typeface="Proxima Nova"/>
                <a:ea typeface="Proxima Nova"/>
                <a:cs typeface="Proxima Nova"/>
                <a:sym typeface="Proxima Nova"/>
              </a:rPr>
              <a:t>ransgender	</a:t>
            </a:r>
            <a:r>
              <a:rPr lang="en-GB" sz="1700" dirty="0">
                <a:solidFill>
                  <a:schemeClr val="dk1"/>
                </a:solidFill>
                <a:latin typeface="Proxima Nova"/>
                <a:ea typeface="Proxima Nova"/>
                <a:cs typeface="Proxima Nova"/>
                <a:sym typeface="Proxima Nova"/>
              </a:rPr>
              <a:t>When someone’s gender (whether they’re a boy or a girl) doesn’t match what people thought they were when they were born.</a:t>
            </a:r>
            <a:endParaRPr sz="1700" dirty="0">
              <a:solidFill>
                <a:schemeClr val="dk1"/>
              </a:solidFill>
              <a:latin typeface="Proxima Nova"/>
              <a:ea typeface="Proxima Nova"/>
              <a:cs typeface="Proxima Nova"/>
              <a:sym typeface="Proxima Nova"/>
            </a:endParaRPr>
          </a:p>
          <a:p>
            <a:pPr marL="0" lvl="0" indent="457200" algn="l" rtl="0">
              <a:spcBef>
                <a:spcPts val="0"/>
              </a:spcBef>
              <a:spcAft>
                <a:spcPts val="0"/>
              </a:spcAft>
              <a:buClr>
                <a:schemeClr val="dk1"/>
              </a:buClr>
              <a:buSzPts val="1100"/>
              <a:buFont typeface="Arial"/>
              <a:buNone/>
            </a:pPr>
            <a:r>
              <a:rPr lang="en-GB" sz="1700" dirty="0">
                <a:solidFill>
                  <a:schemeClr val="dk1"/>
                </a:solidFill>
                <a:latin typeface="Proxima Nova"/>
                <a:ea typeface="Proxima Nova"/>
                <a:cs typeface="Proxima Nova"/>
                <a:sym typeface="Proxima Nova"/>
              </a:rPr>
              <a:t>				</a:t>
            </a:r>
            <a:r>
              <a:rPr lang="en-GB" sz="1600" i="1" dirty="0">
                <a:solidFill>
                  <a:srgbClr val="666666"/>
                </a:solidFill>
                <a:latin typeface="Proxima Nova"/>
                <a:ea typeface="Proxima Nova"/>
                <a:cs typeface="Proxima Nova"/>
                <a:sym typeface="Proxima Nova"/>
              </a:rPr>
              <a:t>(e.g. a girl who was assigned ‘boy’ at birth)</a:t>
            </a:r>
            <a:endParaRPr sz="1600" i="1" dirty="0">
              <a:solidFill>
                <a:srgbClr val="666666"/>
              </a:solidFill>
              <a:latin typeface="Proxima Nova"/>
              <a:ea typeface="Proxima Nova"/>
              <a:cs typeface="Proxima Nova"/>
              <a:sym typeface="Proxima Nova"/>
            </a:endParaRPr>
          </a:p>
          <a:p>
            <a:pPr marL="0" marR="32475" lvl="0" indent="0" algn="l" rtl="0">
              <a:lnSpc>
                <a:spcPct val="100000"/>
              </a:lnSpc>
              <a:spcBef>
                <a:spcPts val="0"/>
              </a:spcBef>
              <a:spcAft>
                <a:spcPts val="0"/>
              </a:spcAft>
              <a:buNone/>
            </a:pPr>
            <a:endParaRPr sz="2400" dirty="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8"/>
        <p:cNvGrpSpPr/>
        <p:nvPr/>
      </p:nvGrpSpPr>
      <p:grpSpPr>
        <a:xfrm>
          <a:off x="0" y="0"/>
          <a:ext cx="0" cy="0"/>
          <a:chOff x="0" y="0"/>
          <a:chExt cx="0" cy="0"/>
        </a:xfrm>
      </p:grpSpPr>
      <p:sp>
        <p:nvSpPr>
          <p:cNvPr id="179" name="Google Shape;179;p41"/>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What is anti-LGBT+ bullying?</a:t>
            </a:r>
            <a:endParaRPr sz="3000" b="1">
              <a:solidFill>
                <a:srgbClr val="7F3F97"/>
              </a:solidFill>
              <a:latin typeface="Proxima Nova"/>
              <a:ea typeface="Proxima Nova"/>
              <a:cs typeface="Proxima Nova"/>
              <a:sym typeface="Proxima Nova"/>
            </a:endParaRPr>
          </a:p>
        </p:txBody>
      </p:sp>
      <p:sp>
        <p:nvSpPr>
          <p:cNvPr id="180" name="Google Shape;180;p41"/>
          <p:cNvSpPr txBox="1"/>
          <p:nvPr/>
        </p:nvSpPr>
        <p:spPr>
          <a:xfrm>
            <a:off x="540150" y="1552850"/>
            <a:ext cx="3721800" cy="3150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100">
              <a:solidFill>
                <a:srgbClr val="434343"/>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GB" sz="1700">
                <a:solidFill>
                  <a:schemeClr val="dk1"/>
                </a:solidFill>
                <a:highlight>
                  <a:srgbClr val="FFFFFF"/>
                </a:highlight>
                <a:latin typeface="Proxima Nova"/>
                <a:ea typeface="Proxima Nova"/>
                <a:cs typeface="Proxima Nova"/>
                <a:sym typeface="Proxima Nova"/>
              </a:rPr>
              <a:t>Anti-LGBT+ bullying is where people are discriminated against and treated badly because they are LGBT+. People who are not LGBT+ can also experience anti-LGBT+ bullying if someone thinks they are LGBT+. </a:t>
            </a:r>
            <a:endParaRPr sz="1700">
              <a:solidFill>
                <a:schemeClr val="dk1"/>
              </a:solidFill>
              <a:highlight>
                <a:srgbClr val="FFFFFF"/>
              </a:highlight>
              <a:latin typeface="Proxima Nova"/>
              <a:ea typeface="Proxima Nova"/>
              <a:cs typeface="Proxima Nova"/>
              <a:sym typeface="Proxima Nova"/>
            </a:endParaRPr>
          </a:p>
          <a:p>
            <a:pPr marL="0" lvl="0" indent="0" algn="l" rtl="0">
              <a:lnSpc>
                <a:spcPct val="115000"/>
              </a:lnSpc>
              <a:spcBef>
                <a:spcPts val="1200"/>
              </a:spcBef>
              <a:spcAft>
                <a:spcPts val="0"/>
              </a:spcAft>
              <a:buNone/>
            </a:pPr>
            <a:endParaRPr sz="1700">
              <a:solidFill>
                <a:schemeClr val="dk1"/>
              </a:solidFill>
              <a:highlight>
                <a:srgbClr val="FFFFFF"/>
              </a:highlight>
              <a:latin typeface="Proxima Nova"/>
              <a:ea typeface="Proxima Nova"/>
              <a:cs typeface="Proxima Nova"/>
              <a:sym typeface="Proxima Nova"/>
            </a:endParaRPr>
          </a:p>
          <a:p>
            <a:pPr marL="0" lvl="0" indent="0" algn="l" rtl="0">
              <a:lnSpc>
                <a:spcPct val="115000"/>
              </a:lnSpc>
              <a:spcBef>
                <a:spcPts val="1200"/>
              </a:spcBef>
              <a:spcAft>
                <a:spcPts val="0"/>
              </a:spcAft>
              <a:buNone/>
            </a:pPr>
            <a:endParaRPr sz="1700">
              <a:solidFill>
                <a:schemeClr val="dk1"/>
              </a:solidFill>
              <a:highlight>
                <a:srgbClr val="FFFFFF"/>
              </a:highlight>
              <a:latin typeface="Proxima Nova"/>
              <a:ea typeface="Proxima Nova"/>
              <a:cs typeface="Proxima Nova"/>
              <a:sym typeface="Proxima Nova"/>
            </a:endParaRPr>
          </a:p>
          <a:p>
            <a:pPr marL="0" lvl="0" indent="0" algn="l" rtl="0">
              <a:lnSpc>
                <a:spcPct val="115000"/>
              </a:lnSpc>
              <a:spcBef>
                <a:spcPts val="1200"/>
              </a:spcBef>
              <a:spcAft>
                <a:spcPts val="0"/>
              </a:spcAft>
              <a:buClr>
                <a:schemeClr val="dk1"/>
              </a:buClr>
              <a:buSzPts val="1100"/>
              <a:buFont typeface="Arial"/>
              <a:buNone/>
            </a:pPr>
            <a:endParaRPr sz="1200">
              <a:solidFill>
                <a:srgbClr val="6E6E6E"/>
              </a:solidFill>
              <a:highlight>
                <a:srgbClr val="FFFFFF"/>
              </a:highlight>
              <a:latin typeface="Proxima Nova"/>
              <a:ea typeface="Proxima Nova"/>
              <a:cs typeface="Proxima Nova"/>
              <a:sym typeface="Proxima Nova"/>
            </a:endParaRPr>
          </a:p>
          <a:p>
            <a:pPr marL="457200" lvl="0" indent="0" algn="l" rtl="0">
              <a:spcBef>
                <a:spcPts val="1200"/>
              </a:spcBef>
              <a:spcAft>
                <a:spcPts val="0"/>
              </a:spcAft>
              <a:buNone/>
            </a:pPr>
            <a:endParaRPr sz="1700">
              <a:solidFill>
                <a:srgbClr val="434343"/>
              </a:solidFill>
              <a:latin typeface="Proxima Nova"/>
              <a:ea typeface="Proxima Nova"/>
              <a:cs typeface="Proxima Nova"/>
              <a:sym typeface="Proxima Nova"/>
            </a:endParaRPr>
          </a:p>
          <a:p>
            <a:pPr marL="457200" lvl="0" indent="0" algn="l" rtl="0">
              <a:spcBef>
                <a:spcPts val="0"/>
              </a:spcBef>
              <a:spcAft>
                <a:spcPts val="0"/>
              </a:spcAft>
              <a:buNone/>
            </a:pP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2400">
              <a:latin typeface="Proxima Nova"/>
              <a:ea typeface="Proxima Nova"/>
              <a:cs typeface="Proxima Nova"/>
              <a:sym typeface="Proxima Nova"/>
            </a:endParaRPr>
          </a:p>
        </p:txBody>
      </p:sp>
      <p:pic>
        <p:nvPicPr>
          <p:cNvPr id="181" name="Google Shape;181;p41"/>
          <p:cNvPicPr preferRelativeResize="0"/>
          <p:nvPr/>
        </p:nvPicPr>
        <p:blipFill>
          <a:blip r:embed="rId3">
            <a:alphaModFix/>
          </a:blip>
          <a:stretch>
            <a:fillRect/>
          </a:stretch>
        </p:blipFill>
        <p:spPr>
          <a:xfrm>
            <a:off x="4395125" y="1552838"/>
            <a:ext cx="4373449" cy="2915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42"/>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What is anti-LGBT+ bullying?</a:t>
            </a:r>
            <a:endParaRPr sz="3000" b="1">
              <a:solidFill>
                <a:srgbClr val="7F3F97"/>
              </a:solidFill>
              <a:latin typeface="Proxima Nova"/>
              <a:ea typeface="Proxima Nova"/>
              <a:cs typeface="Proxima Nova"/>
              <a:sym typeface="Proxima Nova"/>
            </a:endParaRPr>
          </a:p>
        </p:txBody>
      </p:sp>
      <p:sp>
        <p:nvSpPr>
          <p:cNvPr id="187" name="Google Shape;187;p42"/>
          <p:cNvSpPr txBox="1"/>
          <p:nvPr/>
        </p:nvSpPr>
        <p:spPr>
          <a:xfrm>
            <a:off x="563700" y="1165400"/>
            <a:ext cx="8016600" cy="369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700">
                <a:solidFill>
                  <a:schemeClr val="dk1"/>
                </a:solidFill>
                <a:latin typeface="Proxima Nova"/>
                <a:ea typeface="Proxima Nova"/>
                <a:cs typeface="Proxima Nova"/>
                <a:sym typeface="Proxima Nova"/>
              </a:rPr>
              <a:t>LGBT+ bullying can look like:</a:t>
            </a:r>
            <a:endParaRPr sz="1700">
              <a:solidFill>
                <a:schemeClr val="dk1"/>
              </a:solidFill>
              <a:latin typeface="Proxima Nova"/>
              <a:ea typeface="Proxima Nova"/>
              <a:cs typeface="Proxima Nova"/>
              <a:sym typeface="Proxima Nova"/>
            </a:endParaRPr>
          </a:p>
          <a:p>
            <a:pPr marL="457200" lvl="0" indent="-336550" algn="l" rtl="0">
              <a:spcBef>
                <a:spcPts val="120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Making comments about a person’s gender or sexuality that deliberately makes them feel uncomfortable</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Calling a person names or teasing them</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Hitting, kicking, punching or physically hurting them</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Inappropriate sexual comments or gestures</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Refusing to work or cooperate with someone because of their real or perceived sexual orientation</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Making nasty comments about a person online</a:t>
            </a:r>
            <a:endParaRPr sz="1700">
              <a:solidFill>
                <a:schemeClr val="dk1"/>
              </a:solidFill>
              <a:latin typeface="Proxima Nova"/>
              <a:ea typeface="Proxima Nova"/>
              <a:cs typeface="Proxima Nova"/>
              <a:sym typeface="Proxima Nova"/>
            </a:endParaRPr>
          </a:p>
          <a:p>
            <a:pPr marL="457200" lvl="0" indent="-336550" algn="l" rtl="0">
              <a:spcBef>
                <a:spcPts val="0"/>
              </a:spcBef>
              <a:spcAft>
                <a:spcPts val="0"/>
              </a:spcAft>
              <a:buClr>
                <a:schemeClr val="dk1"/>
              </a:buClr>
              <a:buSzPts val="1700"/>
              <a:buFont typeface="Proxima Nova"/>
              <a:buChar char="●"/>
            </a:pPr>
            <a:r>
              <a:rPr lang="en-GB" sz="1700">
                <a:solidFill>
                  <a:schemeClr val="dk1"/>
                </a:solidFill>
                <a:latin typeface="Proxima Nova"/>
                <a:ea typeface="Proxima Nova"/>
                <a:cs typeface="Proxima Nova"/>
                <a:sym typeface="Proxima Nova"/>
              </a:rPr>
              <a:t>Mocking or imitating someone’s voice, mannerisms etc.</a:t>
            </a:r>
            <a:endParaRPr sz="17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434343"/>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434343"/>
              </a:solidFill>
              <a:latin typeface="Proxima Nova"/>
              <a:ea typeface="Proxima Nova"/>
              <a:cs typeface="Proxima Nova"/>
              <a:sym typeface="Proxima Nova"/>
            </a:endParaRPr>
          </a:p>
          <a:p>
            <a:pPr marL="0" lvl="0" indent="0" algn="l" rtl="0">
              <a:spcBef>
                <a:spcPts val="0"/>
              </a:spcBef>
              <a:spcAft>
                <a:spcPts val="0"/>
              </a:spcAft>
              <a:buNone/>
            </a:pPr>
            <a:r>
              <a:rPr lang="en-GB" sz="1700">
                <a:solidFill>
                  <a:srgbClr val="434343"/>
                </a:solidFill>
                <a:latin typeface="Proxima Nova"/>
                <a:ea typeface="Proxima Nova"/>
                <a:cs typeface="Proxima Nova"/>
                <a:sym typeface="Proxima Nova"/>
              </a:rPr>
              <a:t>(Taken from </a:t>
            </a:r>
            <a:r>
              <a:rPr lang="en-GB" sz="1700" u="sng">
                <a:solidFill>
                  <a:schemeClr val="hlink"/>
                </a:solidFill>
                <a:latin typeface="Proxima Nova"/>
                <a:ea typeface="Proxima Nova"/>
                <a:cs typeface="Proxima Nova"/>
                <a:sym typeface="Proxima Nova"/>
                <a:hlinkClick r:id="rId3"/>
              </a:rPr>
              <a:t>Bullies Out</a:t>
            </a:r>
            <a:r>
              <a:rPr lang="en-GB" sz="1700">
                <a:solidFill>
                  <a:srgbClr val="434343"/>
                </a:solidFill>
                <a:latin typeface="Proxima Nova"/>
                <a:ea typeface="Proxima Nova"/>
                <a:cs typeface="Proxima Nova"/>
                <a:sym typeface="Proxima Nova"/>
              </a:rPr>
              <a:t>)</a:t>
            </a:r>
            <a:endParaRPr sz="1700">
              <a:solidFill>
                <a:srgbClr val="434343"/>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AE17"/>
        </a:solidFill>
        <a:effectLst/>
      </p:bgPr>
    </p:bg>
    <p:spTree>
      <p:nvGrpSpPr>
        <p:cNvPr id="1" name="Shape 191"/>
        <p:cNvGrpSpPr/>
        <p:nvPr/>
      </p:nvGrpSpPr>
      <p:grpSpPr>
        <a:xfrm>
          <a:off x="0" y="0"/>
          <a:ext cx="0" cy="0"/>
          <a:chOff x="0" y="0"/>
          <a:chExt cx="0" cy="0"/>
        </a:xfrm>
      </p:grpSpPr>
      <p:pic>
        <p:nvPicPr>
          <p:cNvPr id="192" name="Google Shape;192;p43"/>
          <p:cNvPicPr preferRelativeResize="0"/>
          <p:nvPr/>
        </p:nvPicPr>
        <p:blipFill rotWithShape="1">
          <a:blip r:embed="rId3">
            <a:alphaModFix/>
          </a:blip>
          <a:srcRect b="44610"/>
          <a:stretch/>
        </p:blipFill>
        <p:spPr>
          <a:xfrm>
            <a:off x="7802200" y="5333225"/>
            <a:ext cx="1265598" cy="307576"/>
          </a:xfrm>
          <a:prstGeom prst="rect">
            <a:avLst/>
          </a:prstGeom>
          <a:noFill/>
          <a:ln>
            <a:noFill/>
          </a:ln>
        </p:spPr>
      </p:pic>
      <p:sp>
        <p:nvSpPr>
          <p:cNvPr id="193" name="Google Shape;193;p43"/>
          <p:cNvSpPr txBox="1"/>
          <p:nvPr/>
        </p:nvSpPr>
        <p:spPr>
          <a:xfrm>
            <a:off x="516950" y="406450"/>
            <a:ext cx="8028000" cy="46530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7200" b="1">
                <a:solidFill>
                  <a:srgbClr val="FFFFFF"/>
                </a:solidFill>
                <a:latin typeface="Proxima Nova"/>
                <a:ea typeface="Proxima Nova"/>
                <a:cs typeface="Proxima Nova"/>
                <a:sym typeface="Proxima Nova"/>
              </a:rPr>
              <a:t>The impact of anti-LGBT+ bullying</a:t>
            </a:r>
            <a:endParaRPr sz="7200" b="1">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7"/>
        <p:cNvGrpSpPr/>
        <p:nvPr/>
      </p:nvGrpSpPr>
      <p:grpSpPr>
        <a:xfrm>
          <a:off x="0" y="0"/>
          <a:ext cx="0" cy="0"/>
          <a:chOff x="0" y="0"/>
          <a:chExt cx="0" cy="0"/>
        </a:xfrm>
      </p:grpSpPr>
      <p:sp>
        <p:nvSpPr>
          <p:cNvPr id="198" name="Google Shape;198;p44"/>
          <p:cNvSpPr txBox="1"/>
          <p:nvPr/>
        </p:nvSpPr>
        <p:spPr>
          <a:xfrm>
            <a:off x="928225" y="1271325"/>
            <a:ext cx="8016600" cy="3699000"/>
          </a:xfrm>
          <a:prstGeom prst="rect">
            <a:avLst/>
          </a:prstGeom>
          <a:noFill/>
          <a:ln>
            <a:noFill/>
          </a:ln>
        </p:spPr>
        <p:txBody>
          <a:bodyPr spcFirstLastPara="1" wrap="square" lIns="91425" tIns="91425" rIns="91425" bIns="91425" anchor="t" anchorCtr="0">
            <a:noAutofit/>
          </a:bodyPr>
          <a:lstStyle/>
          <a:p>
            <a:pPr marL="0" marR="32475" lvl="0" indent="0" algn="l" rtl="0">
              <a:lnSpc>
                <a:spcPct val="100000"/>
              </a:lnSpc>
              <a:spcBef>
                <a:spcPts val="0"/>
              </a:spcBef>
              <a:spcAft>
                <a:spcPts val="0"/>
              </a:spcAft>
              <a:buNone/>
            </a:pPr>
            <a:endParaRPr sz="2400"/>
          </a:p>
        </p:txBody>
      </p:sp>
      <p:sp>
        <p:nvSpPr>
          <p:cNvPr id="199" name="Google Shape;199;p44"/>
          <p:cNvSpPr/>
          <p:nvPr/>
        </p:nvSpPr>
        <p:spPr>
          <a:xfrm>
            <a:off x="563700" y="1368200"/>
            <a:ext cx="3213900" cy="1622700"/>
          </a:xfrm>
          <a:prstGeom prst="cloudCallout">
            <a:avLst>
              <a:gd name="adj1" fmla="val -34387"/>
              <a:gd name="adj2" fmla="val 89039"/>
            </a:avLst>
          </a:prstGeom>
          <a:solidFill>
            <a:srgbClr val="00A14B"/>
          </a:solidFill>
          <a:ln w="9525" cap="flat" cmpd="sng">
            <a:solidFill>
              <a:srgbClr val="00A1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lt1"/>
                </a:solidFill>
                <a:latin typeface="Proxima Nova"/>
                <a:ea typeface="Proxima Nova"/>
                <a:cs typeface="Proxima Nova"/>
                <a:sym typeface="Proxima Nova"/>
              </a:rPr>
              <a:t>How did the bullying make this person feel?</a:t>
            </a:r>
            <a:endParaRPr sz="1700" b="1">
              <a:solidFill>
                <a:schemeClr val="lt1"/>
              </a:solidFill>
              <a:latin typeface="Proxima Nova"/>
              <a:ea typeface="Proxima Nova"/>
              <a:cs typeface="Proxima Nova"/>
              <a:sym typeface="Proxima Nova"/>
            </a:endParaRPr>
          </a:p>
        </p:txBody>
      </p:sp>
      <p:sp>
        <p:nvSpPr>
          <p:cNvPr id="200" name="Google Shape;200;p44"/>
          <p:cNvSpPr/>
          <p:nvPr/>
        </p:nvSpPr>
        <p:spPr>
          <a:xfrm>
            <a:off x="2518450" y="3060875"/>
            <a:ext cx="2963400" cy="1510200"/>
          </a:xfrm>
          <a:prstGeom prst="cloudCallout">
            <a:avLst>
              <a:gd name="adj1" fmla="val 57458"/>
              <a:gd name="adj2" fmla="val 78443"/>
            </a:avLst>
          </a:prstGeom>
          <a:solidFill>
            <a:srgbClr val="FBAE17"/>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chemeClr val="lt1"/>
                </a:solidFill>
                <a:latin typeface="Proxima Nova"/>
                <a:ea typeface="Proxima Nova"/>
                <a:cs typeface="Proxima Nova"/>
                <a:sym typeface="Proxima Nova"/>
              </a:rPr>
              <a:t>How did it impact their daily life?</a:t>
            </a:r>
            <a:endParaRPr sz="1800" b="1">
              <a:solidFill>
                <a:schemeClr val="lt1"/>
              </a:solidFill>
              <a:latin typeface="Proxima Nova"/>
              <a:ea typeface="Proxima Nova"/>
              <a:cs typeface="Proxima Nova"/>
              <a:sym typeface="Proxima Nova"/>
            </a:endParaRPr>
          </a:p>
        </p:txBody>
      </p:sp>
      <p:sp>
        <p:nvSpPr>
          <p:cNvPr id="201" name="Google Shape;201;p44"/>
          <p:cNvSpPr/>
          <p:nvPr/>
        </p:nvSpPr>
        <p:spPr>
          <a:xfrm>
            <a:off x="4791875" y="1165400"/>
            <a:ext cx="3910800" cy="1789500"/>
          </a:xfrm>
          <a:prstGeom prst="cloudCallout">
            <a:avLst>
              <a:gd name="adj1" fmla="val -7819"/>
              <a:gd name="adj2" fmla="val 95979"/>
            </a:avLst>
          </a:prstGeom>
          <a:solidFill>
            <a:srgbClr val="008ED3"/>
          </a:solidFill>
          <a:ln w="9525" cap="flat" cmpd="sng">
            <a:solidFill>
              <a:srgbClr val="008ED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b="1">
                <a:solidFill>
                  <a:schemeClr val="lt1"/>
                </a:solidFill>
                <a:latin typeface="Proxima Nova"/>
                <a:ea typeface="Proxima Nova"/>
                <a:cs typeface="Proxima Nova"/>
                <a:sym typeface="Proxima Nova"/>
              </a:rPr>
              <a:t>How do you think it changed how they felt about their identity?</a:t>
            </a:r>
            <a:endParaRPr sz="1700" b="1">
              <a:solidFill>
                <a:schemeClr val="lt1"/>
              </a:solidFill>
              <a:latin typeface="Proxima Nova"/>
              <a:ea typeface="Proxima Nova"/>
              <a:cs typeface="Proxima Nova"/>
              <a:sym typeface="Proxima Nova"/>
            </a:endParaRPr>
          </a:p>
        </p:txBody>
      </p:sp>
      <p:sp>
        <p:nvSpPr>
          <p:cNvPr id="202" name="Google Shape;202;p44"/>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While you watch the videos, think about these questions:</a:t>
            </a:r>
            <a:endParaRPr sz="3000" b="1">
              <a:solidFill>
                <a:srgbClr val="7F3F97"/>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p46"/>
          <p:cNvSpPr txBox="1"/>
          <p:nvPr/>
        </p:nvSpPr>
        <p:spPr>
          <a:xfrm>
            <a:off x="563700" y="369800"/>
            <a:ext cx="7969500" cy="795600"/>
          </a:xfrm>
          <a:prstGeom prst="rect">
            <a:avLst/>
          </a:prstGeom>
          <a:noFill/>
          <a:ln>
            <a:noFill/>
          </a:ln>
        </p:spPr>
        <p:txBody>
          <a:bodyPr spcFirstLastPara="1" wrap="square" lIns="68575" tIns="68575" rIns="68575" bIns="68575" anchor="ctr" anchorCtr="0">
            <a:noAutofit/>
          </a:bodyPr>
          <a:lstStyle/>
          <a:p>
            <a:pPr marL="0" lvl="0" indent="0" algn="l" rtl="0">
              <a:lnSpc>
                <a:spcPct val="90000"/>
              </a:lnSpc>
              <a:spcBef>
                <a:spcPts val="0"/>
              </a:spcBef>
              <a:spcAft>
                <a:spcPts val="0"/>
              </a:spcAft>
              <a:buNone/>
            </a:pPr>
            <a:r>
              <a:rPr lang="en-GB" sz="3000" b="1">
                <a:solidFill>
                  <a:srgbClr val="7F3F97"/>
                </a:solidFill>
                <a:latin typeface="Proxima Nova"/>
                <a:ea typeface="Proxima Nova"/>
                <a:cs typeface="Proxima Nova"/>
                <a:sym typeface="Proxima Nova"/>
              </a:rPr>
              <a:t>Kayla: my LGBT+ story</a:t>
            </a:r>
            <a:endParaRPr sz="3000" b="1">
              <a:solidFill>
                <a:srgbClr val="7F3F97"/>
              </a:solidFill>
              <a:latin typeface="Proxima Nova"/>
              <a:ea typeface="Proxima Nova"/>
              <a:cs typeface="Proxima Nova"/>
              <a:sym typeface="Proxima Nova"/>
            </a:endParaRPr>
          </a:p>
        </p:txBody>
      </p:sp>
      <p:sp>
        <p:nvSpPr>
          <p:cNvPr id="215" name="Google Shape;215;p46"/>
          <p:cNvSpPr txBox="1"/>
          <p:nvPr/>
        </p:nvSpPr>
        <p:spPr>
          <a:xfrm>
            <a:off x="540150" y="1165400"/>
            <a:ext cx="8016600" cy="369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sz="1100">
              <a:solidFill>
                <a:srgbClr val="434343"/>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endParaRPr/>
          </a:p>
        </p:txBody>
      </p:sp>
      <p:pic>
        <p:nvPicPr>
          <p:cNvPr id="216" name="Google Shape;216;p46" descr="Kayla is a young person from Chelmsford who identifies as part of the LGBT+ community but with no particular label.&#10;&#10;Here, she speaks about not identifying with a label and turning experiences of bullying and homophobia into positive action, as part of the My LGBT+ Story video collection, which focuses in depth on what it’s like to be LGBT+ in the UK today in many walks of life.&#10;&#10;=========================================&#10;&#10;Skip to topics:&#10;&#10;00:10 I don't really identify with a label&#10;&#10;02:42 How I realised I wasn't straight&#10;&#10;04:26 Being bullied for being different and its effect on me&#10;&#10;07:00 Having a homophobic dad&#10;&#10;08:34 Finding a teacher who really helped&#10;&#10;10:39 The good way to ask me questions&#10;&#10;13:44 How I'm represented as an LGBT+ person in TV and film&#10;&#10;========================================&#10;&#10;The My LGBT+ Story video collection is here for LGBT+ young people from all walks of life, as well as for schools, colleges and youth groups to use. Find out more and get free access to the full collection at www.justlikeus.org/mylgbtstory.&#10;&#10;If you’re a UK LGBT+ 18 - 25 year old who is inspired by these stories, then find out how you can volunteer for our young people’s LGBT+ charity Just Like Us at www.justlikeus.org/volunteer.&#10;&#10;If you’re a UK educator who would like a network of support and resources for your inclusion and anti-bullying work, then find out more about School Diversity Week and Just Like Us school talks and workshops at www.justlikeus.org/schools.&#10;&#10;To find out more about the young people’s LGBT+ charity Just Like Us, visit www.justlikeus.org." title="It's obvious when you ask questions to mock my identity | Kayla | My LGBT+ Story">
            <a:hlinkClick r:id="rId3"/>
          </p:cNvPr>
          <p:cNvPicPr preferRelativeResize="0"/>
          <p:nvPr/>
        </p:nvPicPr>
        <p:blipFill>
          <a:blip r:embed="rId4">
            <a:alphaModFix/>
          </a:blip>
          <a:stretch>
            <a:fillRect/>
          </a:stretch>
        </p:blipFill>
        <p:spPr>
          <a:xfrm>
            <a:off x="2286000" y="1143000"/>
            <a:ext cx="4572000" cy="34290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On-screen Show (16:10)</PresentationFormat>
  <Paragraphs>63</Paragraphs>
  <Slides>12</Slides>
  <Notes>12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Proxima Nova</vt:lpstr>
      <vt:lpstr>Simple Light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Piggin</dc:creator>
  <cp:lastModifiedBy>Simone Piggin</cp:lastModifiedBy>
  <cp:revision>1</cp:revision>
  <dcterms:modified xsi:type="dcterms:W3CDTF">2021-11-15T16:00:48Z</dcterms:modified>
</cp:coreProperties>
</file>