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8" r:id="rId5"/>
  </p:sldMasterIdLst>
  <p:notesMasterIdLst>
    <p:notesMasterId r:id="rId39"/>
  </p:notesMasterIdLst>
  <p:sldIdLst>
    <p:sldId id="257" r:id="rId6"/>
    <p:sldId id="258" r:id="rId7"/>
    <p:sldId id="256" r:id="rId8"/>
    <p:sldId id="286" r:id="rId9"/>
    <p:sldId id="259" r:id="rId10"/>
    <p:sldId id="261" r:id="rId11"/>
    <p:sldId id="262" r:id="rId12"/>
    <p:sldId id="263" r:id="rId13"/>
    <p:sldId id="260" r:id="rId14"/>
    <p:sldId id="264" r:id="rId15"/>
    <p:sldId id="265" r:id="rId16"/>
    <p:sldId id="266" r:id="rId17"/>
    <p:sldId id="267" r:id="rId18"/>
    <p:sldId id="287" r:id="rId19"/>
    <p:sldId id="288" r:id="rId20"/>
    <p:sldId id="268" r:id="rId21"/>
    <p:sldId id="270" r:id="rId22"/>
    <p:sldId id="269" r:id="rId23"/>
    <p:sldId id="271" r:id="rId24"/>
    <p:sldId id="272" r:id="rId25"/>
    <p:sldId id="273" r:id="rId26"/>
    <p:sldId id="277" r:id="rId27"/>
    <p:sldId id="275" r:id="rId28"/>
    <p:sldId id="276" r:id="rId29"/>
    <p:sldId id="274" r:id="rId30"/>
    <p:sldId id="279" r:id="rId31"/>
    <p:sldId id="278" r:id="rId32"/>
    <p:sldId id="280" r:id="rId33"/>
    <p:sldId id="281" r:id="rId34"/>
    <p:sldId id="282" r:id="rId35"/>
    <p:sldId id="283" r:id="rId36"/>
    <p:sldId id="284" r:id="rId37"/>
    <p:sldId id="285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722031-83E1-54FC-36A6-A93FD733B3E2}" v="5" dt="2019-06-24T12:03:51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Crockford" userId="S::hanjoh@highamsparkschool.co.uk::09b3323d-ce6b-440a-8a3a-91995c4f08aa" providerId="AD" clId="Web-{6D722031-83E1-54FC-36A6-A93FD733B3E2}"/>
    <pc:docChg chg="modSld">
      <pc:chgData name="H Crockford" userId="S::hanjoh@highamsparkschool.co.uk::09b3323d-ce6b-440a-8a3a-91995c4f08aa" providerId="AD" clId="Web-{6D722031-83E1-54FC-36A6-A93FD733B3E2}" dt="2019-06-24T12:03:51.828" v="25" actId="20577"/>
      <pc:docMkLst>
        <pc:docMk/>
      </pc:docMkLst>
      <pc:sldChg chg="modSp">
        <pc:chgData name="H Crockford" userId="S::hanjoh@highamsparkschool.co.uk::09b3323d-ce6b-440a-8a3a-91995c4f08aa" providerId="AD" clId="Web-{6D722031-83E1-54FC-36A6-A93FD733B3E2}" dt="2019-06-24T12:03:51.813" v="24" actId="20577"/>
        <pc:sldMkLst>
          <pc:docMk/>
          <pc:sldMk cId="2278495527" sldId="265"/>
        </pc:sldMkLst>
        <pc:spChg chg="mod">
          <ac:chgData name="H Crockford" userId="S::hanjoh@highamsparkschool.co.uk::09b3323d-ce6b-440a-8a3a-91995c4f08aa" providerId="AD" clId="Web-{6D722031-83E1-54FC-36A6-A93FD733B3E2}" dt="2019-06-24T12:03:51.813" v="24" actId="20577"/>
          <ac:spMkLst>
            <pc:docMk/>
            <pc:sldMk cId="2278495527" sldId="265"/>
            <ac:spMk id="2" creationId="{00000000-0000-0000-0000-000000000000}"/>
          </ac:spMkLst>
        </pc:spChg>
      </pc:sldChg>
      <pc:sldChg chg="addAnim modAnim">
        <pc:chgData name="H Crockford" userId="S::hanjoh@highamsparkschool.co.uk::09b3323d-ce6b-440a-8a3a-91995c4f08aa" providerId="AD" clId="Web-{6D722031-83E1-54FC-36A6-A93FD733B3E2}" dt="2019-06-24T12:03:32.531" v="15"/>
        <pc:sldMkLst>
          <pc:docMk/>
          <pc:sldMk cId="3120375833" sldId="269"/>
        </pc:sldMkLst>
      </pc:sldChg>
    </pc:docChg>
  </pc:docChgLst>
  <pc:docChgLst>
    <pc:chgData name="H Crockford" userId="S::hanjoh@highamsparkschool.co.uk::09b3323d-ce6b-440a-8a3a-91995c4f08aa" providerId="AD" clId="Web-{05E6A84C-EBE2-5E37-4769-A4251FBC2732}"/>
    <pc:docChg chg="addSld modSld">
      <pc:chgData name="H Crockford" userId="S::hanjoh@highamsparkschool.co.uk::09b3323d-ce6b-440a-8a3a-91995c4f08aa" providerId="AD" clId="Web-{05E6A84C-EBE2-5E37-4769-A4251FBC2732}" dt="2019-06-26T10:39:36.775" v="225" actId="20577"/>
      <pc:docMkLst>
        <pc:docMk/>
      </pc:docMkLst>
      <pc:sldChg chg="modSp new">
        <pc:chgData name="H Crockford" userId="S::hanjoh@highamsparkschool.co.uk::09b3323d-ce6b-440a-8a3a-91995c4f08aa" providerId="AD" clId="Web-{05E6A84C-EBE2-5E37-4769-A4251FBC2732}" dt="2019-06-26T10:39:34.697" v="223" actId="20577"/>
        <pc:sldMkLst>
          <pc:docMk/>
          <pc:sldMk cId="194833544" sldId="286"/>
        </pc:sldMkLst>
        <pc:spChg chg="mod">
          <ac:chgData name="H Crockford" userId="S::hanjoh@highamsparkschool.co.uk::09b3323d-ce6b-440a-8a3a-91995c4f08aa" providerId="AD" clId="Web-{05E6A84C-EBE2-5E37-4769-A4251FBC2732}" dt="2019-06-26T10:37:23.994" v="3" actId="20577"/>
          <ac:spMkLst>
            <pc:docMk/>
            <pc:sldMk cId="194833544" sldId="286"/>
            <ac:spMk id="2" creationId="{1163CF09-54E6-4BDD-BEB3-8F8683F3AB6D}"/>
          </ac:spMkLst>
        </pc:spChg>
        <pc:spChg chg="mod">
          <ac:chgData name="H Crockford" userId="S::hanjoh@highamsparkschool.co.uk::09b3323d-ce6b-440a-8a3a-91995c4f08aa" providerId="AD" clId="Web-{05E6A84C-EBE2-5E37-4769-A4251FBC2732}" dt="2019-06-26T10:39:34.697" v="223" actId="20577"/>
          <ac:spMkLst>
            <pc:docMk/>
            <pc:sldMk cId="194833544" sldId="286"/>
            <ac:spMk id="3" creationId="{F0BE2361-C526-4987-B55E-A2110B50F5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17113-D9B2-4350-8DBC-0436ABD55342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42027-2DED-4047-93FC-D91BE5CCD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6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A9A-EE4C-4E94-AC83-931D13C5E467}" type="datetimeFigureOut">
              <a:rPr lang="fr-FR" smtClean="0"/>
              <a:t>02/07/2019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737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A9A-EE4C-4E94-AC83-931D13C5E467}" type="datetimeFigureOut">
              <a:rPr lang="fr-FR" smtClean="0"/>
              <a:t>02/07/2019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472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A9A-EE4C-4E94-AC83-931D13C5E467}" type="datetimeFigureOut">
              <a:rPr lang="fr-FR" smtClean="0"/>
              <a:t>02/07/2019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96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A9A-EE4C-4E94-AC83-931D13C5E467}" type="datetimeFigureOut">
              <a:rPr lang="fr-FR" smtClean="0"/>
              <a:t>02/07/2019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056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A9A-EE4C-4E94-AC83-931D13C5E467}" type="datetimeFigureOut">
              <a:rPr lang="fr-FR" smtClean="0"/>
              <a:t>02/07/2019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955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A9A-EE4C-4E94-AC83-931D13C5E467}" type="datetimeFigureOut">
              <a:rPr lang="fr-FR" smtClean="0"/>
              <a:t>02/07/2019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578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A9A-EE4C-4E94-AC83-931D13C5E467}" type="datetimeFigureOut">
              <a:rPr lang="fr-FR" smtClean="0"/>
              <a:t>02/07/2019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054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A9A-EE4C-4E94-AC83-931D13C5E467}" type="datetimeFigureOut">
              <a:rPr lang="fr-FR" smtClean="0"/>
              <a:t>02/07/2019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449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A9A-EE4C-4E94-AC83-931D13C5E467}" type="datetimeFigureOut">
              <a:rPr lang="fr-FR" smtClean="0"/>
              <a:t>02/07/2019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537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A9A-EE4C-4E94-AC83-931D13C5E467}" type="datetimeFigureOut">
              <a:rPr lang="fr-FR" smtClean="0"/>
              <a:t>02/07/2019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618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A9A-EE4C-4E94-AC83-931D13C5E467}" type="datetimeFigureOut">
              <a:rPr lang="fr-FR" smtClean="0"/>
              <a:t>02/07/2019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05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2DA9A-EE4C-4E94-AC83-931D13C5E467}" type="datetimeFigureOut">
              <a:rPr lang="fr-FR" smtClean="0"/>
              <a:t>02/07/2019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88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93" y="152400"/>
            <a:ext cx="8596668" cy="1320800"/>
          </a:xfrm>
        </p:spPr>
        <p:txBody>
          <a:bodyPr/>
          <a:lstStyle/>
          <a:p>
            <a:r>
              <a:rPr lang="en-GB" dirty="0"/>
              <a:t>Change le verb </a:t>
            </a:r>
            <a:r>
              <a:rPr lang="en-GB" u="sng" dirty="0">
                <a:solidFill>
                  <a:schemeClr val="tx1"/>
                </a:solidFill>
              </a:rPr>
              <a:t>JOUER</a:t>
            </a:r>
            <a:r>
              <a:rPr lang="en-GB" dirty="0"/>
              <a:t> et utilise le bon mot (</a:t>
            </a:r>
            <a:r>
              <a:rPr lang="en-GB" dirty="0">
                <a:solidFill>
                  <a:schemeClr val="tx1"/>
                </a:solidFill>
              </a:rPr>
              <a:t>au/ à la / aux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84195"/>
            <a:ext cx="8596668" cy="4962293"/>
          </a:xfrm>
        </p:spPr>
        <p:txBody>
          <a:bodyPr>
            <a:noAutofit/>
          </a:bodyPr>
          <a:lstStyle/>
          <a:p>
            <a:r>
              <a:rPr lang="en-GB" sz="2200" dirty="0" err="1"/>
              <a:t>Exemple</a:t>
            </a:r>
            <a:r>
              <a:rPr lang="en-GB" sz="2200" dirty="0"/>
              <a:t>: Nous </a:t>
            </a:r>
            <a:r>
              <a:rPr lang="en-GB" sz="2200" dirty="0">
                <a:solidFill>
                  <a:schemeClr val="accent1"/>
                </a:solidFill>
              </a:rPr>
              <a:t>JOUER</a:t>
            </a:r>
            <a:r>
              <a:rPr lang="en-GB" sz="2200" dirty="0"/>
              <a:t> ____ basket </a:t>
            </a:r>
          </a:p>
          <a:p>
            <a:r>
              <a:rPr lang="en-GB" sz="2200" dirty="0" err="1"/>
              <a:t>Exemple</a:t>
            </a:r>
            <a:r>
              <a:rPr lang="en-GB" sz="2200" dirty="0"/>
              <a:t>: Nous </a:t>
            </a:r>
            <a:r>
              <a:rPr lang="en-GB" sz="2200" i="1" dirty="0" err="1">
                <a:solidFill>
                  <a:srgbClr val="FF0000"/>
                </a:solidFill>
              </a:rPr>
              <a:t>jouons</a:t>
            </a:r>
            <a:r>
              <a:rPr lang="en-GB" sz="2200" i="1" dirty="0"/>
              <a:t> au </a:t>
            </a:r>
            <a:r>
              <a:rPr lang="en-GB" sz="2200" dirty="0"/>
              <a:t>basket.</a:t>
            </a:r>
          </a:p>
          <a:p>
            <a:pPr>
              <a:buAutoNum type="arabicPeriod"/>
            </a:pPr>
            <a:r>
              <a:rPr lang="en-GB" sz="2200" dirty="0" err="1"/>
              <a:t>Vous</a:t>
            </a:r>
            <a:r>
              <a:rPr lang="en-GB" sz="2200" dirty="0"/>
              <a:t> JOUER ____ </a:t>
            </a:r>
            <a:r>
              <a:rPr lang="en-GB" sz="2200" dirty="0" err="1"/>
              <a:t>pétanque</a:t>
            </a:r>
            <a:r>
              <a:rPr lang="en-GB" sz="2200" dirty="0"/>
              <a:t>.</a:t>
            </a:r>
          </a:p>
          <a:p>
            <a:pPr>
              <a:buAutoNum type="arabicPeriod"/>
            </a:pPr>
            <a:r>
              <a:rPr lang="en-GB" sz="2200" dirty="0"/>
              <a:t>Il JOUER ____ </a:t>
            </a:r>
            <a:r>
              <a:rPr lang="en-GB" sz="2200" dirty="0" err="1"/>
              <a:t>cartes</a:t>
            </a:r>
            <a:r>
              <a:rPr lang="en-GB" sz="2200" dirty="0"/>
              <a:t>.</a:t>
            </a:r>
          </a:p>
          <a:p>
            <a:pPr>
              <a:buAutoNum type="arabicPeriod"/>
            </a:pPr>
            <a:r>
              <a:rPr lang="en-GB" sz="2200" dirty="0" err="1"/>
              <a:t>Tu</a:t>
            </a:r>
            <a:r>
              <a:rPr lang="en-GB" sz="2200" dirty="0"/>
              <a:t> JOUER  _____ foot.</a:t>
            </a:r>
          </a:p>
          <a:p>
            <a:pPr>
              <a:buAutoNum type="arabicPeriod"/>
            </a:pPr>
            <a:r>
              <a:rPr lang="en-GB" sz="2200" dirty="0" err="1"/>
              <a:t>Ils</a:t>
            </a:r>
            <a:r>
              <a:rPr lang="en-GB" sz="2200" dirty="0"/>
              <a:t>  JOUER _____ </a:t>
            </a:r>
            <a:r>
              <a:rPr lang="en-GB" sz="2200" dirty="0" err="1"/>
              <a:t>billard</a:t>
            </a:r>
            <a:r>
              <a:rPr lang="en-GB" sz="2200" dirty="0"/>
              <a:t>.</a:t>
            </a:r>
          </a:p>
          <a:p>
            <a:pPr>
              <a:buAutoNum type="arabicPeriod"/>
            </a:pPr>
            <a:r>
              <a:rPr lang="en-GB" sz="2200" dirty="0"/>
              <a:t>On  JOUER  _____ </a:t>
            </a:r>
            <a:r>
              <a:rPr lang="en-GB" sz="2200" dirty="0" err="1"/>
              <a:t>échecs</a:t>
            </a:r>
            <a:r>
              <a:rPr lang="en-GB" sz="2200" dirty="0"/>
              <a:t>.</a:t>
            </a:r>
          </a:p>
          <a:p>
            <a:pPr>
              <a:buAutoNum type="arabicPeriod"/>
            </a:pPr>
            <a:r>
              <a:rPr lang="en-GB" sz="2200" dirty="0" err="1"/>
              <a:t>Elles</a:t>
            </a:r>
            <a:r>
              <a:rPr lang="en-GB" sz="2200" dirty="0"/>
              <a:t> JOUER _____ rugby.</a:t>
            </a:r>
          </a:p>
          <a:p>
            <a:pPr>
              <a:buAutoNum type="arabicPeriod"/>
            </a:pPr>
            <a:r>
              <a:rPr lang="en-GB" sz="2200" dirty="0"/>
              <a:t>Je JOUER _____ badminton. (masculine)</a:t>
            </a:r>
          </a:p>
          <a:p>
            <a:pPr>
              <a:buAutoNum type="arabicPeriod"/>
            </a:pPr>
            <a:r>
              <a:rPr lang="en-GB" sz="2200" dirty="0"/>
              <a:t>Elle JOUER _____ console. (feminine)</a:t>
            </a:r>
          </a:p>
          <a:p>
            <a:pPr>
              <a:buAutoNum type="arabicPeriod"/>
            </a:pPr>
            <a:r>
              <a:rPr lang="en-GB" sz="2200" dirty="0"/>
              <a:t>Nous JOUER ____ </a:t>
            </a:r>
            <a:r>
              <a:rPr lang="en-GB" sz="2200" dirty="0" err="1"/>
              <a:t>jeux</a:t>
            </a:r>
            <a:r>
              <a:rPr lang="en-GB" sz="2200" dirty="0"/>
              <a:t> video. (plural)</a:t>
            </a:r>
          </a:p>
        </p:txBody>
      </p:sp>
    </p:spTree>
    <p:extLst>
      <p:ext uri="{BB962C8B-B14F-4D97-AF65-F5344CB8AC3E}">
        <p14:creationId xmlns:p14="http://schemas.microsoft.com/office/powerpoint/2010/main" val="195958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9307"/>
            <a:ext cx="8596668" cy="717395"/>
          </a:xfrm>
        </p:spPr>
        <p:txBody>
          <a:bodyPr/>
          <a:lstStyle/>
          <a:p>
            <a:r>
              <a:rPr lang="en-GB" dirty="0" err="1"/>
              <a:t>Remplis</a:t>
            </a:r>
            <a:r>
              <a:rPr lang="en-GB" dirty="0"/>
              <a:t> la grille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91178185"/>
              </p:ext>
            </p:extLst>
          </p:nvPr>
        </p:nvGraphicFramePr>
        <p:xfrm>
          <a:off x="677334" y="936647"/>
          <a:ext cx="4218051" cy="5742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8051">
                  <a:extLst>
                    <a:ext uri="{9D8B030D-6E8A-4147-A177-3AD203B41FA5}">
                      <a16:colId xmlns:a16="http://schemas.microsoft.com/office/drawing/2014/main" val="2689650622"/>
                    </a:ext>
                  </a:extLst>
                </a:gridCol>
              </a:tblGrid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go skateboarding.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711401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go ice skating.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987428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go cycling.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156919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go skiing.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033232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do judo.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7536879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do drama.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3228254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do cookery.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7016325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do dancing.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2775212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do gymnastics.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3330825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go swimming.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6571369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do athletics.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5393430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go horse riding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270356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I go </a:t>
                      </a:r>
                      <a:r>
                        <a:rPr lang="fr-FR" sz="2200" dirty="0" err="1">
                          <a:effectLst/>
                        </a:rPr>
                        <a:t>hiking</a:t>
                      </a:r>
                      <a:r>
                        <a:rPr lang="fr-FR" sz="2200" dirty="0">
                          <a:effectLst/>
                        </a:rPr>
                        <a:t>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6117844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936647"/>
            <a:ext cx="4184034" cy="5742932"/>
          </a:xfrm>
        </p:spPr>
        <p:txBody>
          <a:bodyPr>
            <a:normAutofit/>
          </a:bodyPr>
          <a:lstStyle/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du skate.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du </a:t>
            </a:r>
            <a:r>
              <a:rPr lang="en-GB" sz="2000" dirty="0" err="1"/>
              <a:t>patin</a:t>
            </a:r>
            <a:r>
              <a:rPr lang="en-GB" sz="2000" dirty="0"/>
              <a:t> à glace.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du </a:t>
            </a:r>
            <a:r>
              <a:rPr lang="en-GB" sz="2000" dirty="0" err="1"/>
              <a:t>vélo</a:t>
            </a:r>
            <a:r>
              <a:rPr lang="en-GB" sz="2000" dirty="0"/>
              <a:t>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du ski.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du judo.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du theatre.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de la cuisine.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de la </a:t>
            </a:r>
            <a:r>
              <a:rPr lang="en-GB" sz="2000" dirty="0" err="1"/>
              <a:t>danse</a:t>
            </a:r>
            <a:r>
              <a:rPr lang="en-GB" sz="2000" dirty="0"/>
              <a:t>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de la </a:t>
            </a:r>
            <a:r>
              <a:rPr lang="en-GB" sz="2000" dirty="0" err="1"/>
              <a:t>gymnastique</a:t>
            </a:r>
            <a:r>
              <a:rPr lang="en-GB" sz="2000" dirty="0"/>
              <a:t>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de la natation.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de </a:t>
            </a:r>
            <a:r>
              <a:rPr lang="en-GB" sz="2000" dirty="0" err="1"/>
              <a:t>l’athlétisme</a:t>
            </a:r>
            <a:r>
              <a:rPr lang="en-GB" sz="2000" dirty="0"/>
              <a:t>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de </a:t>
            </a:r>
            <a:r>
              <a:rPr lang="en-GB" sz="2000" dirty="0" err="1"/>
              <a:t>l’equitation</a:t>
            </a:r>
            <a:r>
              <a:rPr lang="en-GB" sz="2000" dirty="0"/>
              <a:t>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des </a:t>
            </a:r>
            <a:r>
              <a:rPr lang="en-GB" sz="2000" dirty="0" err="1"/>
              <a:t>randonnées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57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42" y="1836233"/>
            <a:ext cx="8596668" cy="1687551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“</a:t>
            </a:r>
            <a:r>
              <a:rPr lang="en-GB" dirty="0">
                <a:solidFill>
                  <a:schemeClr val="accent2"/>
                </a:solidFill>
              </a:rPr>
              <a:t>Je </a:t>
            </a:r>
            <a:r>
              <a:rPr lang="en-GB" dirty="0" err="1">
                <a:solidFill>
                  <a:schemeClr val="accent2"/>
                </a:solidFill>
              </a:rPr>
              <a:t>fais</a:t>
            </a:r>
            <a:r>
              <a:rPr lang="en-GB" dirty="0">
                <a:solidFill>
                  <a:schemeClr val="tx1"/>
                </a:solidFill>
              </a:rPr>
              <a:t>” translates as “</a:t>
            </a:r>
            <a:r>
              <a:rPr lang="en-GB" dirty="0">
                <a:solidFill>
                  <a:schemeClr val="accent2"/>
                </a:solidFill>
              </a:rPr>
              <a:t>I do</a:t>
            </a:r>
            <a:r>
              <a:rPr lang="en-GB" dirty="0">
                <a:solidFill>
                  <a:schemeClr val="tx1"/>
                </a:solidFill>
              </a:rPr>
              <a:t>” or “</a:t>
            </a:r>
            <a:r>
              <a:rPr lang="en-GB" dirty="0">
                <a:solidFill>
                  <a:schemeClr val="accent2"/>
                </a:solidFill>
              </a:rPr>
              <a:t>I’m doing</a:t>
            </a:r>
            <a:r>
              <a:rPr lang="en-GB" dirty="0">
                <a:solidFill>
                  <a:schemeClr val="tx1"/>
                </a:solidFill>
              </a:rPr>
              <a:t>” but sometimes it makes more sense in English to translate it as “</a:t>
            </a:r>
            <a:r>
              <a:rPr lang="en-GB" dirty="0">
                <a:solidFill>
                  <a:schemeClr val="accent2"/>
                </a:solidFill>
              </a:rPr>
              <a:t>I go</a:t>
            </a:r>
            <a:r>
              <a:rPr lang="en-GB" dirty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8495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535" t="11603" r="5866" b="13828"/>
          <a:stretch/>
        </p:blipFill>
        <p:spPr>
          <a:xfrm>
            <a:off x="448273" y="446050"/>
            <a:ext cx="11334028" cy="609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02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826" r="11421" b="13379"/>
          <a:stretch/>
        </p:blipFill>
        <p:spPr>
          <a:xfrm>
            <a:off x="457200" y="215125"/>
            <a:ext cx="9333571" cy="64162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73405" y="2653990"/>
            <a:ext cx="1427356" cy="390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851102" y="3278459"/>
            <a:ext cx="1304693" cy="434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873405" y="3925229"/>
            <a:ext cx="1326995" cy="356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851102" y="4538546"/>
            <a:ext cx="1583474" cy="412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873405" y="5163014"/>
            <a:ext cx="1862254" cy="390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873405" y="5776331"/>
            <a:ext cx="925551" cy="476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687122" y="2653990"/>
            <a:ext cx="2074127" cy="412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591775" y="3278459"/>
            <a:ext cx="2403649" cy="434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687122" y="3875865"/>
            <a:ext cx="1962615" cy="406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687122" y="4538546"/>
            <a:ext cx="1014761" cy="29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687122" y="5163014"/>
            <a:ext cx="2308302" cy="390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88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9307"/>
            <a:ext cx="8596668" cy="717395"/>
          </a:xfrm>
        </p:spPr>
        <p:txBody>
          <a:bodyPr/>
          <a:lstStyle/>
          <a:p>
            <a:r>
              <a:rPr lang="en-GB" dirty="0" err="1"/>
              <a:t>Remplis</a:t>
            </a:r>
            <a:r>
              <a:rPr lang="en-GB" dirty="0"/>
              <a:t> la grille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77334" y="936647"/>
          <a:ext cx="4218051" cy="5742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8051">
                  <a:extLst>
                    <a:ext uri="{9D8B030D-6E8A-4147-A177-3AD203B41FA5}">
                      <a16:colId xmlns:a16="http://schemas.microsoft.com/office/drawing/2014/main" val="2689650622"/>
                    </a:ext>
                  </a:extLst>
                </a:gridCol>
              </a:tblGrid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go skateboarding.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711401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go ice skating.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987428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go cycling.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156919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go skiing.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033232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do judo.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7536879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do drama.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3228254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do cookery.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7016325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do dancing.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2775212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do gymnastics.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3330825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go swimming.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6571369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do athletics.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5393430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I go horse riding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270356"/>
                  </a:ext>
                </a:extLst>
              </a:tr>
              <a:tr h="44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I go </a:t>
                      </a:r>
                      <a:r>
                        <a:rPr lang="fr-FR" sz="2200" dirty="0" err="1">
                          <a:effectLst/>
                        </a:rPr>
                        <a:t>hiking</a:t>
                      </a:r>
                      <a:r>
                        <a:rPr lang="fr-FR" sz="2200" dirty="0">
                          <a:effectLst/>
                        </a:rPr>
                        <a:t>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6117844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936647"/>
            <a:ext cx="4184034" cy="5742932"/>
          </a:xfrm>
        </p:spPr>
        <p:txBody>
          <a:bodyPr>
            <a:normAutofit/>
          </a:bodyPr>
          <a:lstStyle/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du skate.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du </a:t>
            </a:r>
            <a:r>
              <a:rPr lang="en-GB" sz="2000" dirty="0" err="1"/>
              <a:t>patin</a:t>
            </a:r>
            <a:r>
              <a:rPr lang="en-GB" sz="2000" dirty="0"/>
              <a:t> à glace.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du </a:t>
            </a:r>
            <a:r>
              <a:rPr lang="en-GB" sz="2000" dirty="0" err="1"/>
              <a:t>vélo</a:t>
            </a:r>
            <a:r>
              <a:rPr lang="en-GB" sz="2000" dirty="0"/>
              <a:t>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du ski.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du judo.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du theatre.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de la cuisine.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de la </a:t>
            </a:r>
            <a:r>
              <a:rPr lang="en-GB" sz="2000" dirty="0" err="1"/>
              <a:t>danse</a:t>
            </a:r>
            <a:r>
              <a:rPr lang="en-GB" sz="2000" dirty="0"/>
              <a:t>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de la </a:t>
            </a:r>
            <a:r>
              <a:rPr lang="en-GB" sz="2000" dirty="0" err="1"/>
              <a:t>gymnastique</a:t>
            </a:r>
            <a:r>
              <a:rPr lang="en-GB" sz="2000" dirty="0"/>
              <a:t>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de la natation.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de </a:t>
            </a:r>
            <a:r>
              <a:rPr lang="en-GB" sz="2000" dirty="0" err="1"/>
              <a:t>l’athlétisme</a:t>
            </a:r>
            <a:r>
              <a:rPr lang="en-GB" sz="2000" dirty="0"/>
              <a:t>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de </a:t>
            </a:r>
            <a:r>
              <a:rPr lang="en-GB" sz="2000" dirty="0" err="1"/>
              <a:t>l’equitation</a:t>
            </a:r>
            <a:r>
              <a:rPr lang="en-GB" sz="2000" dirty="0"/>
              <a:t>.</a:t>
            </a:r>
          </a:p>
          <a:p>
            <a:r>
              <a:rPr lang="en-GB" sz="2000" dirty="0"/>
              <a:t>Je </a:t>
            </a:r>
            <a:r>
              <a:rPr lang="en-GB" sz="2000" dirty="0" err="1"/>
              <a:t>fais</a:t>
            </a:r>
            <a:r>
              <a:rPr lang="en-GB" sz="2000" dirty="0"/>
              <a:t> des </a:t>
            </a:r>
            <a:r>
              <a:rPr lang="en-GB" sz="2000" dirty="0" err="1"/>
              <a:t>randonnées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831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242166-1FF1-4293-864D-9186B6B0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4267"/>
            <a:ext cx="10515600" cy="1325563"/>
          </a:xfrm>
        </p:spPr>
        <p:txBody>
          <a:bodyPr/>
          <a:lstStyle/>
          <a:p>
            <a:r>
              <a:rPr lang="en-GB" b="1" u="sng" dirty="0" err="1"/>
              <a:t>en</a:t>
            </a:r>
            <a:r>
              <a:rPr lang="en-GB" b="1" u="sng" dirty="0"/>
              <a:t> </a:t>
            </a:r>
            <a:r>
              <a:rPr lang="en-GB" b="1" u="sng" dirty="0" err="1"/>
              <a:t>classe</a:t>
            </a:r>
            <a:r>
              <a:rPr lang="en-GB" dirty="0"/>
              <a:t>				      </a:t>
            </a:r>
            <a:r>
              <a:rPr lang="en-GB" b="1" u="sng" dirty="0" err="1" smtClean="0"/>
              <a:t>mercredi</a:t>
            </a:r>
            <a:r>
              <a:rPr lang="en-GB" b="1" u="sng" dirty="0" smtClean="0"/>
              <a:t> </a:t>
            </a:r>
            <a:r>
              <a:rPr lang="en-GB" b="1" u="sng" dirty="0" smtClean="0"/>
              <a:t>3 </a:t>
            </a:r>
            <a:r>
              <a:rPr lang="en-GB" b="1" u="sng" dirty="0" err="1" smtClean="0"/>
              <a:t>juillet</a:t>
            </a:r>
            <a:endParaRPr lang="en-GB" b="1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8B370E-9150-4972-A0F1-7E2745CF6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54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u="sng" dirty="0" smtClean="0"/>
              <a:t>Le </a:t>
            </a:r>
            <a:r>
              <a:rPr lang="en-GB" sz="4800" b="1" u="sng" dirty="0" err="1" smtClean="0"/>
              <a:t>verbe</a:t>
            </a:r>
            <a:r>
              <a:rPr lang="en-GB" sz="4800" b="1" u="sng" dirty="0" smtClean="0"/>
              <a:t> ‘faire’</a:t>
            </a:r>
            <a:endParaRPr lang="en-GB" sz="48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33" y="2167837"/>
            <a:ext cx="26289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388" y="2380111"/>
            <a:ext cx="4509224" cy="3385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809217" y="1987999"/>
            <a:ext cx="2697451" cy="35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89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4 phrases can you have after “ je </a:t>
            </a:r>
            <a:r>
              <a:rPr lang="en-GB" dirty="0" err="1"/>
              <a:t>fais</a:t>
            </a:r>
            <a:r>
              <a:rPr lang="en-GB" dirty="0"/>
              <a:t> “?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872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Du 			De la 			De l’			des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7334" y="2943922"/>
            <a:ext cx="9135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2"/>
                </a:solidFill>
              </a:rPr>
              <a:t>In front of what sort of nouns do you use these phrases?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9004" y="4285230"/>
            <a:ext cx="23752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Du +</a:t>
            </a:r>
          </a:p>
          <a:p>
            <a:r>
              <a:rPr lang="en-GB" sz="3200" dirty="0"/>
              <a:t>De la +</a:t>
            </a:r>
          </a:p>
          <a:p>
            <a:r>
              <a:rPr lang="en-GB" sz="3200" dirty="0"/>
              <a:t>De l’ +</a:t>
            </a:r>
          </a:p>
          <a:p>
            <a:r>
              <a:rPr lang="en-GB" sz="3200" dirty="0"/>
              <a:t>Des 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6969" y="4299543"/>
            <a:ext cx="361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MASCULINE NOUNS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2117" y="4854616"/>
            <a:ext cx="3635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FEMININE NOUNS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4058" y="5316281"/>
            <a:ext cx="6909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</a:rPr>
              <a:t>NOUNS STARTING WITH A VOWEL OR 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46969" y="5817233"/>
            <a:ext cx="481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</a:rPr>
              <a:t>PLURAL NOUNS</a:t>
            </a:r>
          </a:p>
        </p:txBody>
      </p:sp>
    </p:spTree>
    <p:extLst>
      <p:ext uri="{BB962C8B-B14F-4D97-AF65-F5344CB8AC3E}">
        <p14:creationId xmlns:p14="http://schemas.microsoft.com/office/powerpoint/2010/main" val="242950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u="sng" dirty="0">
                <a:solidFill>
                  <a:srgbClr val="FF0000"/>
                </a:solidFill>
              </a:rPr>
              <a:t>Je ne </a:t>
            </a:r>
            <a:r>
              <a:rPr lang="en-GB" sz="4800" u="sng" dirty="0" err="1">
                <a:solidFill>
                  <a:srgbClr val="FF0000"/>
                </a:solidFill>
              </a:rPr>
              <a:t>fais</a:t>
            </a:r>
            <a:r>
              <a:rPr lang="en-GB" sz="4800" u="sng" dirty="0">
                <a:solidFill>
                  <a:srgbClr val="FF0000"/>
                </a:solidFill>
              </a:rPr>
              <a:t> pas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>
                <a:solidFill>
                  <a:srgbClr val="92D050"/>
                </a:solidFill>
              </a:rPr>
              <a:t>: </a:t>
            </a:r>
            <a:r>
              <a:rPr lang="en-GB" sz="4800" dirty="0">
                <a:solidFill>
                  <a:schemeClr val="tx1"/>
                </a:solidFill>
              </a:rPr>
              <a:t>I don’t do, I don’t go is always followed by </a:t>
            </a:r>
            <a:r>
              <a:rPr lang="en-GB" sz="4800" u="sng" dirty="0">
                <a:solidFill>
                  <a:srgbClr val="FF0000"/>
                </a:solidFill>
              </a:rPr>
              <a:t>DE or D</a:t>
            </a:r>
            <a:r>
              <a:rPr lang="en-GB" sz="4800" dirty="0">
                <a:solidFill>
                  <a:schemeClr val="tx1"/>
                </a:solidFill>
              </a:rPr>
              <a:t>’ in front of a vowel.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Je ne </a:t>
            </a:r>
            <a:r>
              <a:rPr lang="en-GB" sz="2400" dirty="0" err="1">
                <a:solidFill>
                  <a:schemeClr val="tx1"/>
                </a:solidFill>
              </a:rPr>
              <a:t>fais</a:t>
            </a:r>
            <a:r>
              <a:rPr lang="en-GB" sz="2400" dirty="0">
                <a:solidFill>
                  <a:schemeClr val="tx1"/>
                </a:solidFill>
              </a:rPr>
              <a:t> pas </a:t>
            </a:r>
            <a:r>
              <a:rPr lang="en-GB" sz="2400" dirty="0">
                <a:solidFill>
                  <a:srgbClr val="FF0000"/>
                </a:solidFill>
              </a:rPr>
              <a:t>de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danse</a:t>
            </a:r>
            <a:r>
              <a:rPr lang="en-GB" sz="2400" dirty="0">
                <a:solidFill>
                  <a:schemeClr val="tx1"/>
                </a:solidFill>
              </a:rPr>
              <a:t>/ je ne </a:t>
            </a:r>
            <a:r>
              <a:rPr lang="en-GB" sz="2400" dirty="0" err="1">
                <a:solidFill>
                  <a:schemeClr val="tx1"/>
                </a:solidFill>
              </a:rPr>
              <a:t>fais</a:t>
            </a:r>
            <a:r>
              <a:rPr lang="en-GB" sz="2400" dirty="0">
                <a:solidFill>
                  <a:schemeClr val="tx1"/>
                </a:solidFill>
              </a:rPr>
              <a:t> pas </a:t>
            </a:r>
            <a:r>
              <a:rPr lang="en-GB" sz="2400" dirty="0">
                <a:solidFill>
                  <a:srgbClr val="FF0000"/>
                </a:solidFill>
              </a:rPr>
              <a:t>de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randonnées</a:t>
            </a:r>
            <a:r>
              <a:rPr lang="en-GB" sz="2400" dirty="0">
                <a:solidFill>
                  <a:schemeClr val="tx1"/>
                </a:solidFill>
              </a:rPr>
              <a:t>/ je ne </a:t>
            </a:r>
            <a:r>
              <a:rPr lang="en-GB" sz="2400" dirty="0" err="1">
                <a:solidFill>
                  <a:schemeClr val="tx1"/>
                </a:solidFill>
              </a:rPr>
              <a:t>fais</a:t>
            </a:r>
            <a:r>
              <a:rPr lang="en-GB" sz="2400" dirty="0">
                <a:solidFill>
                  <a:schemeClr val="tx1"/>
                </a:solidFill>
              </a:rPr>
              <a:t> pas </a:t>
            </a:r>
            <a:r>
              <a:rPr lang="en-GB" sz="2400" dirty="0">
                <a:solidFill>
                  <a:srgbClr val="FF0000"/>
                </a:solidFill>
              </a:rPr>
              <a:t>de</a:t>
            </a:r>
            <a:r>
              <a:rPr lang="en-GB" sz="2400" dirty="0">
                <a:solidFill>
                  <a:schemeClr val="tx1"/>
                </a:solidFill>
              </a:rPr>
              <a:t> theatre/ je ne </a:t>
            </a:r>
            <a:r>
              <a:rPr lang="en-GB" sz="2400" dirty="0" err="1">
                <a:solidFill>
                  <a:schemeClr val="tx1"/>
                </a:solidFill>
              </a:rPr>
              <a:t>fais</a:t>
            </a:r>
            <a:r>
              <a:rPr lang="en-GB" sz="2400" dirty="0">
                <a:solidFill>
                  <a:schemeClr val="tx1"/>
                </a:solidFill>
              </a:rPr>
              <a:t> pas </a:t>
            </a:r>
            <a:r>
              <a:rPr lang="en-GB" sz="2400" dirty="0" err="1">
                <a:solidFill>
                  <a:schemeClr val="tx1"/>
                </a:solidFill>
              </a:rPr>
              <a:t>d’equitation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484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382" t="16106" r="19426" b="17563"/>
          <a:stretch/>
        </p:blipFill>
        <p:spPr>
          <a:xfrm>
            <a:off x="186219" y="129478"/>
            <a:ext cx="9578897" cy="648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6790" y="1930400"/>
            <a:ext cx="613317" cy="344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925229" y="1930400"/>
            <a:ext cx="1862254" cy="344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97151" y="2832411"/>
            <a:ext cx="1862254" cy="33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241073" y="2843561"/>
            <a:ext cx="680225" cy="407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159405" y="3757961"/>
            <a:ext cx="3122341" cy="356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159405" y="4694663"/>
            <a:ext cx="3044283" cy="345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129561" y="5185317"/>
            <a:ext cx="2865863" cy="412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378819" y="6041362"/>
            <a:ext cx="1037063" cy="392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7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9932"/>
            <a:ext cx="8596668" cy="892097"/>
          </a:xfrm>
        </p:spPr>
        <p:txBody>
          <a:bodyPr>
            <a:normAutofit fontScale="90000"/>
          </a:bodyPr>
          <a:lstStyle/>
          <a:p>
            <a:r>
              <a:rPr lang="en-GB" dirty="0"/>
              <a:t>FAIRE: TO DO</a:t>
            </a:r>
            <a:br>
              <a:rPr lang="en-GB" dirty="0"/>
            </a:br>
            <a:r>
              <a:rPr lang="en-GB" dirty="0"/>
              <a:t>First remove the –RE ending FAIRE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28078"/>
            <a:ext cx="4184035" cy="49399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0070C0"/>
                </a:solidFill>
              </a:rPr>
              <a:t>Je </a:t>
            </a:r>
            <a:r>
              <a:rPr lang="en-GB" sz="2600" dirty="0" err="1">
                <a:solidFill>
                  <a:srgbClr val="0070C0"/>
                </a:solidFill>
              </a:rPr>
              <a:t>fais</a:t>
            </a:r>
            <a:r>
              <a:rPr lang="en-GB" sz="26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2600" dirty="0" err="1">
                <a:solidFill>
                  <a:srgbClr val="0070C0"/>
                </a:solidFill>
              </a:rPr>
              <a:t>Tu</a:t>
            </a:r>
            <a:r>
              <a:rPr lang="en-GB" sz="2600" dirty="0">
                <a:solidFill>
                  <a:srgbClr val="0070C0"/>
                </a:solidFill>
              </a:rPr>
              <a:t> </a:t>
            </a:r>
            <a:r>
              <a:rPr lang="en-GB" sz="2600" dirty="0" err="1">
                <a:solidFill>
                  <a:srgbClr val="0070C0"/>
                </a:solidFill>
              </a:rPr>
              <a:t>fais</a:t>
            </a:r>
            <a:endParaRPr lang="en-GB" sz="2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600" dirty="0">
                <a:solidFill>
                  <a:srgbClr val="0070C0"/>
                </a:solidFill>
              </a:rPr>
              <a:t>Il fait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70C0"/>
                </a:solidFill>
              </a:rPr>
              <a:t>Elle fait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70C0"/>
                </a:solidFill>
              </a:rPr>
              <a:t>On fait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70C0"/>
                </a:solidFill>
              </a:rPr>
              <a:t>Nous </a:t>
            </a:r>
            <a:r>
              <a:rPr lang="en-GB" sz="2600" dirty="0" err="1">
                <a:solidFill>
                  <a:srgbClr val="0070C0"/>
                </a:solidFill>
              </a:rPr>
              <a:t>faisons</a:t>
            </a:r>
            <a:endParaRPr lang="en-GB" sz="2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600" dirty="0" err="1">
                <a:solidFill>
                  <a:srgbClr val="0070C0"/>
                </a:solidFill>
              </a:rPr>
              <a:t>Vous</a:t>
            </a:r>
            <a:r>
              <a:rPr lang="en-GB" sz="2600" dirty="0">
                <a:solidFill>
                  <a:srgbClr val="0070C0"/>
                </a:solidFill>
              </a:rPr>
              <a:t> </a:t>
            </a:r>
            <a:r>
              <a:rPr lang="en-GB" sz="2600" dirty="0" err="1" smtClean="0">
                <a:solidFill>
                  <a:srgbClr val="0070C0"/>
                </a:solidFill>
              </a:rPr>
              <a:t>faîtes</a:t>
            </a:r>
            <a:endParaRPr lang="en-GB" sz="2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600" dirty="0" err="1">
                <a:solidFill>
                  <a:srgbClr val="0070C0"/>
                </a:solidFill>
              </a:rPr>
              <a:t>Ils</a:t>
            </a:r>
            <a:r>
              <a:rPr lang="en-GB" sz="2600" dirty="0">
                <a:solidFill>
                  <a:srgbClr val="0070C0"/>
                </a:solidFill>
              </a:rPr>
              <a:t> font </a:t>
            </a:r>
          </a:p>
          <a:p>
            <a:pPr marL="0" indent="0">
              <a:buNone/>
            </a:pPr>
            <a:r>
              <a:rPr lang="en-GB" sz="2600" dirty="0" err="1">
                <a:solidFill>
                  <a:srgbClr val="0070C0"/>
                </a:solidFill>
              </a:rPr>
              <a:t>Elles</a:t>
            </a:r>
            <a:r>
              <a:rPr lang="en-GB" sz="2600" dirty="0">
                <a:solidFill>
                  <a:srgbClr val="0070C0"/>
                </a:solidFill>
              </a:rPr>
              <a:t>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2682" y="1628078"/>
            <a:ext cx="4184034" cy="4939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I do / I’m doing</a:t>
            </a:r>
          </a:p>
          <a:p>
            <a:pPr marL="0" indent="0">
              <a:buNone/>
            </a:pPr>
            <a:r>
              <a:rPr lang="en-GB" sz="2600" dirty="0"/>
              <a:t>You do/ you are doing</a:t>
            </a:r>
          </a:p>
          <a:p>
            <a:pPr marL="0" indent="0">
              <a:buNone/>
            </a:pPr>
            <a:r>
              <a:rPr lang="en-GB" sz="2600" dirty="0"/>
              <a:t>He does/ he is doing</a:t>
            </a:r>
          </a:p>
          <a:p>
            <a:pPr marL="0" indent="0">
              <a:buNone/>
            </a:pPr>
            <a:r>
              <a:rPr lang="en-GB" sz="2600" dirty="0"/>
              <a:t>She  does/ she is doing</a:t>
            </a:r>
          </a:p>
          <a:p>
            <a:pPr marL="0" indent="0">
              <a:buNone/>
            </a:pPr>
            <a:r>
              <a:rPr lang="en-GB" sz="2600" dirty="0"/>
              <a:t>We do/ we are doing</a:t>
            </a:r>
          </a:p>
          <a:p>
            <a:pPr marL="0" indent="0">
              <a:buNone/>
            </a:pPr>
            <a:r>
              <a:rPr lang="en-GB" sz="2600" dirty="0"/>
              <a:t>We do/ we are doing</a:t>
            </a:r>
          </a:p>
          <a:p>
            <a:pPr marL="0" indent="0">
              <a:buNone/>
            </a:pPr>
            <a:r>
              <a:rPr lang="en-GB" sz="2600" dirty="0"/>
              <a:t>You do/ you are doing</a:t>
            </a:r>
          </a:p>
          <a:p>
            <a:pPr marL="0" indent="0">
              <a:buNone/>
            </a:pPr>
            <a:r>
              <a:rPr lang="en-GB" sz="2600" dirty="0"/>
              <a:t>They do/ they are doing</a:t>
            </a:r>
          </a:p>
          <a:p>
            <a:pPr marL="0" indent="0">
              <a:buNone/>
            </a:pPr>
            <a:r>
              <a:rPr lang="en-GB" sz="2600" dirty="0"/>
              <a:t>They do/ they are doing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523463" y="903250"/>
            <a:ext cx="379142" cy="37914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06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969" y="423747"/>
            <a:ext cx="5542158" cy="6322742"/>
          </a:xfrm>
        </p:spPr>
        <p:txBody>
          <a:bodyPr/>
          <a:lstStyle/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r>
              <a:rPr lang="en-GB" sz="2800" dirty="0"/>
              <a:t>1. </a:t>
            </a:r>
            <a:r>
              <a:rPr lang="en-GB" sz="2800" dirty="0" err="1"/>
              <a:t>Vous</a:t>
            </a:r>
            <a:r>
              <a:rPr lang="en-GB" sz="2800" dirty="0"/>
              <a:t> </a:t>
            </a:r>
            <a:r>
              <a:rPr lang="en-GB" sz="2800" dirty="0" err="1">
                <a:solidFill>
                  <a:srgbClr val="FF0000"/>
                </a:solidFill>
              </a:rPr>
              <a:t>jouez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FF0000"/>
                </a:solidFill>
              </a:rPr>
              <a:t>à la</a:t>
            </a:r>
            <a:r>
              <a:rPr lang="en-GB" sz="2800" dirty="0"/>
              <a:t> </a:t>
            </a:r>
            <a:r>
              <a:rPr lang="en-GB" sz="2800" dirty="0" err="1"/>
              <a:t>pétanque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r>
              <a:rPr lang="en-GB" sz="2800" dirty="0"/>
              <a:t>2. Il </a:t>
            </a:r>
            <a:r>
              <a:rPr lang="en-GB" sz="2800" dirty="0" err="1">
                <a:solidFill>
                  <a:srgbClr val="FF0000"/>
                </a:solidFill>
              </a:rPr>
              <a:t>joue</a:t>
            </a:r>
            <a:r>
              <a:rPr lang="en-GB" sz="2800" dirty="0">
                <a:solidFill>
                  <a:srgbClr val="FF0000"/>
                </a:solidFill>
              </a:rPr>
              <a:t> aux </a:t>
            </a:r>
            <a:r>
              <a:rPr lang="en-GB" sz="2800" dirty="0" err="1"/>
              <a:t>cartes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r>
              <a:rPr lang="en-GB" sz="2800" dirty="0"/>
              <a:t>3. </a:t>
            </a:r>
            <a:r>
              <a:rPr lang="en-GB" sz="2800" dirty="0" err="1"/>
              <a:t>Tu</a:t>
            </a:r>
            <a:r>
              <a:rPr lang="en-GB" sz="2800" dirty="0"/>
              <a:t> </a:t>
            </a:r>
            <a:r>
              <a:rPr lang="en-GB" sz="2800" dirty="0" err="1">
                <a:solidFill>
                  <a:srgbClr val="FF0000"/>
                </a:solidFill>
              </a:rPr>
              <a:t>joues</a:t>
            </a:r>
            <a:r>
              <a:rPr lang="en-GB" sz="2800" dirty="0">
                <a:solidFill>
                  <a:srgbClr val="FF0000"/>
                </a:solidFill>
              </a:rPr>
              <a:t> au </a:t>
            </a:r>
            <a:r>
              <a:rPr lang="en-GB" sz="2800" dirty="0"/>
              <a:t>foot.</a:t>
            </a:r>
          </a:p>
          <a:p>
            <a:pPr marL="0" indent="0">
              <a:buNone/>
            </a:pPr>
            <a:r>
              <a:rPr lang="en-GB" sz="2800" dirty="0"/>
              <a:t>4. </a:t>
            </a:r>
            <a:r>
              <a:rPr lang="en-GB" sz="2800" dirty="0" err="1"/>
              <a:t>Ils</a:t>
            </a:r>
            <a:r>
              <a:rPr lang="en-GB" sz="2800" dirty="0"/>
              <a:t> </a:t>
            </a:r>
            <a:r>
              <a:rPr lang="en-GB" sz="2800" dirty="0" err="1">
                <a:solidFill>
                  <a:srgbClr val="FF0000"/>
                </a:solidFill>
              </a:rPr>
              <a:t>jouent</a:t>
            </a:r>
            <a:r>
              <a:rPr lang="en-GB" sz="2800" dirty="0">
                <a:solidFill>
                  <a:srgbClr val="FF0000"/>
                </a:solidFill>
              </a:rPr>
              <a:t> au</a:t>
            </a:r>
            <a:r>
              <a:rPr lang="en-GB" sz="2800" dirty="0"/>
              <a:t> </a:t>
            </a:r>
            <a:r>
              <a:rPr lang="en-GB" sz="2800" dirty="0" err="1"/>
              <a:t>billard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r>
              <a:rPr lang="en-GB" sz="2800" dirty="0"/>
              <a:t>5. On </a:t>
            </a:r>
            <a:r>
              <a:rPr lang="en-GB" sz="2800" dirty="0" err="1">
                <a:solidFill>
                  <a:srgbClr val="FF0000"/>
                </a:solidFill>
              </a:rPr>
              <a:t>joue</a:t>
            </a:r>
            <a:r>
              <a:rPr lang="en-GB" sz="2800" dirty="0">
                <a:solidFill>
                  <a:srgbClr val="FF0000"/>
                </a:solidFill>
              </a:rPr>
              <a:t> aux</a:t>
            </a:r>
            <a:r>
              <a:rPr lang="en-GB" sz="2800" dirty="0"/>
              <a:t> </a:t>
            </a:r>
            <a:r>
              <a:rPr lang="en-GB" sz="2800" dirty="0" err="1"/>
              <a:t>échecs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r>
              <a:rPr lang="en-GB" sz="2800" dirty="0"/>
              <a:t>6. </a:t>
            </a:r>
            <a:r>
              <a:rPr lang="en-GB" sz="2800" dirty="0" err="1"/>
              <a:t>Elles</a:t>
            </a:r>
            <a:r>
              <a:rPr lang="en-GB" sz="2800" dirty="0"/>
              <a:t> </a:t>
            </a:r>
            <a:r>
              <a:rPr lang="en-GB" sz="2800" dirty="0" err="1">
                <a:solidFill>
                  <a:srgbClr val="FF0000"/>
                </a:solidFill>
              </a:rPr>
              <a:t>jouent</a:t>
            </a:r>
            <a:r>
              <a:rPr lang="en-GB" sz="2800" dirty="0">
                <a:solidFill>
                  <a:srgbClr val="FF0000"/>
                </a:solidFill>
              </a:rPr>
              <a:t> au</a:t>
            </a:r>
            <a:r>
              <a:rPr lang="en-GB" sz="2800" dirty="0"/>
              <a:t> rugby.</a:t>
            </a:r>
          </a:p>
          <a:p>
            <a:pPr marL="0" indent="0">
              <a:buNone/>
            </a:pPr>
            <a:r>
              <a:rPr lang="en-GB" sz="2800" dirty="0"/>
              <a:t>7. Je </a:t>
            </a:r>
            <a:r>
              <a:rPr lang="en-GB" sz="2800" dirty="0" err="1">
                <a:solidFill>
                  <a:srgbClr val="FF0000"/>
                </a:solidFill>
              </a:rPr>
              <a:t>joue</a:t>
            </a:r>
            <a:r>
              <a:rPr lang="en-GB" sz="2800" dirty="0">
                <a:solidFill>
                  <a:srgbClr val="FF0000"/>
                </a:solidFill>
              </a:rPr>
              <a:t> au</a:t>
            </a:r>
            <a:r>
              <a:rPr lang="en-GB" sz="2800" dirty="0"/>
              <a:t> badminton.</a:t>
            </a:r>
          </a:p>
          <a:p>
            <a:pPr marL="0" indent="0">
              <a:buNone/>
            </a:pPr>
            <a:r>
              <a:rPr lang="en-GB" sz="2800" dirty="0"/>
              <a:t>8. Elle </a:t>
            </a:r>
            <a:r>
              <a:rPr lang="en-GB" sz="2800" dirty="0" err="1">
                <a:solidFill>
                  <a:srgbClr val="FF0000"/>
                </a:solidFill>
              </a:rPr>
              <a:t>joue</a:t>
            </a:r>
            <a:r>
              <a:rPr lang="en-GB" sz="2800" dirty="0">
                <a:solidFill>
                  <a:srgbClr val="FF0000"/>
                </a:solidFill>
              </a:rPr>
              <a:t> à la</a:t>
            </a:r>
            <a:r>
              <a:rPr lang="en-GB" sz="2800" dirty="0"/>
              <a:t> console.</a:t>
            </a:r>
          </a:p>
          <a:p>
            <a:pPr marL="0" indent="0">
              <a:buNone/>
            </a:pPr>
            <a:r>
              <a:rPr lang="en-GB" sz="2800" dirty="0"/>
              <a:t>9. Nous </a:t>
            </a:r>
            <a:r>
              <a:rPr lang="en-GB" sz="2800" dirty="0" err="1">
                <a:solidFill>
                  <a:srgbClr val="FF0000"/>
                </a:solidFill>
              </a:rPr>
              <a:t>jouons</a:t>
            </a:r>
            <a:r>
              <a:rPr lang="en-GB" sz="2800" dirty="0">
                <a:solidFill>
                  <a:srgbClr val="FF0000"/>
                </a:solidFill>
              </a:rPr>
              <a:t> aux</a:t>
            </a:r>
            <a:r>
              <a:rPr lang="en-GB" sz="2800" dirty="0"/>
              <a:t> </a:t>
            </a:r>
            <a:r>
              <a:rPr lang="en-GB" sz="2800" dirty="0" err="1"/>
              <a:t>jeux</a:t>
            </a:r>
            <a:r>
              <a:rPr lang="en-GB" sz="2800" dirty="0"/>
              <a:t> video.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9773" y="423747"/>
            <a:ext cx="5132451" cy="6322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/>
              <a:t>Exemple</a:t>
            </a:r>
            <a:r>
              <a:rPr lang="en-GB" sz="2000" dirty="0"/>
              <a:t>: Nous </a:t>
            </a:r>
            <a:r>
              <a:rPr lang="en-GB" sz="2000" dirty="0">
                <a:solidFill>
                  <a:schemeClr val="accent1"/>
                </a:solidFill>
              </a:rPr>
              <a:t>JOUER</a:t>
            </a:r>
            <a:r>
              <a:rPr lang="en-GB" sz="2000" dirty="0"/>
              <a:t> ____ basket </a:t>
            </a:r>
          </a:p>
          <a:p>
            <a:r>
              <a:rPr lang="en-GB" sz="2000" dirty="0" err="1"/>
              <a:t>Exemple</a:t>
            </a:r>
            <a:r>
              <a:rPr lang="en-GB" sz="2000" dirty="0"/>
              <a:t>: Nous </a:t>
            </a:r>
            <a:r>
              <a:rPr lang="en-GB" sz="2000" i="1" dirty="0" err="1">
                <a:solidFill>
                  <a:srgbClr val="FF0000"/>
                </a:solidFill>
              </a:rPr>
              <a:t>jouons</a:t>
            </a:r>
            <a:r>
              <a:rPr lang="en-GB" sz="2000" i="1" dirty="0"/>
              <a:t> au </a:t>
            </a:r>
            <a:r>
              <a:rPr lang="en-GB" sz="2000" dirty="0"/>
              <a:t>basket.</a:t>
            </a:r>
          </a:p>
          <a:p>
            <a:pPr>
              <a:buFont typeface="Wingdings 3" charset="2"/>
              <a:buAutoNum type="arabicPeriod"/>
            </a:pPr>
            <a:r>
              <a:rPr lang="en-GB" sz="2000" dirty="0" err="1"/>
              <a:t>Vous</a:t>
            </a:r>
            <a:r>
              <a:rPr lang="en-GB" sz="2000" dirty="0"/>
              <a:t> JOUER ____ </a:t>
            </a:r>
            <a:r>
              <a:rPr lang="en-GB" sz="2000" dirty="0" err="1"/>
              <a:t>pétanque</a:t>
            </a:r>
            <a:r>
              <a:rPr lang="en-GB" sz="2000" dirty="0"/>
              <a:t>.</a:t>
            </a:r>
          </a:p>
          <a:p>
            <a:pPr>
              <a:buFont typeface="Wingdings 3" charset="2"/>
              <a:buAutoNum type="arabicPeriod"/>
            </a:pPr>
            <a:r>
              <a:rPr lang="en-GB" sz="2000" dirty="0"/>
              <a:t>Il JOUER ____ </a:t>
            </a:r>
            <a:r>
              <a:rPr lang="en-GB" sz="2000" dirty="0" err="1"/>
              <a:t>cartes</a:t>
            </a:r>
            <a:r>
              <a:rPr lang="en-GB" sz="2000" dirty="0"/>
              <a:t>.</a:t>
            </a:r>
          </a:p>
          <a:p>
            <a:pPr>
              <a:buFont typeface="Wingdings 3" charset="2"/>
              <a:buAutoNum type="arabicPeriod"/>
            </a:pPr>
            <a:r>
              <a:rPr lang="en-GB" sz="2000" dirty="0" err="1"/>
              <a:t>Tu</a:t>
            </a:r>
            <a:r>
              <a:rPr lang="en-GB" sz="2000" dirty="0"/>
              <a:t> JOUER  _____ foot.</a:t>
            </a:r>
          </a:p>
          <a:p>
            <a:pPr>
              <a:buFont typeface="Wingdings 3" charset="2"/>
              <a:buAutoNum type="arabicPeriod"/>
            </a:pPr>
            <a:r>
              <a:rPr lang="en-GB" sz="2000" dirty="0" err="1"/>
              <a:t>Ils</a:t>
            </a:r>
            <a:r>
              <a:rPr lang="en-GB" sz="2000" dirty="0"/>
              <a:t>  JOUER _____ </a:t>
            </a:r>
            <a:r>
              <a:rPr lang="en-GB" sz="2000" dirty="0" err="1"/>
              <a:t>billard</a:t>
            </a:r>
            <a:r>
              <a:rPr lang="en-GB" sz="2000" dirty="0"/>
              <a:t>.</a:t>
            </a:r>
          </a:p>
          <a:p>
            <a:pPr>
              <a:buFont typeface="Wingdings 3" charset="2"/>
              <a:buAutoNum type="arabicPeriod"/>
            </a:pPr>
            <a:r>
              <a:rPr lang="en-GB" sz="2000" dirty="0"/>
              <a:t>On  JOUER  _____ </a:t>
            </a:r>
            <a:r>
              <a:rPr lang="en-GB" sz="2000" dirty="0" err="1"/>
              <a:t>échecs</a:t>
            </a:r>
            <a:r>
              <a:rPr lang="en-GB" sz="2000" dirty="0"/>
              <a:t>.</a:t>
            </a:r>
          </a:p>
          <a:p>
            <a:pPr>
              <a:buFont typeface="Wingdings 3" charset="2"/>
              <a:buAutoNum type="arabicPeriod"/>
            </a:pPr>
            <a:r>
              <a:rPr lang="en-GB" sz="2000" dirty="0" err="1"/>
              <a:t>Elles</a:t>
            </a:r>
            <a:r>
              <a:rPr lang="en-GB" sz="2000" dirty="0"/>
              <a:t> JOUER _____ rugby.</a:t>
            </a:r>
          </a:p>
          <a:p>
            <a:pPr>
              <a:buFont typeface="Wingdings 3" charset="2"/>
              <a:buAutoNum type="arabicPeriod"/>
            </a:pPr>
            <a:r>
              <a:rPr lang="en-GB" sz="2000" dirty="0"/>
              <a:t>Je JOUER _____ badminton. (masculine)</a:t>
            </a:r>
          </a:p>
          <a:p>
            <a:pPr>
              <a:buFont typeface="Wingdings 3" charset="2"/>
              <a:buAutoNum type="arabicPeriod"/>
            </a:pPr>
            <a:r>
              <a:rPr lang="en-GB" sz="2000" dirty="0"/>
              <a:t>Elle JOUER _____ console. (feminine)</a:t>
            </a:r>
          </a:p>
          <a:p>
            <a:pPr>
              <a:buFont typeface="Wingdings 3" charset="2"/>
              <a:buAutoNum type="arabicPeriod"/>
            </a:pPr>
            <a:r>
              <a:rPr lang="en-GB" sz="2000" dirty="0"/>
              <a:t>Nous JOUER ____ </a:t>
            </a:r>
            <a:r>
              <a:rPr lang="en-GB" sz="2000" dirty="0" err="1"/>
              <a:t>jeux</a:t>
            </a:r>
            <a:r>
              <a:rPr lang="en-GB" sz="2000" dirty="0"/>
              <a:t> video. </a:t>
            </a:r>
            <a:r>
              <a:rPr lang="en-GB" sz="2200" dirty="0"/>
              <a:t>(plural)</a:t>
            </a:r>
          </a:p>
        </p:txBody>
      </p:sp>
    </p:spTree>
    <p:extLst>
      <p:ext uri="{BB962C8B-B14F-4D97-AF65-F5344CB8AC3E}">
        <p14:creationId xmlns:p14="http://schemas.microsoft.com/office/powerpoint/2010/main" val="66120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239" t="11251" r="10916" b="13785"/>
          <a:stretch/>
        </p:blipFill>
        <p:spPr>
          <a:xfrm>
            <a:off x="309343" y="401445"/>
            <a:ext cx="10864179" cy="6374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9711" y="2476357"/>
            <a:ext cx="1750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Fais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53247" y="3253790"/>
            <a:ext cx="136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0427" y="3984083"/>
            <a:ext cx="1092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Vous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270916" y="2938022"/>
            <a:ext cx="152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do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75668" y="4395561"/>
            <a:ext cx="1394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Do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257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51" y="2561063"/>
            <a:ext cx="8596668" cy="1320800"/>
          </a:xfrm>
        </p:spPr>
        <p:txBody>
          <a:bodyPr>
            <a:normAutofit/>
          </a:bodyPr>
          <a:lstStyle/>
          <a:p>
            <a:r>
              <a:rPr lang="en-GB" sz="5400" dirty="0" err="1"/>
              <a:t>Leçon</a:t>
            </a:r>
            <a:r>
              <a:rPr lang="en-GB" sz="5400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620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238" r="11751"/>
          <a:stretch/>
        </p:blipFill>
        <p:spPr>
          <a:xfrm>
            <a:off x="383272" y="257363"/>
            <a:ext cx="2085278" cy="1970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920" r="16717"/>
          <a:stretch/>
        </p:blipFill>
        <p:spPr>
          <a:xfrm>
            <a:off x="3060097" y="337814"/>
            <a:ext cx="1851103" cy="1827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8104" r="15039"/>
          <a:stretch/>
        </p:blipFill>
        <p:spPr>
          <a:xfrm>
            <a:off x="5754028" y="327811"/>
            <a:ext cx="2107581" cy="1847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8340" r="20526"/>
          <a:stretch/>
        </p:blipFill>
        <p:spPr>
          <a:xfrm>
            <a:off x="8768592" y="337814"/>
            <a:ext cx="1672683" cy="1906267"/>
          </a:xfrm>
          <a:prstGeom prst="rect">
            <a:avLst/>
          </a:prstGeom>
        </p:spPr>
      </p:pic>
      <p:pic>
        <p:nvPicPr>
          <p:cNvPr id="9" name="Picture 2" descr="https://activeteach-prod.resource.pearson-intl.com/r00/r0082/r008232/r00823261/current/static/images/media5ae82f518ad9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72" y="2610231"/>
            <a:ext cx="2030064" cy="185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843" y="2517879"/>
            <a:ext cx="1786635" cy="2076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13464"/>
          <a:stretch/>
        </p:blipFill>
        <p:spPr>
          <a:xfrm>
            <a:off x="5122540" y="2610231"/>
            <a:ext cx="2021037" cy="17510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/>
          <a:srcRect l="19106" r="20781"/>
          <a:stretch/>
        </p:blipFill>
        <p:spPr>
          <a:xfrm>
            <a:off x="7437639" y="2515867"/>
            <a:ext cx="1561396" cy="19446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l="19320" r="17543"/>
          <a:stretch/>
        </p:blipFill>
        <p:spPr>
          <a:xfrm>
            <a:off x="9568064" y="2515867"/>
            <a:ext cx="1895390" cy="17406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/>
          <a:srcRect l="21578" r="14001"/>
          <a:stretch/>
        </p:blipFill>
        <p:spPr>
          <a:xfrm>
            <a:off x="500360" y="4739580"/>
            <a:ext cx="1851102" cy="16842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7066" y="4739580"/>
            <a:ext cx="1396342" cy="1745428"/>
          </a:xfrm>
          <a:prstGeom prst="rect">
            <a:avLst/>
          </a:prstGeom>
        </p:spPr>
      </p:pic>
      <p:pic>
        <p:nvPicPr>
          <p:cNvPr id="17" name="Picture 2" descr="https://activeteach-prod.resource.pearson-intl.com/r00/r0082/r008232/r00823261/current/static/images/media5ae06b6e9b5f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602" y="4739580"/>
            <a:ext cx="1506432" cy="188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01195" y="4870005"/>
            <a:ext cx="2653398" cy="155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0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93" y="152400"/>
            <a:ext cx="8596668" cy="1320800"/>
          </a:xfrm>
        </p:spPr>
        <p:txBody>
          <a:bodyPr/>
          <a:lstStyle/>
          <a:p>
            <a:r>
              <a:rPr lang="en-GB" dirty="0"/>
              <a:t>Change le verb </a:t>
            </a:r>
            <a:r>
              <a:rPr lang="en-GB" u="sng" dirty="0">
                <a:solidFill>
                  <a:schemeClr val="tx1"/>
                </a:solidFill>
              </a:rPr>
              <a:t>FAIRE</a:t>
            </a:r>
            <a:r>
              <a:rPr lang="en-GB" dirty="0"/>
              <a:t> et utilise le bon mot (</a:t>
            </a:r>
            <a:r>
              <a:rPr lang="en-GB" dirty="0">
                <a:solidFill>
                  <a:schemeClr val="tx1"/>
                </a:solidFill>
              </a:rPr>
              <a:t>du/ de la/ de l’/ des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84195"/>
            <a:ext cx="8596668" cy="4962293"/>
          </a:xfrm>
        </p:spPr>
        <p:txBody>
          <a:bodyPr>
            <a:noAutofit/>
          </a:bodyPr>
          <a:lstStyle/>
          <a:p>
            <a:r>
              <a:rPr lang="en-GB" sz="2200" dirty="0" err="1"/>
              <a:t>Exemple</a:t>
            </a:r>
            <a:r>
              <a:rPr lang="en-GB" sz="2200" dirty="0"/>
              <a:t>: Nous </a:t>
            </a:r>
            <a:r>
              <a:rPr lang="en-GB" sz="2200" dirty="0">
                <a:solidFill>
                  <a:schemeClr val="accent1"/>
                </a:solidFill>
              </a:rPr>
              <a:t>FAIRE</a:t>
            </a:r>
            <a:r>
              <a:rPr lang="en-GB" sz="2200" dirty="0"/>
              <a:t> ____</a:t>
            </a:r>
            <a:r>
              <a:rPr lang="en-GB" sz="2200" dirty="0" err="1"/>
              <a:t>vélo</a:t>
            </a:r>
            <a:r>
              <a:rPr lang="en-GB" sz="2200" dirty="0"/>
              <a:t>.</a:t>
            </a:r>
          </a:p>
          <a:p>
            <a:r>
              <a:rPr lang="en-GB" sz="2200" dirty="0" err="1"/>
              <a:t>Exemple</a:t>
            </a:r>
            <a:r>
              <a:rPr lang="en-GB" sz="2200" dirty="0"/>
              <a:t>: Nous </a:t>
            </a:r>
            <a:r>
              <a:rPr lang="en-GB" sz="2200" i="1" dirty="0" err="1">
                <a:solidFill>
                  <a:srgbClr val="FF0000"/>
                </a:solidFill>
              </a:rPr>
              <a:t>faisons</a:t>
            </a:r>
            <a:r>
              <a:rPr lang="en-GB" sz="2200" i="1" dirty="0"/>
              <a:t> du </a:t>
            </a:r>
            <a:r>
              <a:rPr lang="en-GB" sz="2200" dirty="0" err="1"/>
              <a:t>vélo</a:t>
            </a:r>
            <a:r>
              <a:rPr lang="en-GB" sz="2200" dirty="0"/>
              <a:t>.</a:t>
            </a:r>
          </a:p>
          <a:p>
            <a:pPr>
              <a:buAutoNum type="arabicPeriod"/>
            </a:pPr>
            <a:r>
              <a:rPr lang="en-GB" sz="2200" dirty="0" err="1"/>
              <a:t>Vous</a:t>
            </a:r>
            <a:r>
              <a:rPr lang="en-GB" sz="2200" dirty="0"/>
              <a:t> FAIRE ____ cuisine.</a:t>
            </a:r>
          </a:p>
          <a:p>
            <a:pPr>
              <a:buAutoNum type="arabicPeriod"/>
            </a:pPr>
            <a:r>
              <a:rPr lang="en-GB" sz="2200" dirty="0"/>
              <a:t>Il FAIRE ____ </a:t>
            </a:r>
            <a:r>
              <a:rPr lang="en-GB" sz="2200" dirty="0" err="1"/>
              <a:t>randonnées</a:t>
            </a:r>
            <a:r>
              <a:rPr lang="en-GB" sz="2200" dirty="0"/>
              <a:t>.</a:t>
            </a:r>
          </a:p>
          <a:p>
            <a:pPr>
              <a:buAutoNum type="arabicPeriod"/>
            </a:pPr>
            <a:r>
              <a:rPr lang="en-GB" sz="2200" dirty="0" err="1"/>
              <a:t>Tu</a:t>
            </a:r>
            <a:r>
              <a:rPr lang="en-GB" sz="2200" dirty="0"/>
              <a:t> FAIRE  _____ ski.</a:t>
            </a:r>
          </a:p>
          <a:p>
            <a:pPr>
              <a:buAutoNum type="arabicPeriod"/>
            </a:pPr>
            <a:r>
              <a:rPr lang="en-GB" sz="2200" dirty="0" err="1"/>
              <a:t>Ils</a:t>
            </a:r>
            <a:r>
              <a:rPr lang="en-GB" sz="2200" dirty="0"/>
              <a:t>  FAIRE _____ natation.</a:t>
            </a:r>
          </a:p>
          <a:p>
            <a:pPr>
              <a:buAutoNum type="arabicPeriod"/>
            </a:pPr>
            <a:r>
              <a:rPr lang="en-GB" sz="2200" dirty="0"/>
              <a:t>On  FAIRE  _____ </a:t>
            </a:r>
            <a:r>
              <a:rPr lang="en-GB" sz="2200" dirty="0" err="1"/>
              <a:t>athlétisme</a:t>
            </a:r>
            <a:r>
              <a:rPr lang="en-GB" sz="2200" dirty="0"/>
              <a:t>.</a:t>
            </a:r>
          </a:p>
          <a:p>
            <a:pPr>
              <a:buAutoNum type="arabicPeriod"/>
            </a:pPr>
            <a:r>
              <a:rPr lang="en-GB" sz="2200" dirty="0" err="1"/>
              <a:t>Elles</a:t>
            </a:r>
            <a:r>
              <a:rPr lang="en-GB" sz="2200" dirty="0"/>
              <a:t> FAIRE _____ judo.</a:t>
            </a:r>
          </a:p>
          <a:p>
            <a:pPr>
              <a:buAutoNum type="arabicPeriod"/>
            </a:pPr>
            <a:r>
              <a:rPr lang="en-GB" sz="2200" dirty="0"/>
              <a:t>Je FAIRE _____ shopping. (masculine)</a:t>
            </a:r>
          </a:p>
          <a:p>
            <a:pPr>
              <a:buAutoNum type="arabicPeriod"/>
            </a:pPr>
            <a:r>
              <a:rPr lang="en-GB" sz="2200" dirty="0"/>
              <a:t>Elle FAIRE _____ voile. (feminine)</a:t>
            </a:r>
          </a:p>
          <a:p>
            <a:pPr>
              <a:buAutoNum type="arabicPeriod"/>
            </a:pPr>
            <a:r>
              <a:rPr lang="en-GB" sz="2200" dirty="0"/>
              <a:t>Nous FAIRE ____ crêpes. (plural)</a:t>
            </a:r>
          </a:p>
        </p:txBody>
      </p:sp>
    </p:spTree>
    <p:extLst>
      <p:ext uri="{BB962C8B-B14F-4D97-AF65-F5344CB8AC3E}">
        <p14:creationId xmlns:p14="http://schemas.microsoft.com/office/powerpoint/2010/main" val="4182492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969" y="423747"/>
            <a:ext cx="5542158" cy="6322742"/>
          </a:xfrm>
        </p:spPr>
        <p:txBody>
          <a:bodyPr/>
          <a:lstStyle/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r>
              <a:rPr lang="en-GB" sz="2800" dirty="0"/>
              <a:t>1. </a:t>
            </a:r>
            <a:r>
              <a:rPr lang="en-GB" sz="2800" dirty="0" err="1"/>
              <a:t>Vous</a:t>
            </a:r>
            <a:r>
              <a:rPr lang="en-GB" sz="2800" dirty="0"/>
              <a:t> </a:t>
            </a:r>
            <a:r>
              <a:rPr lang="en-GB" sz="2800" dirty="0" err="1">
                <a:solidFill>
                  <a:srgbClr val="FF0000"/>
                </a:solidFill>
              </a:rPr>
              <a:t>faites</a:t>
            </a:r>
            <a:r>
              <a:rPr lang="en-GB" sz="2800" dirty="0">
                <a:solidFill>
                  <a:srgbClr val="FF0000"/>
                </a:solidFill>
              </a:rPr>
              <a:t> de la </a:t>
            </a:r>
            <a:r>
              <a:rPr lang="en-GB" sz="2800" dirty="0">
                <a:solidFill>
                  <a:schemeClr val="tx1"/>
                </a:solidFill>
              </a:rPr>
              <a:t>cuisine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r>
              <a:rPr lang="en-GB" sz="2800" dirty="0"/>
              <a:t>2. Il </a:t>
            </a:r>
            <a:r>
              <a:rPr lang="en-GB" sz="2800" dirty="0">
                <a:solidFill>
                  <a:srgbClr val="FF0000"/>
                </a:solidFill>
              </a:rPr>
              <a:t>fait des </a:t>
            </a:r>
            <a:r>
              <a:rPr lang="en-GB" sz="2800" dirty="0" err="1">
                <a:solidFill>
                  <a:schemeClr val="tx1"/>
                </a:solidFill>
              </a:rPr>
              <a:t>randonnées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r>
              <a:rPr lang="en-GB" sz="2800" dirty="0"/>
              <a:t>3. </a:t>
            </a:r>
            <a:r>
              <a:rPr lang="en-GB" sz="2800" dirty="0" err="1"/>
              <a:t>Tu</a:t>
            </a:r>
            <a:r>
              <a:rPr lang="en-GB" sz="2800" dirty="0"/>
              <a:t> </a:t>
            </a:r>
            <a:r>
              <a:rPr lang="en-GB" sz="2800" dirty="0" err="1">
                <a:solidFill>
                  <a:srgbClr val="FF0000"/>
                </a:solidFill>
              </a:rPr>
              <a:t>fais</a:t>
            </a:r>
            <a:r>
              <a:rPr lang="en-GB" sz="2800" dirty="0">
                <a:solidFill>
                  <a:srgbClr val="FF0000"/>
                </a:solidFill>
              </a:rPr>
              <a:t> du </a:t>
            </a:r>
            <a:r>
              <a:rPr lang="en-GB" sz="2800" dirty="0">
                <a:solidFill>
                  <a:schemeClr val="tx1"/>
                </a:solidFill>
              </a:rPr>
              <a:t>ski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r>
              <a:rPr lang="en-GB" sz="2800" dirty="0"/>
              <a:t>4. </a:t>
            </a:r>
            <a:r>
              <a:rPr lang="en-GB" sz="2800" dirty="0" err="1"/>
              <a:t>Ils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FF0000"/>
                </a:solidFill>
              </a:rPr>
              <a:t>font de la </a:t>
            </a:r>
            <a:r>
              <a:rPr lang="en-GB" sz="2800" dirty="0">
                <a:solidFill>
                  <a:schemeClr val="tx1"/>
                </a:solidFill>
              </a:rPr>
              <a:t>natation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r>
              <a:rPr lang="en-GB" sz="2800" dirty="0"/>
              <a:t>5. On </a:t>
            </a:r>
            <a:r>
              <a:rPr lang="en-GB" sz="2800" dirty="0">
                <a:solidFill>
                  <a:srgbClr val="FF0000"/>
                </a:solidFill>
              </a:rPr>
              <a:t>fait de </a:t>
            </a:r>
            <a:r>
              <a:rPr lang="en-GB" sz="2800" dirty="0" err="1">
                <a:solidFill>
                  <a:srgbClr val="FF0000"/>
                </a:solidFill>
              </a:rPr>
              <a:t>l’</a:t>
            </a:r>
            <a:r>
              <a:rPr lang="en-GB" sz="2800" dirty="0" err="1">
                <a:solidFill>
                  <a:schemeClr val="tx1"/>
                </a:solidFill>
              </a:rPr>
              <a:t>athlétisme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r>
              <a:rPr lang="en-GB" sz="2800" dirty="0"/>
              <a:t>6. </a:t>
            </a:r>
            <a:r>
              <a:rPr lang="en-GB" sz="2800" dirty="0" err="1"/>
              <a:t>Elles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FF0000"/>
                </a:solidFill>
              </a:rPr>
              <a:t>font du </a:t>
            </a:r>
            <a:r>
              <a:rPr lang="en-GB" sz="2800" dirty="0">
                <a:solidFill>
                  <a:schemeClr val="tx1"/>
                </a:solidFill>
              </a:rPr>
              <a:t>judo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r>
              <a:rPr lang="en-GB" sz="2800" dirty="0"/>
              <a:t>7. Je </a:t>
            </a:r>
            <a:r>
              <a:rPr lang="en-GB" sz="2800" dirty="0" err="1">
                <a:solidFill>
                  <a:srgbClr val="FF0000"/>
                </a:solidFill>
              </a:rPr>
              <a:t>fais</a:t>
            </a:r>
            <a:r>
              <a:rPr lang="en-GB" sz="2800" dirty="0">
                <a:solidFill>
                  <a:srgbClr val="FF0000"/>
                </a:solidFill>
              </a:rPr>
              <a:t> du </a:t>
            </a:r>
            <a:r>
              <a:rPr lang="en-GB" sz="2800" dirty="0">
                <a:solidFill>
                  <a:schemeClr val="tx1"/>
                </a:solidFill>
              </a:rPr>
              <a:t>shopping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r>
              <a:rPr lang="en-GB" sz="2800" dirty="0"/>
              <a:t>8. Elle </a:t>
            </a:r>
            <a:r>
              <a:rPr lang="en-GB" sz="2800" dirty="0">
                <a:solidFill>
                  <a:srgbClr val="FF0000"/>
                </a:solidFill>
              </a:rPr>
              <a:t>fait de la </a:t>
            </a:r>
            <a:r>
              <a:rPr lang="en-GB" sz="2800" dirty="0">
                <a:solidFill>
                  <a:schemeClr val="tx1"/>
                </a:solidFill>
              </a:rPr>
              <a:t>voile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r>
              <a:rPr lang="en-GB" sz="2800" dirty="0"/>
              <a:t>9. Nous </a:t>
            </a:r>
            <a:r>
              <a:rPr lang="en-GB" sz="2800" dirty="0" err="1">
                <a:solidFill>
                  <a:srgbClr val="FF0000"/>
                </a:solidFill>
              </a:rPr>
              <a:t>faisons</a:t>
            </a:r>
            <a:r>
              <a:rPr lang="en-GB" sz="2800" dirty="0">
                <a:solidFill>
                  <a:srgbClr val="FF0000"/>
                </a:solidFill>
              </a:rPr>
              <a:t> des </a:t>
            </a:r>
            <a:r>
              <a:rPr lang="en-GB" sz="2800" dirty="0">
                <a:solidFill>
                  <a:schemeClr val="tx1"/>
                </a:solidFill>
              </a:rPr>
              <a:t>crêpes</a:t>
            </a:r>
            <a:r>
              <a:rPr lang="en-GB" sz="2800" dirty="0"/>
              <a:t>.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31" y="161763"/>
            <a:ext cx="8081069" cy="58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3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6605"/>
          </a:xfrm>
        </p:spPr>
        <p:txBody>
          <a:bodyPr/>
          <a:lstStyle/>
          <a:p>
            <a:r>
              <a:rPr lang="en-GB" dirty="0" err="1"/>
              <a:t>Trouvez</a:t>
            </a:r>
            <a:r>
              <a:rPr lang="en-GB" dirty="0"/>
              <a:t> </a:t>
            </a:r>
            <a:r>
              <a:rPr lang="en-GB" dirty="0" err="1"/>
              <a:t>l’équivalent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anglais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416205"/>
            <a:ext cx="4184035" cy="5252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INDICATEUR DE TEMPS</a:t>
            </a:r>
          </a:p>
          <a:p>
            <a:r>
              <a:rPr lang="en-GB" sz="2600" dirty="0" err="1"/>
              <a:t>Tous</a:t>
            </a:r>
            <a:r>
              <a:rPr lang="en-GB" sz="2600" dirty="0"/>
              <a:t> les weekends</a:t>
            </a:r>
          </a:p>
          <a:p>
            <a:r>
              <a:rPr lang="en-GB" sz="2600" dirty="0" err="1"/>
              <a:t>Tous</a:t>
            </a:r>
            <a:r>
              <a:rPr lang="en-GB" sz="2600" dirty="0"/>
              <a:t> les </a:t>
            </a:r>
            <a:r>
              <a:rPr lang="en-GB" sz="2600" dirty="0" err="1"/>
              <a:t>lundis</a:t>
            </a:r>
            <a:endParaRPr lang="en-GB" sz="2600" dirty="0"/>
          </a:p>
          <a:p>
            <a:r>
              <a:rPr lang="en-GB" sz="2600" dirty="0" err="1"/>
              <a:t>Tous</a:t>
            </a:r>
            <a:r>
              <a:rPr lang="en-GB" sz="2600" dirty="0"/>
              <a:t> les </a:t>
            </a:r>
            <a:r>
              <a:rPr lang="en-GB" sz="2600" dirty="0" err="1"/>
              <a:t>jours</a:t>
            </a:r>
            <a:endParaRPr lang="en-GB" sz="2600" dirty="0"/>
          </a:p>
          <a:p>
            <a:r>
              <a:rPr lang="en-GB" sz="2600" dirty="0"/>
              <a:t>Tout le temps</a:t>
            </a:r>
          </a:p>
          <a:p>
            <a:r>
              <a:rPr lang="en-GB" sz="2600" dirty="0" err="1"/>
              <a:t>Quand</a:t>
            </a:r>
            <a:r>
              <a:rPr lang="en-GB" sz="2600" dirty="0"/>
              <a:t> </a:t>
            </a:r>
            <a:r>
              <a:rPr lang="en-GB" sz="2600" dirty="0" err="1"/>
              <a:t>il</a:t>
            </a:r>
            <a:r>
              <a:rPr lang="en-GB" sz="2600" dirty="0"/>
              <a:t> </a:t>
            </a:r>
            <a:r>
              <a:rPr lang="en-GB" sz="2600" dirty="0" err="1"/>
              <a:t>pleut</a:t>
            </a:r>
            <a:endParaRPr lang="en-GB" sz="2600" dirty="0"/>
          </a:p>
          <a:p>
            <a:r>
              <a:rPr lang="en-GB" sz="2600" dirty="0" err="1"/>
              <a:t>Quand</a:t>
            </a:r>
            <a:r>
              <a:rPr lang="en-GB" sz="2600" dirty="0"/>
              <a:t> </a:t>
            </a:r>
            <a:r>
              <a:rPr lang="en-GB" sz="2600" dirty="0" err="1"/>
              <a:t>il</a:t>
            </a:r>
            <a:r>
              <a:rPr lang="en-GB" sz="2600" dirty="0"/>
              <a:t> fait </a:t>
            </a:r>
            <a:r>
              <a:rPr lang="en-GB" sz="2600" dirty="0" err="1"/>
              <a:t>chaud</a:t>
            </a:r>
            <a:endParaRPr lang="en-GB" sz="2600" dirty="0"/>
          </a:p>
          <a:p>
            <a:r>
              <a:rPr lang="en-GB" sz="2600" dirty="0" err="1"/>
              <a:t>Souvent</a:t>
            </a:r>
            <a:endParaRPr lang="en-GB" sz="2600" dirty="0"/>
          </a:p>
          <a:p>
            <a:r>
              <a:rPr lang="en-GB" sz="2600" dirty="0" err="1"/>
              <a:t>Parfois</a:t>
            </a:r>
            <a:r>
              <a:rPr lang="en-GB" sz="2600" dirty="0"/>
              <a:t> </a:t>
            </a:r>
          </a:p>
          <a:p>
            <a:r>
              <a:rPr lang="en-GB" sz="2600" dirty="0"/>
              <a:t>De temps </a:t>
            </a:r>
            <a:r>
              <a:rPr lang="en-GB" sz="2600" dirty="0" err="1"/>
              <a:t>en</a:t>
            </a:r>
            <a:r>
              <a:rPr lang="en-GB" sz="2600" dirty="0"/>
              <a:t> temps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416205"/>
            <a:ext cx="4184034" cy="5151863"/>
          </a:xfrm>
        </p:spPr>
        <p:txBody>
          <a:bodyPr>
            <a:normAutofit/>
          </a:bodyPr>
          <a:lstStyle/>
          <a:p>
            <a:r>
              <a:rPr lang="en-GB" dirty="0"/>
              <a:t>TIME INDICATORS</a:t>
            </a:r>
          </a:p>
          <a:p>
            <a:r>
              <a:rPr lang="en-GB" sz="2600" dirty="0">
                <a:solidFill>
                  <a:srgbClr val="0070C0"/>
                </a:solidFill>
              </a:rPr>
              <a:t>All the time</a:t>
            </a:r>
          </a:p>
          <a:p>
            <a:r>
              <a:rPr lang="en-GB" sz="2600" dirty="0">
                <a:solidFill>
                  <a:srgbClr val="0070C0"/>
                </a:solidFill>
              </a:rPr>
              <a:t>From time to time</a:t>
            </a:r>
          </a:p>
          <a:p>
            <a:r>
              <a:rPr lang="en-GB" sz="2600" dirty="0">
                <a:solidFill>
                  <a:srgbClr val="0070C0"/>
                </a:solidFill>
              </a:rPr>
              <a:t>Every weekend</a:t>
            </a:r>
          </a:p>
          <a:p>
            <a:r>
              <a:rPr lang="en-GB" sz="2600" dirty="0">
                <a:solidFill>
                  <a:srgbClr val="0070C0"/>
                </a:solidFill>
              </a:rPr>
              <a:t>Everyday</a:t>
            </a:r>
          </a:p>
          <a:p>
            <a:r>
              <a:rPr lang="en-GB" sz="2600" dirty="0">
                <a:solidFill>
                  <a:srgbClr val="0070C0"/>
                </a:solidFill>
              </a:rPr>
              <a:t>Every Monday</a:t>
            </a:r>
          </a:p>
          <a:p>
            <a:r>
              <a:rPr lang="en-GB" sz="2600" dirty="0">
                <a:solidFill>
                  <a:srgbClr val="0070C0"/>
                </a:solidFill>
              </a:rPr>
              <a:t>When it’s hot</a:t>
            </a:r>
          </a:p>
          <a:p>
            <a:r>
              <a:rPr lang="en-GB" sz="2600" dirty="0">
                <a:solidFill>
                  <a:srgbClr val="0070C0"/>
                </a:solidFill>
              </a:rPr>
              <a:t>Sometimes</a:t>
            </a:r>
          </a:p>
          <a:p>
            <a:r>
              <a:rPr lang="en-GB" sz="2600" dirty="0">
                <a:solidFill>
                  <a:srgbClr val="0070C0"/>
                </a:solidFill>
              </a:rPr>
              <a:t>Often</a:t>
            </a:r>
          </a:p>
          <a:p>
            <a:r>
              <a:rPr lang="en-GB" sz="2600" dirty="0">
                <a:solidFill>
                  <a:srgbClr val="0070C0"/>
                </a:solidFill>
              </a:rPr>
              <a:t>When it rains</a:t>
            </a:r>
          </a:p>
        </p:txBody>
      </p:sp>
    </p:spTree>
    <p:extLst>
      <p:ext uri="{BB962C8B-B14F-4D97-AF65-F5344CB8AC3E}">
        <p14:creationId xmlns:p14="http://schemas.microsoft.com/office/powerpoint/2010/main" val="1354560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6605"/>
          </a:xfrm>
        </p:spPr>
        <p:txBody>
          <a:bodyPr/>
          <a:lstStyle/>
          <a:p>
            <a:r>
              <a:rPr lang="en-GB" dirty="0" err="1"/>
              <a:t>Trouvez</a:t>
            </a:r>
            <a:r>
              <a:rPr lang="en-GB" dirty="0"/>
              <a:t> </a:t>
            </a:r>
            <a:r>
              <a:rPr lang="en-GB" dirty="0" err="1"/>
              <a:t>l’équivalent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anglais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416205"/>
            <a:ext cx="4184035" cy="5252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INDICATEUR DE TEMPS</a:t>
            </a:r>
          </a:p>
          <a:p>
            <a:r>
              <a:rPr lang="en-GB" sz="2600" dirty="0" err="1"/>
              <a:t>Tous</a:t>
            </a:r>
            <a:r>
              <a:rPr lang="en-GB" sz="2600" dirty="0"/>
              <a:t> les weekends</a:t>
            </a:r>
          </a:p>
          <a:p>
            <a:r>
              <a:rPr lang="en-GB" sz="2600" dirty="0" err="1"/>
              <a:t>Tous</a:t>
            </a:r>
            <a:r>
              <a:rPr lang="en-GB" sz="2600" dirty="0"/>
              <a:t> les </a:t>
            </a:r>
            <a:r>
              <a:rPr lang="en-GB" sz="2600" dirty="0" err="1"/>
              <a:t>lundis</a:t>
            </a:r>
            <a:endParaRPr lang="en-GB" sz="2600" dirty="0"/>
          </a:p>
          <a:p>
            <a:r>
              <a:rPr lang="en-GB" sz="2600" dirty="0" err="1"/>
              <a:t>Tous</a:t>
            </a:r>
            <a:r>
              <a:rPr lang="en-GB" sz="2600" dirty="0"/>
              <a:t> les </a:t>
            </a:r>
            <a:r>
              <a:rPr lang="en-GB" sz="2600" dirty="0" err="1"/>
              <a:t>jours</a:t>
            </a:r>
            <a:endParaRPr lang="en-GB" sz="2600" dirty="0"/>
          </a:p>
          <a:p>
            <a:r>
              <a:rPr lang="en-GB" sz="2600" dirty="0"/>
              <a:t>Tout le temps</a:t>
            </a:r>
          </a:p>
          <a:p>
            <a:r>
              <a:rPr lang="en-GB" sz="2600" dirty="0" err="1"/>
              <a:t>Quand</a:t>
            </a:r>
            <a:r>
              <a:rPr lang="en-GB" sz="2600" dirty="0"/>
              <a:t> </a:t>
            </a:r>
            <a:r>
              <a:rPr lang="en-GB" sz="2600" dirty="0" err="1"/>
              <a:t>il</a:t>
            </a:r>
            <a:r>
              <a:rPr lang="en-GB" sz="2600" dirty="0"/>
              <a:t> </a:t>
            </a:r>
            <a:r>
              <a:rPr lang="en-GB" sz="2600" dirty="0" err="1"/>
              <a:t>pleut</a:t>
            </a:r>
            <a:endParaRPr lang="en-GB" sz="2600" dirty="0"/>
          </a:p>
          <a:p>
            <a:r>
              <a:rPr lang="en-GB" sz="2600" dirty="0" err="1"/>
              <a:t>Quand</a:t>
            </a:r>
            <a:r>
              <a:rPr lang="en-GB" sz="2600" dirty="0"/>
              <a:t> </a:t>
            </a:r>
            <a:r>
              <a:rPr lang="en-GB" sz="2600" dirty="0" err="1"/>
              <a:t>il</a:t>
            </a:r>
            <a:r>
              <a:rPr lang="en-GB" sz="2600" dirty="0"/>
              <a:t> fait </a:t>
            </a:r>
            <a:r>
              <a:rPr lang="en-GB" sz="2600" dirty="0" err="1"/>
              <a:t>chaud</a:t>
            </a:r>
            <a:endParaRPr lang="en-GB" sz="2600" dirty="0"/>
          </a:p>
          <a:p>
            <a:r>
              <a:rPr lang="en-GB" sz="2600" dirty="0" err="1"/>
              <a:t>Souvent</a:t>
            </a:r>
            <a:endParaRPr lang="en-GB" sz="2600" dirty="0"/>
          </a:p>
          <a:p>
            <a:r>
              <a:rPr lang="en-GB" sz="2600" dirty="0" err="1"/>
              <a:t>Parfois</a:t>
            </a:r>
            <a:r>
              <a:rPr lang="en-GB" sz="2600" dirty="0"/>
              <a:t> </a:t>
            </a:r>
          </a:p>
          <a:p>
            <a:r>
              <a:rPr lang="en-GB" sz="2600" dirty="0"/>
              <a:t>De temps </a:t>
            </a:r>
            <a:r>
              <a:rPr lang="en-GB" sz="2600" dirty="0" err="1"/>
              <a:t>en</a:t>
            </a:r>
            <a:r>
              <a:rPr lang="en-GB" sz="2600" dirty="0"/>
              <a:t> temps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416205"/>
            <a:ext cx="4184034" cy="5151863"/>
          </a:xfrm>
        </p:spPr>
        <p:txBody>
          <a:bodyPr>
            <a:normAutofit/>
          </a:bodyPr>
          <a:lstStyle/>
          <a:p>
            <a:r>
              <a:rPr lang="en-GB" dirty="0"/>
              <a:t>TIME INDICATORS</a:t>
            </a:r>
          </a:p>
          <a:p>
            <a:r>
              <a:rPr lang="en-GB" sz="2600" dirty="0">
                <a:solidFill>
                  <a:srgbClr val="0070C0"/>
                </a:solidFill>
              </a:rPr>
              <a:t>Every weekend</a:t>
            </a:r>
          </a:p>
          <a:p>
            <a:r>
              <a:rPr lang="en-GB" sz="2600" dirty="0">
                <a:solidFill>
                  <a:srgbClr val="0070C0"/>
                </a:solidFill>
              </a:rPr>
              <a:t>Every Monday</a:t>
            </a:r>
          </a:p>
          <a:p>
            <a:r>
              <a:rPr lang="en-GB" sz="2600" dirty="0">
                <a:solidFill>
                  <a:srgbClr val="0070C0"/>
                </a:solidFill>
              </a:rPr>
              <a:t>Everyday</a:t>
            </a:r>
          </a:p>
          <a:p>
            <a:r>
              <a:rPr lang="en-GB" sz="2600" dirty="0">
                <a:solidFill>
                  <a:srgbClr val="0070C0"/>
                </a:solidFill>
              </a:rPr>
              <a:t>All the time</a:t>
            </a:r>
          </a:p>
          <a:p>
            <a:r>
              <a:rPr lang="en-GB" sz="2600" dirty="0">
                <a:solidFill>
                  <a:srgbClr val="0070C0"/>
                </a:solidFill>
              </a:rPr>
              <a:t>When it rains</a:t>
            </a:r>
          </a:p>
          <a:p>
            <a:r>
              <a:rPr lang="en-GB" sz="2600" dirty="0">
                <a:solidFill>
                  <a:srgbClr val="0070C0"/>
                </a:solidFill>
              </a:rPr>
              <a:t>When it’s hot</a:t>
            </a:r>
          </a:p>
          <a:p>
            <a:r>
              <a:rPr lang="en-GB" sz="2600" dirty="0">
                <a:solidFill>
                  <a:srgbClr val="0070C0"/>
                </a:solidFill>
              </a:rPr>
              <a:t>Often</a:t>
            </a:r>
          </a:p>
          <a:p>
            <a:r>
              <a:rPr lang="en-GB" sz="2600" dirty="0">
                <a:solidFill>
                  <a:srgbClr val="0070C0"/>
                </a:solidFill>
              </a:rPr>
              <a:t>Sometimes</a:t>
            </a:r>
          </a:p>
          <a:p>
            <a:r>
              <a:rPr lang="en-GB" sz="2600" dirty="0">
                <a:solidFill>
                  <a:srgbClr val="0070C0"/>
                </a:solidFill>
              </a:rPr>
              <a:t>From time to time</a:t>
            </a:r>
          </a:p>
          <a:p>
            <a:endParaRPr lang="en-GB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5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20" t="28716" r="2621" b="31162"/>
          <a:stretch/>
        </p:blipFill>
        <p:spPr>
          <a:xfrm>
            <a:off x="172280" y="609600"/>
            <a:ext cx="11438535" cy="52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46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728" r="10601" b="8311"/>
          <a:stretch/>
        </p:blipFill>
        <p:spPr>
          <a:xfrm>
            <a:off x="423745" y="93856"/>
            <a:ext cx="9021337" cy="640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0020" y="2943922"/>
            <a:ext cx="3813717" cy="423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516566" y="3590693"/>
            <a:ext cx="3847171" cy="406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50020" y="4151001"/>
            <a:ext cx="4125951" cy="387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550020" y="4692414"/>
            <a:ext cx="7527073" cy="1139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1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paires</a:t>
            </a:r>
            <a:r>
              <a:rPr lang="en-GB" dirty="0"/>
              <a:t>, </a:t>
            </a:r>
            <a:r>
              <a:rPr lang="en-GB" dirty="0" err="1"/>
              <a:t>posez</a:t>
            </a:r>
            <a:r>
              <a:rPr lang="en-GB" dirty="0"/>
              <a:t> des questions à </a:t>
            </a:r>
            <a:r>
              <a:rPr lang="en-GB" dirty="0" err="1"/>
              <a:t>votre</a:t>
            </a:r>
            <a:r>
              <a:rPr lang="en-GB" dirty="0"/>
              <a:t> </a:t>
            </a:r>
            <a:r>
              <a:rPr lang="en-GB" dirty="0" err="1"/>
              <a:t>partenaire</a:t>
            </a:r>
            <a:r>
              <a:rPr lang="en-GB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268" y="2160589"/>
            <a:ext cx="6188927" cy="3880772"/>
          </a:xfrm>
        </p:spPr>
        <p:txBody>
          <a:bodyPr>
            <a:normAutofit/>
          </a:bodyPr>
          <a:lstStyle/>
          <a:p>
            <a:r>
              <a:rPr lang="en-GB" sz="3200" dirty="0"/>
              <a:t>Est-</a:t>
            </a:r>
            <a:r>
              <a:rPr lang="en-GB" sz="3200" dirty="0" err="1"/>
              <a:t>ce</a:t>
            </a:r>
            <a:r>
              <a:rPr lang="en-GB" sz="3200" dirty="0"/>
              <a:t> que </a:t>
            </a:r>
            <a:r>
              <a:rPr lang="en-GB" sz="3200" dirty="0" err="1"/>
              <a:t>tu</a:t>
            </a:r>
            <a:r>
              <a:rPr lang="en-GB" sz="3200" dirty="0"/>
              <a:t> </a:t>
            </a:r>
            <a:r>
              <a:rPr lang="en-GB" sz="3200" dirty="0" err="1"/>
              <a:t>fais</a:t>
            </a:r>
            <a:r>
              <a:rPr lang="en-GB" sz="3200" dirty="0"/>
              <a:t> du sport?</a:t>
            </a:r>
          </a:p>
          <a:p>
            <a:endParaRPr lang="en-GB" sz="3200" dirty="0"/>
          </a:p>
          <a:p>
            <a:r>
              <a:rPr lang="en-GB" sz="3200" dirty="0"/>
              <a:t>Est-</a:t>
            </a:r>
            <a:r>
              <a:rPr lang="en-GB" sz="3200" dirty="0" err="1"/>
              <a:t>ce</a:t>
            </a:r>
            <a:r>
              <a:rPr lang="en-GB" sz="3200" dirty="0"/>
              <a:t> que </a:t>
            </a:r>
            <a:r>
              <a:rPr lang="en-GB" sz="3200" dirty="0" err="1"/>
              <a:t>tu</a:t>
            </a:r>
            <a:r>
              <a:rPr lang="en-GB" sz="3200" dirty="0"/>
              <a:t> </a:t>
            </a:r>
            <a:r>
              <a:rPr lang="en-GB" sz="3200" dirty="0" err="1"/>
              <a:t>en</a:t>
            </a:r>
            <a:r>
              <a:rPr lang="en-GB" sz="3200" dirty="0"/>
              <a:t> </a:t>
            </a:r>
            <a:r>
              <a:rPr lang="en-GB" sz="3200" dirty="0" err="1"/>
              <a:t>fais</a:t>
            </a:r>
            <a:r>
              <a:rPr lang="en-GB" sz="3200" dirty="0"/>
              <a:t> </a:t>
            </a:r>
            <a:r>
              <a:rPr lang="en-GB" sz="3200" dirty="0" err="1"/>
              <a:t>souvent</a:t>
            </a:r>
            <a:r>
              <a:rPr lang="en-GB" sz="3200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1502" y="2202445"/>
            <a:ext cx="4184034" cy="388077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968" t="27505" r="1819" b="41416"/>
          <a:stretch/>
        </p:blipFill>
        <p:spPr>
          <a:xfrm>
            <a:off x="6089087" y="1605927"/>
            <a:ext cx="6023993" cy="332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1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Les </a:t>
            </a:r>
            <a:r>
              <a:rPr lang="en-GB" dirty="0" err="1"/>
              <a:t>activités</a:t>
            </a:r>
            <a:r>
              <a:rPr lang="en-GB" dirty="0"/>
              <a:t>: </a:t>
            </a:r>
            <a:r>
              <a:rPr lang="en-GB" dirty="0" err="1"/>
              <a:t>qu’est-ce</a:t>
            </a:r>
            <a:r>
              <a:rPr lang="en-GB" dirty="0"/>
              <a:t> que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fais</a:t>
            </a:r>
            <a:r>
              <a:rPr lang="en-GB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428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353" t="10080" r="3591" b="13003"/>
          <a:stretch/>
        </p:blipFill>
        <p:spPr>
          <a:xfrm>
            <a:off x="334535" y="189570"/>
            <a:ext cx="11382299" cy="614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41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915" r="9226" b="6909"/>
          <a:stretch/>
        </p:blipFill>
        <p:spPr>
          <a:xfrm>
            <a:off x="579864" y="199980"/>
            <a:ext cx="9021336" cy="64120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51463" y="2160589"/>
            <a:ext cx="2765503" cy="370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940312" y="2653990"/>
            <a:ext cx="1438508" cy="345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951463" y="3144644"/>
            <a:ext cx="2687444" cy="434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940312" y="3668752"/>
            <a:ext cx="1806498" cy="379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940312" y="4192858"/>
            <a:ext cx="5118410" cy="323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940312" y="4661209"/>
            <a:ext cx="6356195" cy="446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70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80" t="23064" r="3347" b="23563"/>
          <a:stretch/>
        </p:blipFill>
        <p:spPr>
          <a:xfrm>
            <a:off x="189571" y="278779"/>
            <a:ext cx="11868974" cy="587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74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863" y="86191"/>
            <a:ext cx="8596668" cy="3880773"/>
          </a:xfrm>
        </p:spPr>
        <p:txBody>
          <a:bodyPr/>
          <a:lstStyle/>
          <a:p>
            <a:r>
              <a:rPr lang="en-GB" dirty="0"/>
              <a:t>Use the pictures below to write TWO paragraphs.</a:t>
            </a:r>
          </a:p>
          <a:p>
            <a:r>
              <a:rPr lang="en-GB" dirty="0"/>
              <a:t>For each picture include a time indicator.</a:t>
            </a:r>
          </a:p>
          <a:p>
            <a:r>
              <a:rPr lang="en-GB" dirty="0"/>
              <a:t>In each paragraph, include on opinion.</a:t>
            </a:r>
          </a:p>
          <a:p>
            <a:r>
              <a:rPr lang="en-GB" dirty="0"/>
              <a:t>In each paragraph, include linking words.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49" t="52657" r="50041" b="25696"/>
          <a:stretch/>
        </p:blipFill>
        <p:spPr>
          <a:xfrm>
            <a:off x="585878" y="2455477"/>
            <a:ext cx="6695868" cy="1890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658" t="50672" r="1932" b="21900"/>
          <a:stretch/>
        </p:blipFill>
        <p:spPr>
          <a:xfrm>
            <a:off x="579863" y="4346363"/>
            <a:ext cx="6690732" cy="2369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8389" t="37177" b="38459"/>
          <a:stretch/>
        </p:blipFill>
        <p:spPr>
          <a:xfrm>
            <a:off x="7437863" y="568712"/>
            <a:ext cx="4984596" cy="286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7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CF09-54E6-4BDD-BEB3-8F8683F3A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E2361-C526-4987-B55E-A2110B50F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3913"/>
            <a:ext cx="8596668" cy="44074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 MUST be able to </a:t>
            </a:r>
            <a:r>
              <a:rPr lang="en-US" sz="2800" dirty="0" err="1">
                <a:solidFill>
                  <a:srgbClr val="00B050"/>
                </a:solidFill>
              </a:rPr>
              <a:t>recognise</a:t>
            </a:r>
            <a:r>
              <a:rPr lang="en-US" sz="2800" dirty="0">
                <a:solidFill>
                  <a:srgbClr val="00B050"/>
                </a:solidFill>
              </a:rPr>
              <a:t> 13 activities in French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C000"/>
                </a:solidFill>
              </a:rPr>
              <a:t>I SHOULD be able to </a:t>
            </a:r>
            <a:r>
              <a:rPr lang="en-US" sz="2800" dirty="0" err="1">
                <a:solidFill>
                  <a:srgbClr val="FFC000"/>
                </a:solidFill>
              </a:rPr>
              <a:t>recognise</a:t>
            </a:r>
            <a:r>
              <a:rPr lang="en-US" sz="2800" dirty="0">
                <a:solidFill>
                  <a:srgbClr val="FFC000"/>
                </a:solidFill>
              </a:rPr>
              <a:t> and recall 13 activities in French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I COULD be able to </a:t>
            </a:r>
            <a:r>
              <a:rPr lang="en-US" sz="2800" dirty="0" err="1">
                <a:solidFill>
                  <a:srgbClr val="FF0000"/>
                </a:solidFill>
                <a:ea typeface="+mn-lt"/>
                <a:cs typeface="+mn-lt"/>
              </a:rPr>
              <a:t>recognise</a:t>
            </a:r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 and recall 13 activities in French and use the verb FAIRE to describe what other people do</a:t>
            </a:r>
          </a:p>
          <a:p>
            <a:endParaRPr lang="en-US" sz="2800" dirty="0">
              <a:ea typeface="+mn-lt"/>
              <a:cs typeface="+mn-lt"/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83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1615" y="1274508"/>
            <a:ext cx="10034860" cy="510399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615" y="229087"/>
            <a:ext cx="9760207" cy="1237784"/>
          </a:xfrm>
        </p:spPr>
        <p:txBody>
          <a:bodyPr>
            <a:normAutofit/>
          </a:bodyPr>
          <a:lstStyle/>
          <a:p>
            <a:r>
              <a:rPr lang="en-GB" sz="5400" dirty="0"/>
              <a:t>Je </a:t>
            </a:r>
            <a:r>
              <a:rPr lang="en-GB" sz="5400" dirty="0" err="1"/>
              <a:t>fais</a:t>
            </a:r>
            <a:r>
              <a:rPr lang="en-GB" sz="5400" dirty="0"/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48" y="1370690"/>
            <a:ext cx="2779943" cy="1970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580" y="1407411"/>
            <a:ext cx="3118275" cy="1827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243" y="1370690"/>
            <a:ext cx="3152402" cy="1847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248" y="3980144"/>
            <a:ext cx="2736116" cy="1906267"/>
          </a:xfrm>
          <a:prstGeom prst="rect">
            <a:avLst/>
          </a:prstGeom>
        </p:spPr>
      </p:pic>
      <p:pic>
        <p:nvPicPr>
          <p:cNvPr id="1026" name="Picture 2" descr="https://activeteach-prod.resource.pearson-intl.com/r00/r0082/r008232/r00823261/current/static/images/media5ae82f518ad9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86" y="3826503"/>
            <a:ext cx="2030064" cy="221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2039" y="3717006"/>
            <a:ext cx="1933825" cy="2323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2029" y="3341041"/>
            <a:ext cx="2029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du skate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76589" y="3218523"/>
            <a:ext cx="2517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du </a:t>
            </a:r>
            <a:r>
              <a:rPr lang="en-GB" sz="2400" dirty="0" err="1"/>
              <a:t>patin</a:t>
            </a:r>
            <a:r>
              <a:rPr lang="en-GB" sz="2400" dirty="0"/>
              <a:t> à glace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37468" y="3167082"/>
            <a:ext cx="191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du </a:t>
            </a:r>
            <a:r>
              <a:rPr lang="en-GB" sz="2400" dirty="0" err="1"/>
              <a:t>théâtre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55075" y="5899653"/>
            <a:ext cx="1876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du </a:t>
            </a:r>
            <a:r>
              <a:rPr lang="en-GB" sz="2400" dirty="0" err="1"/>
              <a:t>vélo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54070" y="5916833"/>
            <a:ext cx="174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du ski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57128" y="5897480"/>
            <a:ext cx="1795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du judo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54070" y="434898"/>
            <a:ext cx="5098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MASCULINE NOUNS</a:t>
            </a:r>
          </a:p>
        </p:txBody>
      </p:sp>
    </p:spTree>
    <p:extLst>
      <p:ext uri="{BB962C8B-B14F-4D97-AF65-F5344CB8AC3E}">
        <p14:creationId xmlns:p14="http://schemas.microsoft.com/office/powerpoint/2010/main" val="363520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1615" y="1274508"/>
            <a:ext cx="10034860" cy="51039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615" y="229087"/>
            <a:ext cx="9760207" cy="1237784"/>
          </a:xfrm>
        </p:spPr>
        <p:txBody>
          <a:bodyPr>
            <a:normAutofit/>
          </a:bodyPr>
          <a:lstStyle/>
          <a:p>
            <a:r>
              <a:rPr lang="en-GB" sz="5400" dirty="0"/>
              <a:t>Je </a:t>
            </a:r>
            <a:r>
              <a:rPr lang="en-GB" sz="5400" dirty="0" err="1"/>
              <a:t>fais</a:t>
            </a:r>
            <a:r>
              <a:rPr lang="en-GB" sz="5400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2029" y="3341041"/>
            <a:ext cx="2029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 la cuisine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3923" y="3218523"/>
            <a:ext cx="223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 la </a:t>
            </a:r>
            <a:r>
              <a:rPr lang="en-GB" sz="2400" dirty="0" err="1"/>
              <a:t>danse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560526" y="3167082"/>
            <a:ext cx="269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 la </a:t>
            </a:r>
            <a:r>
              <a:rPr lang="en-GB" sz="2400" dirty="0" err="1"/>
              <a:t>gymnastique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4875" y="5809335"/>
            <a:ext cx="223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 la natation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48" y="1436002"/>
            <a:ext cx="2679289" cy="17235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185" y="1429698"/>
            <a:ext cx="2951066" cy="17298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526" y="1418886"/>
            <a:ext cx="2843561" cy="17406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6185" y="3926856"/>
            <a:ext cx="2873414" cy="16842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74527" y="229087"/>
            <a:ext cx="4650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FEMININE NOUNS</a:t>
            </a:r>
          </a:p>
        </p:txBody>
      </p:sp>
    </p:spTree>
    <p:extLst>
      <p:ext uri="{BB962C8B-B14F-4D97-AF65-F5344CB8AC3E}">
        <p14:creationId xmlns:p14="http://schemas.microsoft.com/office/powerpoint/2010/main" val="30453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1615" y="1274508"/>
            <a:ext cx="10034860" cy="51039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615" y="229087"/>
            <a:ext cx="9760207" cy="1237784"/>
          </a:xfrm>
        </p:spPr>
        <p:txBody>
          <a:bodyPr>
            <a:normAutofit/>
          </a:bodyPr>
          <a:lstStyle/>
          <a:p>
            <a:r>
              <a:rPr lang="en-GB" sz="5400" dirty="0"/>
              <a:t>Je </a:t>
            </a:r>
            <a:r>
              <a:rPr lang="en-GB" sz="5400" dirty="0" err="1"/>
              <a:t>fais</a:t>
            </a:r>
            <a:r>
              <a:rPr lang="en-GB" sz="5400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0930" y="5025137"/>
            <a:ext cx="243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 </a:t>
            </a:r>
            <a:r>
              <a:rPr lang="en-GB" sz="2400" dirty="0" err="1"/>
              <a:t>l’athlétisme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645443" y="5025138"/>
            <a:ext cx="223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 </a:t>
            </a:r>
            <a:r>
              <a:rPr lang="en-GB" sz="2400" dirty="0" err="1"/>
              <a:t>l’équitation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258" y="1995940"/>
            <a:ext cx="2079335" cy="2599169"/>
          </a:xfrm>
          <a:prstGeom prst="rect">
            <a:avLst/>
          </a:prstGeom>
        </p:spPr>
      </p:pic>
      <p:pic>
        <p:nvPicPr>
          <p:cNvPr id="3074" name="Picture 2" descr="https://activeteach-prod.resource.pearson-intl.com/r00/r0082/r008232/r00823261/current/static/images/media5ae06b6e9b5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70" y="1984916"/>
            <a:ext cx="2088154" cy="261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82068" y="323385"/>
            <a:ext cx="6133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</a:rPr>
              <a:t>NOUNS STARTING WITH A VOWEL</a:t>
            </a:r>
          </a:p>
        </p:txBody>
      </p:sp>
    </p:spTree>
    <p:extLst>
      <p:ext uri="{BB962C8B-B14F-4D97-AF65-F5344CB8AC3E}">
        <p14:creationId xmlns:p14="http://schemas.microsoft.com/office/powerpoint/2010/main" val="38179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4287" y="1445246"/>
            <a:ext cx="10034860" cy="51039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615" y="229087"/>
            <a:ext cx="9760207" cy="1237784"/>
          </a:xfrm>
        </p:spPr>
        <p:txBody>
          <a:bodyPr>
            <a:normAutofit/>
          </a:bodyPr>
          <a:lstStyle/>
          <a:p>
            <a:r>
              <a:rPr lang="en-GB" sz="5400" dirty="0"/>
              <a:t>Je </a:t>
            </a:r>
            <a:r>
              <a:rPr lang="en-GB" sz="5400" dirty="0" err="1"/>
              <a:t>fais</a:t>
            </a:r>
            <a:r>
              <a:rPr lang="en-GB" sz="5400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4723" y="4348456"/>
            <a:ext cx="243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des </a:t>
            </a:r>
            <a:r>
              <a:rPr lang="en-GB" sz="2400" dirty="0" err="1"/>
              <a:t>randonnées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817" y="2047698"/>
            <a:ext cx="3558278" cy="2085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6468" y="345688"/>
            <a:ext cx="4070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PLURAL NOUN</a:t>
            </a:r>
          </a:p>
        </p:txBody>
      </p:sp>
    </p:spTree>
    <p:extLst>
      <p:ext uri="{BB962C8B-B14F-4D97-AF65-F5344CB8AC3E}">
        <p14:creationId xmlns:p14="http://schemas.microsoft.com/office/powerpoint/2010/main" val="27451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238" r="11751"/>
          <a:stretch/>
        </p:blipFill>
        <p:spPr>
          <a:xfrm>
            <a:off x="383272" y="257363"/>
            <a:ext cx="2085278" cy="1970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920" r="16717"/>
          <a:stretch/>
        </p:blipFill>
        <p:spPr>
          <a:xfrm>
            <a:off x="3060097" y="337814"/>
            <a:ext cx="1851103" cy="1827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8104" r="15039"/>
          <a:stretch/>
        </p:blipFill>
        <p:spPr>
          <a:xfrm>
            <a:off x="5754028" y="327811"/>
            <a:ext cx="2107581" cy="1847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8340" r="20526"/>
          <a:stretch/>
        </p:blipFill>
        <p:spPr>
          <a:xfrm>
            <a:off x="8768592" y="337814"/>
            <a:ext cx="1672683" cy="1906267"/>
          </a:xfrm>
          <a:prstGeom prst="rect">
            <a:avLst/>
          </a:prstGeom>
        </p:spPr>
      </p:pic>
      <p:pic>
        <p:nvPicPr>
          <p:cNvPr id="9" name="Picture 2" descr="https://activeteach-prod.resource.pearson-intl.com/r00/r0082/r008232/r00823261/current/static/images/media5ae82f518ad9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72" y="2610231"/>
            <a:ext cx="2030064" cy="185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843" y="2517879"/>
            <a:ext cx="1786635" cy="2076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13464"/>
          <a:stretch/>
        </p:blipFill>
        <p:spPr>
          <a:xfrm>
            <a:off x="5122540" y="2610231"/>
            <a:ext cx="2021037" cy="17510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/>
          <a:srcRect l="19106" r="20781"/>
          <a:stretch/>
        </p:blipFill>
        <p:spPr>
          <a:xfrm>
            <a:off x="7437639" y="2515867"/>
            <a:ext cx="1561396" cy="19446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l="19320" r="17543"/>
          <a:stretch/>
        </p:blipFill>
        <p:spPr>
          <a:xfrm>
            <a:off x="9568064" y="2515867"/>
            <a:ext cx="1895390" cy="17406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/>
          <a:srcRect l="21578" r="14001"/>
          <a:stretch/>
        </p:blipFill>
        <p:spPr>
          <a:xfrm>
            <a:off x="500360" y="4739580"/>
            <a:ext cx="1851102" cy="16842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7066" y="4739580"/>
            <a:ext cx="1396342" cy="1745428"/>
          </a:xfrm>
          <a:prstGeom prst="rect">
            <a:avLst/>
          </a:prstGeom>
        </p:spPr>
      </p:pic>
      <p:pic>
        <p:nvPicPr>
          <p:cNvPr id="17" name="Picture 2" descr="https://activeteach-prod.resource.pearson-intl.com/r00/r0082/r008232/r00823261/current/static/images/media5ae06b6e9b5f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602" y="4739580"/>
            <a:ext cx="1506432" cy="188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01195" y="4870005"/>
            <a:ext cx="2653398" cy="155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3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13" ma:contentTypeDescription="Create a new document." ma:contentTypeScope="" ma:versionID="0cc4d294273dc7b26cc47e5555d206ac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431d9951fde678b59925439c46196230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ACF72C-2333-4923-8308-A8960D2F1F07}">
  <ds:schemaRefs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bb63e111-dce5-4a45-8def-dc0a7d76a260"/>
    <ds:schemaRef ds:uri="37bb6d48-7c88-44a9-a0ca-754bfa7f794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2EB8A8B-FB06-4610-B659-D67520B0DB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8FC85B-6264-4003-AFD7-28CCED80E0CA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1861</TotalTime>
  <Words>1085</Words>
  <Application>Microsoft Office PowerPoint</Application>
  <PresentationFormat>Widescreen</PresentationFormat>
  <Paragraphs>232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Trebuchet MS</vt:lpstr>
      <vt:lpstr>Wingdings 3</vt:lpstr>
      <vt:lpstr>Facet</vt:lpstr>
      <vt:lpstr>Office Theme</vt:lpstr>
      <vt:lpstr>Change le verb JOUER et utilise le bon mot (au/ à la / aux)</vt:lpstr>
      <vt:lpstr>PowerPoint Presentation</vt:lpstr>
      <vt:lpstr>Les activités: qu’est-ce que tu fais?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Remplis la grille</vt:lpstr>
      <vt:lpstr>“Je fais” translates as “I do” or “I’m doing” but sometimes it makes more sense in English to translate it as “I go”</vt:lpstr>
      <vt:lpstr>PowerPoint Presentation</vt:lpstr>
      <vt:lpstr>PowerPoint Presentation</vt:lpstr>
      <vt:lpstr>Remplis la grille</vt:lpstr>
      <vt:lpstr>en classe          mercredi 3 juillet</vt:lpstr>
      <vt:lpstr>What 4 phrases can you have after “ je fais “?</vt:lpstr>
      <vt:lpstr>PowerPoint Presentation</vt:lpstr>
      <vt:lpstr>PowerPoint Presentation</vt:lpstr>
      <vt:lpstr>FAIRE: TO DO First remove the –RE ending FAIRE</vt:lpstr>
      <vt:lpstr>PowerPoint Presentation</vt:lpstr>
      <vt:lpstr>Leçon 2</vt:lpstr>
      <vt:lpstr>PowerPoint Presentation</vt:lpstr>
      <vt:lpstr>Change le verb FAIRE et utilise le bon mot (du/ de la/ de l’/ des)</vt:lpstr>
      <vt:lpstr>PowerPoint Presentation</vt:lpstr>
      <vt:lpstr>Trouvez l’équivalent en anglais </vt:lpstr>
      <vt:lpstr>Trouvez l’équivalent en anglais </vt:lpstr>
      <vt:lpstr>PowerPoint Presentation</vt:lpstr>
      <vt:lpstr>PowerPoint Presentation</vt:lpstr>
      <vt:lpstr>En paires, posez des questions à votre partenaire: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Pinel</dc:creator>
  <cp:lastModifiedBy>Tom Capewell</cp:lastModifiedBy>
  <cp:revision>290</cp:revision>
  <dcterms:created xsi:type="dcterms:W3CDTF">2019-06-14T08:23:38Z</dcterms:created>
  <dcterms:modified xsi:type="dcterms:W3CDTF">2019-07-02T18:12:17Z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