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theme/theme1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2" r:id="rId4"/>
    <p:sldMasterId id="2147483704" r:id="rId5"/>
    <p:sldMasterId id="2147483717" r:id="rId6"/>
    <p:sldMasterId id="2147483730" r:id="rId7"/>
    <p:sldMasterId id="2147483732" r:id="rId8"/>
    <p:sldMasterId id="2147483734" r:id="rId9"/>
    <p:sldMasterId id="2147483747" r:id="rId10"/>
    <p:sldMasterId id="2147483749" r:id="rId11"/>
    <p:sldMasterId id="2147483751" r:id="rId12"/>
    <p:sldMasterId id="2147483754" r:id="rId13"/>
    <p:sldMasterId id="2147483756" r:id="rId14"/>
  </p:sldMasterIdLst>
  <p:notesMasterIdLst>
    <p:notesMasterId r:id="rId33"/>
  </p:notesMasterIdLst>
  <p:sldIdLst>
    <p:sldId id="311" r:id="rId15"/>
    <p:sldId id="371" r:id="rId16"/>
    <p:sldId id="267" r:id="rId17"/>
    <p:sldId id="388" r:id="rId18"/>
    <p:sldId id="389" r:id="rId19"/>
    <p:sldId id="372" r:id="rId20"/>
    <p:sldId id="373" r:id="rId21"/>
    <p:sldId id="374" r:id="rId22"/>
    <p:sldId id="375" r:id="rId23"/>
    <p:sldId id="376" r:id="rId24"/>
    <p:sldId id="386" r:id="rId25"/>
    <p:sldId id="387" r:id="rId26"/>
    <p:sldId id="324" r:id="rId27"/>
    <p:sldId id="344" r:id="rId28"/>
    <p:sldId id="383" r:id="rId29"/>
    <p:sldId id="384" r:id="rId30"/>
    <p:sldId id="385" r:id="rId31"/>
    <p:sldId id="382" r:id="rId32"/>
  </p:sldIdLst>
  <p:sldSz cx="9144000" cy="5143500" type="screen16x9"/>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025749-20CE-46E0-A6CB-D3424E5747F3}">
          <p14:sldIdLst>
            <p14:sldId id="311"/>
            <p14:sldId id="371"/>
            <p14:sldId id="267"/>
            <p14:sldId id="388"/>
            <p14:sldId id="389"/>
            <p14:sldId id="372"/>
            <p14:sldId id="373"/>
            <p14:sldId id="374"/>
            <p14:sldId id="375"/>
            <p14:sldId id="376"/>
            <p14:sldId id="386"/>
            <p14:sldId id="387"/>
            <p14:sldId id="324"/>
            <p14:sldId id="344"/>
            <p14:sldId id="383"/>
            <p14:sldId id="384"/>
            <p14:sldId id="385"/>
            <p14:sldId id="38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48A5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FE78681B-6B22-47B9-B9BB-1B335E56CB34}" type="datetimeFigureOut">
              <a:rPr lang="en-GB" smtClean="0"/>
              <a:t>07/08/2018</a:t>
            </a:fld>
            <a:endParaRPr lang="en-GB"/>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4E94F47B-D2E1-4F47-A3B9-6631EB180AD9}" type="slidenum">
              <a:rPr lang="en-GB" smtClean="0"/>
              <a:t>‹#›</a:t>
            </a:fld>
            <a:endParaRPr lang="en-GB"/>
          </a:p>
        </p:txBody>
      </p:sp>
    </p:spTree>
    <p:extLst>
      <p:ext uri="{BB962C8B-B14F-4D97-AF65-F5344CB8AC3E}">
        <p14:creationId xmlns:p14="http://schemas.microsoft.com/office/powerpoint/2010/main" val="226889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pPr marL="0" marR="0" lvl="0" indent="0" algn="l" defTabSz="1387475"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2nd proofs back</a:t>
            </a:r>
          </a:p>
        </p:txBody>
      </p:sp>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eaLnBrk="0" hangingPunct="0">
              <a:defRPr>
                <a:solidFill>
                  <a:schemeClr val="tx1"/>
                </a:solidFill>
                <a:latin typeface="Arial" panose="020B0604020202020204" pitchFamily="34" charset="0"/>
                <a:cs typeface="Arial" panose="020B0604020202020204" pitchFamily="34" charset="0"/>
              </a:defRPr>
            </a:lvl1pPr>
            <a:lvl2pPr marL="742950" indent="-285750" defTabSz="1387475" eaLnBrk="0" hangingPunct="0">
              <a:defRPr>
                <a:solidFill>
                  <a:schemeClr val="tx1"/>
                </a:solidFill>
                <a:latin typeface="Arial" panose="020B0604020202020204" pitchFamily="34" charset="0"/>
                <a:cs typeface="Arial" panose="020B0604020202020204" pitchFamily="34" charset="0"/>
              </a:defRPr>
            </a:lvl2pPr>
            <a:lvl3pPr marL="1143000" indent="-228600" defTabSz="1387475" eaLnBrk="0" hangingPunct="0">
              <a:defRPr>
                <a:solidFill>
                  <a:schemeClr val="tx1"/>
                </a:solidFill>
                <a:latin typeface="Arial" panose="020B0604020202020204" pitchFamily="34" charset="0"/>
                <a:cs typeface="Arial" panose="020B0604020202020204" pitchFamily="34" charset="0"/>
              </a:defRPr>
            </a:lvl3pPr>
            <a:lvl4pPr marL="1600200" indent="-228600" defTabSz="1387475" eaLnBrk="0" hangingPunct="0">
              <a:defRPr>
                <a:solidFill>
                  <a:schemeClr val="tx1"/>
                </a:solidFill>
                <a:latin typeface="Arial" panose="020B0604020202020204" pitchFamily="34" charset="0"/>
                <a:cs typeface="Arial" panose="020B0604020202020204" pitchFamily="34" charset="0"/>
              </a:defRPr>
            </a:lvl4pPr>
            <a:lvl5pPr marL="2057400" indent="-228600" defTabSz="1387475" eaLnBrk="0" hangingPunct="0">
              <a:defRPr>
                <a:solidFill>
                  <a:schemeClr val="tx1"/>
                </a:solidFill>
                <a:latin typeface="Arial" panose="020B0604020202020204" pitchFamily="34" charset="0"/>
                <a:cs typeface="Arial" panose="020B0604020202020204" pitchFamily="34" charset="0"/>
              </a:defRPr>
            </a:lvl5pPr>
            <a:lvl6pPr marL="25146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7DC54336-825A-4D5A-947B-1F12CB619F9D}"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6</a:t>
            </a:fld>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155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pPr marL="0" marR="0" lvl="0" indent="0" algn="l" defTabSz="1387475"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2nd proofs back</a:t>
            </a:r>
          </a:p>
        </p:txBody>
      </p:sp>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eaLnBrk="0" hangingPunct="0">
              <a:defRPr>
                <a:solidFill>
                  <a:schemeClr val="tx1"/>
                </a:solidFill>
                <a:latin typeface="Arial" panose="020B0604020202020204" pitchFamily="34" charset="0"/>
                <a:cs typeface="Arial" panose="020B0604020202020204" pitchFamily="34" charset="0"/>
              </a:defRPr>
            </a:lvl1pPr>
            <a:lvl2pPr marL="742950" indent="-285750" defTabSz="1387475" eaLnBrk="0" hangingPunct="0">
              <a:defRPr>
                <a:solidFill>
                  <a:schemeClr val="tx1"/>
                </a:solidFill>
                <a:latin typeface="Arial" panose="020B0604020202020204" pitchFamily="34" charset="0"/>
                <a:cs typeface="Arial" panose="020B0604020202020204" pitchFamily="34" charset="0"/>
              </a:defRPr>
            </a:lvl2pPr>
            <a:lvl3pPr marL="1143000" indent="-228600" defTabSz="1387475" eaLnBrk="0" hangingPunct="0">
              <a:defRPr>
                <a:solidFill>
                  <a:schemeClr val="tx1"/>
                </a:solidFill>
                <a:latin typeface="Arial" panose="020B0604020202020204" pitchFamily="34" charset="0"/>
                <a:cs typeface="Arial" panose="020B0604020202020204" pitchFamily="34" charset="0"/>
              </a:defRPr>
            </a:lvl3pPr>
            <a:lvl4pPr marL="1600200" indent="-228600" defTabSz="1387475" eaLnBrk="0" hangingPunct="0">
              <a:defRPr>
                <a:solidFill>
                  <a:schemeClr val="tx1"/>
                </a:solidFill>
                <a:latin typeface="Arial" panose="020B0604020202020204" pitchFamily="34" charset="0"/>
                <a:cs typeface="Arial" panose="020B0604020202020204" pitchFamily="34" charset="0"/>
              </a:defRPr>
            </a:lvl4pPr>
            <a:lvl5pPr marL="2057400" indent="-228600" defTabSz="1387475" eaLnBrk="0" hangingPunct="0">
              <a:defRPr>
                <a:solidFill>
                  <a:schemeClr val="tx1"/>
                </a:solidFill>
                <a:latin typeface="Arial" panose="020B0604020202020204" pitchFamily="34" charset="0"/>
                <a:cs typeface="Arial" panose="020B0604020202020204" pitchFamily="34" charset="0"/>
              </a:defRPr>
            </a:lvl5pPr>
            <a:lvl6pPr marL="25146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37BB5325-F431-4D0F-A57A-A4CA0ED93373}"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7</a:t>
            </a:fld>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743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pPr marL="0" marR="0" lvl="0" indent="0" algn="l" defTabSz="1387475"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2nd proofs back</a:t>
            </a:r>
          </a:p>
        </p:txBody>
      </p:sp>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92" name="Slide Number Placeholder 3"/>
          <p:cNvSpPr txBox="1">
            <a:spLocks noGrp="1"/>
          </p:cNvSpPr>
          <p:nvPr/>
        </p:nvSpPr>
        <p:spPr bwMode="auto">
          <a:xfrm>
            <a:off x="8132763" y="9431338"/>
            <a:ext cx="62214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eaLnBrk="0" hangingPunct="0">
              <a:defRPr>
                <a:solidFill>
                  <a:schemeClr val="tx1"/>
                </a:solidFill>
                <a:latin typeface="Arial" panose="020B0604020202020204" pitchFamily="34" charset="0"/>
                <a:cs typeface="Arial" panose="020B0604020202020204" pitchFamily="34" charset="0"/>
              </a:defRPr>
            </a:lvl1pPr>
            <a:lvl2pPr marL="742950" indent="-285750" defTabSz="1387475" eaLnBrk="0" hangingPunct="0">
              <a:defRPr>
                <a:solidFill>
                  <a:schemeClr val="tx1"/>
                </a:solidFill>
                <a:latin typeface="Arial" panose="020B0604020202020204" pitchFamily="34" charset="0"/>
                <a:cs typeface="Arial" panose="020B0604020202020204" pitchFamily="34" charset="0"/>
              </a:defRPr>
            </a:lvl2pPr>
            <a:lvl3pPr marL="1143000" indent="-228600" defTabSz="1387475" eaLnBrk="0" hangingPunct="0">
              <a:defRPr>
                <a:solidFill>
                  <a:schemeClr val="tx1"/>
                </a:solidFill>
                <a:latin typeface="Arial" panose="020B0604020202020204" pitchFamily="34" charset="0"/>
                <a:cs typeface="Arial" panose="020B0604020202020204" pitchFamily="34" charset="0"/>
              </a:defRPr>
            </a:lvl3pPr>
            <a:lvl4pPr marL="1600200" indent="-228600" defTabSz="1387475" eaLnBrk="0" hangingPunct="0">
              <a:defRPr>
                <a:solidFill>
                  <a:schemeClr val="tx1"/>
                </a:solidFill>
                <a:latin typeface="Arial" panose="020B0604020202020204" pitchFamily="34" charset="0"/>
                <a:cs typeface="Arial" panose="020B0604020202020204" pitchFamily="34" charset="0"/>
              </a:defRPr>
            </a:lvl4pPr>
            <a:lvl5pPr marL="2057400" indent="-228600" defTabSz="1387475" eaLnBrk="0" hangingPunct="0">
              <a:defRPr>
                <a:solidFill>
                  <a:schemeClr val="tx1"/>
                </a:solidFill>
                <a:latin typeface="Arial" panose="020B0604020202020204" pitchFamily="34" charset="0"/>
                <a:cs typeface="Arial" panose="020B0604020202020204" pitchFamily="34" charset="0"/>
              </a:defRPr>
            </a:lvl5pPr>
            <a:lvl6pPr marL="25146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10E9AB78-8405-47D7-8582-13A43600EDEC}"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8</a:t>
            </a:fld>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801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pPr marL="0" marR="0" lvl="0" indent="0" algn="l" defTabSz="1387475"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2nd proofs back</a:t>
            </a:r>
          </a:p>
        </p:txBody>
      </p:sp>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p:cNvSpPr txBox="1">
            <a:spLocks noGrp="1"/>
          </p:cNvSpPr>
          <p:nvPr/>
        </p:nvSpPr>
        <p:spPr bwMode="auto">
          <a:xfrm>
            <a:off x="8132763" y="9431338"/>
            <a:ext cx="62214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eaLnBrk="0" hangingPunct="0">
              <a:defRPr>
                <a:solidFill>
                  <a:schemeClr val="tx1"/>
                </a:solidFill>
                <a:latin typeface="Arial" panose="020B0604020202020204" pitchFamily="34" charset="0"/>
                <a:cs typeface="Arial" panose="020B0604020202020204" pitchFamily="34" charset="0"/>
              </a:defRPr>
            </a:lvl1pPr>
            <a:lvl2pPr marL="742950" indent="-285750" defTabSz="1387475" eaLnBrk="0" hangingPunct="0">
              <a:defRPr>
                <a:solidFill>
                  <a:schemeClr val="tx1"/>
                </a:solidFill>
                <a:latin typeface="Arial" panose="020B0604020202020204" pitchFamily="34" charset="0"/>
                <a:cs typeface="Arial" panose="020B0604020202020204" pitchFamily="34" charset="0"/>
              </a:defRPr>
            </a:lvl2pPr>
            <a:lvl3pPr marL="1143000" indent="-228600" defTabSz="1387475" eaLnBrk="0" hangingPunct="0">
              <a:defRPr>
                <a:solidFill>
                  <a:schemeClr val="tx1"/>
                </a:solidFill>
                <a:latin typeface="Arial" panose="020B0604020202020204" pitchFamily="34" charset="0"/>
                <a:cs typeface="Arial" panose="020B0604020202020204" pitchFamily="34" charset="0"/>
              </a:defRPr>
            </a:lvl3pPr>
            <a:lvl4pPr marL="1600200" indent="-228600" defTabSz="1387475" eaLnBrk="0" hangingPunct="0">
              <a:defRPr>
                <a:solidFill>
                  <a:schemeClr val="tx1"/>
                </a:solidFill>
                <a:latin typeface="Arial" panose="020B0604020202020204" pitchFamily="34" charset="0"/>
                <a:cs typeface="Arial" panose="020B0604020202020204" pitchFamily="34" charset="0"/>
              </a:defRPr>
            </a:lvl4pPr>
            <a:lvl5pPr marL="2057400" indent="-228600" defTabSz="1387475" eaLnBrk="0" hangingPunct="0">
              <a:defRPr>
                <a:solidFill>
                  <a:schemeClr val="tx1"/>
                </a:solidFill>
                <a:latin typeface="Arial" panose="020B0604020202020204" pitchFamily="34" charset="0"/>
                <a:cs typeface="Arial" panose="020B0604020202020204" pitchFamily="34" charset="0"/>
              </a:defRPr>
            </a:lvl5pPr>
            <a:lvl6pPr marL="25146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9097B74C-36CF-45D6-8343-928AF8737B1C}"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9</a:t>
            </a:fld>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992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pPr marL="0" marR="0" lvl="0" indent="0" algn="l" defTabSz="1387475"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2nd proofs back</a:t>
            </a:r>
          </a:p>
        </p:txBody>
      </p:sp>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p:cNvSpPr txBox="1">
            <a:spLocks noGrp="1"/>
          </p:cNvSpPr>
          <p:nvPr/>
        </p:nvSpPr>
        <p:spPr bwMode="auto">
          <a:xfrm>
            <a:off x="8132763" y="9431338"/>
            <a:ext cx="62214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eaLnBrk="0" hangingPunct="0">
              <a:defRPr>
                <a:solidFill>
                  <a:schemeClr val="tx1"/>
                </a:solidFill>
                <a:latin typeface="Arial" panose="020B0604020202020204" pitchFamily="34" charset="0"/>
                <a:cs typeface="Arial" panose="020B0604020202020204" pitchFamily="34" charset="0"/>
              </a:defRPr>
            </a:lvl1pPr>
            <a:lvl2pPr marL="742950" indent="-285750" defTabSz="1387475" eaLnBrk="0" hangingPunct="0">
              <a:defRPr>
                <a:solidFill>
                  <a:schemeClr val="tx1"/>
                </a:solidFill>
                <a:latin typeface="Arial" panose="020B0604020202020204" pitchFamily="34" charset="0"/>
                <a:cs typeface="Arial" panose="020B0604020202020204" pitchFamily="34" charset="0"/>
              </a:defRPr>
            </a:lvl2pPr>
            <a:lvl3pPr marL="1143000" indent="-228600" defTabSz="1387475" eaLnBrk="0" hangingPunct="0">
              <a:defRPr>
                <a:solidFill>
                  <a:schemeClr val="tx1"/>
                </a:solidFill>
                <a:latin typeface="Arial" panose="020B0604020202020204" pitchFamily="34" charset="0"/>
                <a:cs typeface="Arial" panose="020B0604020202020204" pitchFamily="34" charset="0"/>
              </a:defRPr>
            </a:lvl3pPr>
            <a:lvl4pPr marL="1600200" indent="-228600" defTabSz="1387475" eaLnBrk="0" hangingPunct="0">
              <a:defRPr>
                <a:solidFill>
                  <a:schemeClr val="tx1"/>
                </a:solidFill>
                <a:latin typeface="Arial" panose="020B0604020202020204" pitchFamily="34" charset="0"/>
                <a:cs typeface="Arial" panose="020B0604020202020204" pitchFamily="34" charset="0"/>
              </a:defRPr>
            </a:lvl4pPr>
            <a:lvl5pPr marL="2057400" indent="-228600" defTabSz="1387475" eaLnBrk="0" hangingPunct="0">
              <a:defRPr>
                <a:solidFill>
                  <a:schemeClr val="tx1"/>
                </a:solidFill>
                <a:latin typeface="Arial" panose="020B0604020202020204" pitchFamily="34" charset="0"/>
                <a:cs typeface="Arial" panose="020B0604020202020204" pitchFamily="34" charset="0"/>
              </a:defRPr>
            </a:lvl5pPr>
            <a:lvl6pPr marL="25146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738482A2-0D66-4CC6-88F9-228056C3BEA2}"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10</a:t>
            </a:fld>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351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8.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411316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181457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229331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lvl1pP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837737999"/>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911573945"/>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73261690"/>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264848204"/>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318157683"/>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684647668"/>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094291490"/>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626503837"/>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990460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8565418"/>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Calibri" panose="020F0502020204030204" pitchFamily="34" charset="0"/>
                <a:cs typeface="Arial" panose="020B0604020202020204" pitchFamily="34" charset="0"/>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06365194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lvl1pPr>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Calibri" panose="020F0502020204030204" pitchFamily="34" charset="0"/>
                <a:cs typeface="Arial" panose="020B0604020202020204" pitchFamily="34" charset="0"/>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61151293"/>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lvl1pPr>
              <a:defRPr/>
            </a:lvl1pPr>
          </a:lstStyle>
          <a:p>
            <a:pPr lvl="0"/>
            <a:endParaRPr lang="en-GB" noProof="0"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4213043788"/>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568F86"/>
                </a:solidFill>
              </a:defRPr>
            </a:lvl1pPr>
            <a:lvl2pPr marL="457200" indent="0">
              <a:buFontTx/>
              <a:buNone/>
              <a:defRPr>
                <a:solidFill>
                  <a:srgbClr val="568F86"/>
                </a:solidFill>
                <a:latin typeface="Calibri" panose="020F050202020403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Footer Placeholder 3"/>
          <p:cNvSpPr>
            <a:spLocks noGrp="1"/>
          </p:cNvSpPr>
          <p:nvPr>
            <p:ph type="ftr" sz="quarter" idx="10"/>
          </p:nvPr>
        </p:nvSpPr>
        <p:spPr>
          <a:xfrm>
            <a:off x="468314" y="4839891"/>
            <a:ext cx="8218487" cy="215503"/>
          </a:xfrm>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819192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361950" indent="-361950" algn="l">
              <a:defRPr sz="24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rgbClr val="568F86"/>
                </a:solidFill>
              </a:defRPr>
            </a:lvl1pPr>
            <a:lvl2pPr marL="457200" indent="0">
              <a:buFontTx/>
              <a:buNone/>
              <a:defRPr>
                <a:solidFill>
                  <a:srgbClr val="568F86"/>
                </a:solidFill>
                <a:latin typeface="Calibri" panose="020F050202020403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3" name="Footer Placeholder 2"/>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706146859"/>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lvl1pP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36941318"/>
      </p:ext>
    </p:extLst>
  </p:cSld>
  <p:clrMapOvr>
    <a:masterClrMapping/>
  </p:clrMapOvr>
  <p:transition>
    <p:sndAc>
      <p:stSnd>
        <p:snd r:embed="rId1" name="click.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570525048"/>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314658359"/>
      </p:ext>
    </p:extLst>
  </p:cSld>
  <p:clrMapOvr>
    <a:masterClrMapping/>
  </p:clrMapOvr>
  <p:transition>
    <p:sndAc>
      <p:stSnd>
        <p:snd r:embed="rId1" name="click.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931084178"/>
      </p:ext>
    </p:extLst>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04115-92FC-467E-B2F5-ACB207C52150}"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1804794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860368114"/>
      </p:ext>
    </p:extLst>
  </p:cSld>
  <p:clrMapOvr>
    <a:masterClrMapping/>
  </p:clrMapOvr>
  <p:transition>
    <p:sndAc>
      <p:stSnd>
        <p:snd r:embed="rId1" name="click.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936153814"/>
      </p:ext>
    </p:extLst>
  </p:cSld>
  <p:clrMapOvr>
    <a:masterClrMapping/>
  </p:clrMapOvr>
  <p:transition>
    <p:sndAc>
      <p:stSnd>
        <p:snd r:embed="rId1" name="click.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127992426"/>
      </p:ext>
    </p:extLst>
  </p:cSld>
  <p:clrMapOvr>
    <a:masterClrMapping/>
  </p:clrMapOvr>
  <p:transition>
    <p:sndAc>
      <p:stSnd>
        <p:snd r:embed="rId1" name="click.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111238491"/>
      </p:ext>
    </p:extLst>
  </p:cSld>
  <p:clrMapOvr>
    <a:masterClrMapping/>
  </p:clrMapOvr>
  <p:transition>
    <p:sndAc>
      <p:stSnd>
        <p:snd r:embed="rId1" name="click.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734260274"/>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Calibri" panose="020F0502020204030204" pitchFamily="34" charset="0"/>
                <a:cs typeface="Arial" panose="020B0604020202020204" pitchFamily="34" charset="0"/>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296748634"/>
      </p:ext>
    </p:extLst>
  </p:cSld>
  <p:clrMapOvr>
    <a:masterClrMapping/>
  </p:clrMapOvr>
  <p:transition>
    <p:sndAc>
      <p:stSnd>
        <p:snd r:embed="rId1" name="click.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lvl1pPr>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Calibri" panose="020F0502020204030204" pitchFamily="34" charset="0"/>
                <a:cs typeface="Arial" panose="020B0604020202020204" pitchFamily="34" charset="0"/>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770573454"/>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lvl1pPr>
              <a:defRPr/>
            </a:lvl1pPr>
          </a:lstStyle>
          <a:p>
            <a:pPr lvl="0"/>
            <a:endParaRPr lang="en-GB" noProof="0"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110715754"/>
      </p:ext>
    </p:extLst>
  </p:cSld>
  <p:clrMapOvr>
    <a:masterClrMapping/>
  </p:clrMapOvr>
  <p:transition>
    <p:sndAc>
      <p:stSnd>
        <p:snd r:embed="rId1" name="click.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568F86"/>
                </a:solidFill>
              </a:defRPr>
            </a:lvl1pPr>
            <a:lvl2pPr marL="457200" indent="0">
              <a:buFontTx/>
              <a:buNone/>
              <a:defRPr>
                <a:solidFill>
                  <a:srgbClr val="568F86"/>
                </a:solidFill>
                <a:latin typeface="Calibri" panose="020F050202020403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Footer Placeholder 3"/>
          <p:cNvSpPr>
            <a:spLocks noGrp="1"/>
          </p:cNvSpPr>
          <p:nvPr>
            <p:ph type="ftr" sz="quarter" idx="10"/>
          </p:nvPr>
        </p:nvSpPr>
        <p:spPr>
          <a:xfrm>
            <a:off x="468314" y="4839891"/>
            <a:ext cx="8218487" cy="215503"/>
          </a:xfrm>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089526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361950" indent="-361950" algn="l">
              <a:defRPr sz="24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rgbClr val="568F86"/>
                </a:solidFill>
              </a:defRPr>
            </a:lvl1pPr>
            <a:lvl2pPr marL="457200" indent="0">
              <a:buFontTx/>
              <a:buNone/>
              <a:defRPr>
                <a:solidFill>
                  <a:srgbClr val="568F86"/>
                </a:solidFill>
                <a:latin typeface="Calibri" panose="020F050202020403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3" name="Footer Placeholder 2"/>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232930660"/>
      </p:ext>
    </p:extLst>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D04115-92FC-467E-B2F5-ACB207C52150}"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2162602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8" descr="ChemistryPPTTop">
            <a:extLst>
              <a:ext uri="{FF2B5EF4-FFF2-40B4-BE49-F238E27FC236}">
                <a16:creationId xmlns:a16="http://schemas.microsoft.com/office/drawing/2014/main" id="{B4FB1D4E-57C0-4AFC-A9FE-544F197E9A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a:extLst>
              <a:ext uri="{FF2B5EF4-FFF2-40B4-BE49-F238E27FC236}">
                <a16:creationId xmlns:a16="http://schemas.microsoft.com/office/drawing/2014/main" id="{A4E23FBD-8885-4400-B0A3-09A97E90FB6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2FDD3739-CB11-4CB3-BF6A-7C696AF26686}"/>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8Fa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756ABA1D-F723-40E5-873F-BEF27DEABDEA}"/>
              </a:ext>
            </a:extLst>
          </p:cNvPr>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46876688"/>
      </p:ext>
    </p:extLst>
  </p:cSld>
  <p:clrMapOvr>
    <a:masterClrMapping/>
  </p:clrMapOvr>
  <p:transition>
    <p:sndAc>
      <p:stSnd>
        <p:snd r:embed="rId1" name="click.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C2BE7F09-079F-4DFF-B34F-6DC2F8AC6CD7}"/>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9038307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DE5AF5CF-60DA-4E8F-ADCC-204D1B198DB9}"/>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9846154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A3AE2D41-55A3-4921-8B43-B5012BEBFA33}"/>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32046335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AC1C536D-CBE9-4040-8043-004D92E8E634}"/>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06473765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6F275829-750B-458C-B5D0-0837CCBEF8C6}"/>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56334981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6DAE17FF-0FB2-40B6-BE4E-1FB5336A2893}"/>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9899367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EAE515C-301A-48F5-9EF4-442178213280}"/>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63520624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4E4EB2B8-CB3D-479D-AC33-324E5B38246A}"/>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723069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11150F1B-A136-4224-98B9-577798D820A9}"/>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99621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D04115-92FC-467E-B2F5-ACB207C52150}" type="datetimeFigureOut">
              <a:rPr lang="en-GB" smtClean="0"/>
              <a:t>07/08/2018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1927357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AA0E1CC9-A648-4866-860E-D26E047A4155}"/>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155967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B6852267-6668-4567-A15C-03591DEBD9E8}"/>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05950038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126B78A4-41F7-4596-8E21-229FBCBCF5D6}"/>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24247020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70295608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5317427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94505209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27797110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0253634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72487768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454672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D04115-92FC-467E-B2F5-ACB207C52150}" type="datetimeFigureOut">
              <a:rPr lang="en-GB" smtClean="0"/>
              <a:t>07/08/2018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42704768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598471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79291480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58477654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46715088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15050005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8" descr="ChemistryPPTTop">
            <a:extLst>
              <a:ext uri="{FF2B5EF4-FFF2-40B4-BE49-F238E27FC236}">
                <a16:creationId xmlns:a16="http://schemas.microsoft.com/office/drawing/2014/main" id="{35532563-41B2-4CE5-9AC1-38BD084706D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a:extLst>
              <a:ext uri="{FF2B5EF4-FFF2-40B4-BE49-F238E27FC236}">
                <a16:creationId xmlns:a16="http://schemas.microsoft.com/office/drawing/2014/main" id="{98FE8339-B58D-4B6A-A7F8-E38E0CF91BC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A80E0266-7247-4416-8B7F-3A18E251CE9E}"/>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7Gb</a:t>
            </a:r>
            <a:endParaRPr lang="en-GB" altLang="en-US" sz="1350">
              <a:latin typeface="Arial Black" panose="020B0A04020102020204" pitchFamily="34" charset="0"/>
            </a:endParaRPr>
          </a:p>
        </p:txBody>
      </p:sp>
      <p:sp>
        <p:nvSpPr>
          <p:cNvPr id="7" name="Text Box 14">
            <a:extLst>
              <a:ext uri="{FF2B5EF4-FFF2-40B4-BE49-F238E27FC236}">
                <a16:creationId xmlns:a16="http://schemas.microsoft.com/office/drawing/2014/main" id="{C64F08E5-E2FF-4678-80E7-30972F06A4DC}"/>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Hypotheses and theories – Particles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612AD8F7-AA61-4822-B3A2-E10B6A142C8E}"/>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283552764"/>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8" descr="ChemistryPPTTop">
            <a:extLst>
              <a:ext uri="{FF2B5EF4-FFF2-40B4-BE49-F238E27FC236}">
                <a16:creationId xmlns:a16="http://schemas.microsoft.com/office/drawing/2014/main" id="{34583799-9902-43D0-881D-FBA77C70A2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a:extLst>
              <a:ext uri="{FF2B5EF4-FFF2-40B4-BE49-F238E27FC236}">
                <a16:creationId xmlns:a16="http://schemas.microsoft.com/office/drawing/2014/main" id="{3DA48A54-A870-4D26-84D9-4F1F5EF0D58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30AC7ADA-C5C6-40DC-9656-1804BADFF7F7}"/>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7Gb</a:t>
            </a:r>
            <a:endParaRPr lang="en-GB" altLang="en-US" sz="1350">
              <a:latin typeface="Arial Black" panose="020B0A040201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562F08A8-7894-4FE1-90D6-148D428D530E}"/>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70058911"/>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461C6F52-B396-4B4F-B6D9-4A642383AA4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63675082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DE91D65A-83FF-4F93-A5EC-13E1968A143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6153470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F8B70398-6124-4FC7-B594-13D62A686C2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8446618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04115-92FC-467E-B2F5-ACB207C52150}" type="datetimeFigureOut">
              <a:rPr lang="en-GB" smtClean="0"/>
              <a:t>07/08/2018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1846587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E97D62B1-5DCF-41C0-BD6E-216A8AE51F5A}"/>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23901784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CFC57904-A623-44D1-9251-7720439997B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73012440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57197B98-42B7-4B38-A921-A871030B43F9}"/>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06752718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DF9B4B4-A505-44D2-9900-6B76A8E9699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7567987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3B809BD9-0EAC-4349-9FEC-68066D0D48E7}"/>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55157218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3A06B5F6-119D-4F8E-B00E-6266855C387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58696180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140834F2-B8C1-4D6D-ACBC-4707BEAEF917}"/>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96624384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59D4A729-CFAF-4600-9BF1-A00B27238A1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60514504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723DFA47-9E43-4678-B4D6-16A89B6931F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0181329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8" descr="ChemistryPPT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7Gb</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Hypotheses and theories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642924886"/>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29981992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8" descr="ChemistryPPT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7Gc</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Brownian motion</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268551915"/>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ChemistryPPT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000" rIns="0" bIns="27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7Gc</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pPr>
            <a:r>
              <a:rPr lang="en-GB" altLang="en-US">
                <a:solidFill>
                  <a:srgbClr val="FFFFFF"/>
                </a:solidFill>
                <a:latin typeface="Arial" panose="020B0604020202020204" pitchFamily="34" charset="0"/>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1237959552"/>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obj">
  <p:cSld name="Title and Content">
    <p:spTree>
      <p:nvGrpSpPr>
        <p:cNvPr id="1" name=""/>
        <p:cNvGrpSpPr/>
        <p:nvPr/>
      </p:nvGrpSpPr>
      <p:grpSpPr>
        <a:xfrm>
          <a:off x="0" y="0"/>
          <a:ext cx="0" cy="0"/>
          <a:chOff x="0" y="0"/>
          <a:chExt cx="0" cy="0"/>
        </a:xfrm>
      </p:grpSpPr>
      <p:pic>
        <p:nvPicPr>
          <p:cNvPr id="4" name="Picture 8" descr="ChemistryPPT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000" rIns="0" bIns="270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7Gc</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000" tIns="27000" rIns="27000" bIns="270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Brownian motion</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pPr>
            <a:r>
              <a:rPr lang="en-GB" altLang="en-US">
                <a:solidFill>
                  <a:srgbClr val="FFFFFF"/>
                </a:solidFill>
                <a:latin typeface="Arial" panose="020B0604020202020204" pitchFamily="34" charset="0"/>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2330475277"/>
      </p:ext>
    </p:extLst>
  </p:cSld>
  <p:clrMapOvr>
    <a:masterClrMapping/>
  </p:clrMapOvr>
  <p:transition>
    <p:sndAc>
      <p:stSnd>
        <p:snd r:embed="rId1" name="click.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8" descr="ChemistryPPTTo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7Gc</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95891032"/>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23883156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25383279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79635942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0804758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25136563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8923892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27787772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93181613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22039558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20703556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91822666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0463039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7859027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4" Type="http://schemas.openxmlformats.org/officeDocument/2006/relationships/audio" Target="../media/audio1.wav"/></Relationships>
</file>

<file path=ppt/slideMasters/_rels/slideMaster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3.xml"/><Relationship Id="rId1" Type="http://schemas.openxmlformats.org/officeDocument/2006/relationships/slideLayout" Target="../slideLayouts/slideLayout8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14.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3.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jpg"/><Relationship Id="rId2" Type="http://schemas.openxmlformats.org/officeDocument/2006/relationships/slideLayout" Target="../slideLayouts/slideLayout27.xml"/><Relationship Id="rId16"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3.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7.xml"/><Relationship Id="rId1"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8.xml"/><Relationship Id="rId1"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6D04115-92FC-467E-B2F5-ACB207C52150}" type="datetimeFigureOut">
              <a:rPr lang="en-GB" smtClean="0"/>
              <a:t>07/08/2018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D523BC-DE18-4C0D-A2D0-611508312B7C}" type="slidenum">
              <a:rPr lang="en-GB" smtClean="0"/>
              <a:t>‹#›</a:t>
            </a:fld>
            <a:endParaRPr lang="en-GB"/>
          </a:p>
        </p:txBody>
      </p:sp>
    </p:spTree>
    <p:extLst>
      <p:ext uri="{BB962C8B-B14F-4D97-AF65-F5344CB8AC3E}">
        <p14:creationId xmlns:p14="http://schemas.microsoft.com/office/powerpoint/2010/main" val="263911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111202113"/>
      </p:ext>
    </p:extLst>
  </p:cSld>
  <p:clrMap bg1="lt1" tx1="dk1" bg2="lt2" tx2="dk2" accent1="accent1" accent2="accent2" accent3="accent3" accent4="accent4" accent5="accent5" accent6="accent6" hlink="hlink" folHlink="folHlink"/>
  <p:sldLayoutIdLst>
    <p:sldLayoutId id="2147483748"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679738294"/>
      </p:ext>
    </p:extLst>
  </p:cSld>
  <p:clrMap bg1="lt1" tx1="dk1" bg2="lt2" tx2="dk2" accent1="accent1" accent2="accent2" accent3="accent3" accent4="accent4" accent5="accent5" accent6="accent6" hlink="hlink" folHlink="folHlink"/>
  <p:sldLayoutIdLst>
    <p:sldLayoutId id="2147483750"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Making comparisons</a:t>
            </a:r>
          </a:p>
        </p:txBody>
      </p:sp>
      <p:sp>
        <p:nvSpPr>
          <p:cNvPr id="24583"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We often need to make comparisons in scientific observations and measurements.</a:t>
            </a:r>
          </a:p>
          <a:p>
            <a:pPr lvl="0"/>
            <a:r>
              <a:rPr lang="en-GB" altLang="en-US"/>
              <a:t>We use comparative adjectives to compare two observations or measurements.</a:t>
            </a:r>
          </a:p>
          <a:p>
            <a:pPr lvl="0"/>
            <a:r>
              <a:rPr lang="en-GB" altLang="en-US"/>
              <a:t>Eg [aw] [Fig 1] [diagrams of two 25 cm3 measuring cylinders, one labelled A and containing 10 cm3 of liquid and the other labelled B and containing 20 cm3 of liquid] The liquid in B has a larger[bold] volume than the liquid in A or the liquid in A has a smaller[bold] volume than the liquid in B.</a:t>
            </a:r>
          </a:p>
          <a:p>
            <a:pPr lvl="0"/>
            <a:endParaRPr lang="en-GB" altLang="en-US"/>
          </a:p>
        </p:txBody>
      </p:sp>
      <p:sp>
        <p:nvSpPr>
          <p:cNvPr id="12"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defRPr>
            </a:lvl1pPr>
          </a:lstStyle>
          <a:p>
            <a:pPr defTabSz="685800" fontAlgn="base">
              <a:spcBef>
                <a:spcPct val="0"/>
              </a:spcBef>
              <a:spcAft>
                <a:spcPct val="0"/>
              </a:spcAft>
            </a:pPr>
            <a:r>
              <a:rPr lang="en-GB" altLang="en-US">
                <a:solidFill>
                  <a:srgbClr val="FFFFFF"/>
                </a:solidFill>
                <a:latin typeface="Arial" panose="020B0604020202020204" pitchFamily="34" charset="0"/>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3335802729"/>
      </p:ext>
    </p:extLst>
  </p:cSld>
  <p:clrMap bg1="lt1" tx1="dk1" bg2="lt2" tx2="dk2" accent1="accent1" accent2="accent2" accent3="accent3" accent4="accent4" accent5="accent5" accent6="accent6" hlink="hlink" folHlink="folHlink"/>
  <p:sldLayoutIdLst>
    <p:sldLayoutId id="2147483752" r:id="rId1"/>
    <p:sldLayoutId id="2147483753" r:id="rId2"/>
  </p:sldLayoutIdLst>
  <p:transition>
    <p:sndAc>
      <p:stSnd>
        <p:snd r:embed="rId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uild="p" autoUpdateAnimBg="0">
        <p:tmplLst>
          <p:tmpl lvl="1">
            <p:tnLst>
              <p:par>
                <p:cTn presetID="1" presetClass="entr" presetSubtype="0" fill="hold" nodeType="clickEffect">
                  <p:stCondLst>
                    <p:cond delay="0"/>
                  </p:stCondLst>
                  <p:childTnLst>
                    <p:set>
                      <p:cBhvr>
                        <p:cTn dur="1" fill="hold">
                          <p:stCondLst>
                            <p:cond delay="499"/>
                          </p:stCondLst>
                        </p:cTn>
                        <p:tgtEl>
                          <p:spTgt spid="24583"/>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Arial" panose="020B0604020202020204" pitchFamily="34" charset="0"/>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57494680"/>
      </p:ext>
    </p:extLst>
  </p:cSld>
  <p:clrMap bg1="lt1" tx1="dk1" bg2="lt2" tx2="dk2" accent1="accent1" accent2="accent2" accent3="accent3" accent4="accent4" accent5="accent5" accent6="accent6" hlink="hlink" folHlink="folHlink"/>
  <p:sldLayoutIdLst>
    <p:sldLayoutId id="2147483755"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ChemistryPPT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9" descr="ChemistryPPTBotto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7Gc</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Brownian motion</a:t>
            </a:r>
          </a:p>
        </p:txBody>
      </p:sp>
      <p:sp>
        <p:nvSpPr>
          <p:cNvPr id="9" name="Text Placeholder 8"/>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8179614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006786"/>
          </a:solidFill>
          <a:latin typeface="+mn-lt"/>
          <a:ea typeface="+mn-ea"/>
          <a:cs typeface="+mn-cs"/>
        </a:defRPr>
      </a:lvl1pPr>
      <a:lvl2pPr marL="750094" indent="-214313"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2pPr>
      <a:lvl3pPr marL="105608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3pPr>
      <a:lvl4pPr marL="136207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4pPr>
      <a:lvl5pPr marL="1668066"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2" name="Rectangle 2"/>
          <p:cNvSpPr>
            <a:spLocks noChangeArrowheads="1"/>
          </p:cNvSpPr>
          <p:nvPr userDrawn="1"/>
        </p:nvSpPr>
        <p:spPr bwMode="gray">
          <a:xfrm>
            <a:off x="0" y="4786312"/>
            <a:ext cx="9144000" cy="357188"/>
          </a:xfrm>
          <a:prstGeom prst="rect">
            <a:avLst/>
          </a:prstGeom>
          <a:solidFill>
            <a:srgbClr val="568F86"/>
          </a:solidFill>
          <a:ln>
            <a:noFill/>
          </a:ln>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000000"/>
              </a:solidFill>
              <a:latin typeface="Calibri" panose="020F0502020204030204" pitchFamily="34" charset="0"/>
            </a:endParaRPr>
          </a:p>
        </p:txBody>
      </p:sp>
      <p:sp>
        <p:nvSpPr>
          <p:cNvPr id="10" name="Footer Placeholder 3"/>
          <p:cNvSpPr>
            <a:spLocks noGrp="1"/>
          </p:cNvSpPr>
          <p:nvPr>
            <p:ph type="ftr" sz="quarter" idx="3"/>
          </p:nvPr>
        </p:nvSpPr>
        <p:spPr>
          <a:xfrm>
            <a:off x="468314" y="4839891"/>
            <a:ext cx="8218487" cy="215503"/>
          </a:xfrm>
          <a:prstGeom prst="rect">
            <a:avLst/>
          </a:prstGeom>
        </p:spPr>
        <p:txBody>
          <a:bodyPr/>
          <a:lstStyle>
            <a:lvl1pPr>
              <a:defRPr sz="1100">
                <a:solidFill>
                  <a:schemeClr val="tx1"/>
                </a:solidFill>
                <a:latin typeface="Calibri" panose="020F0502020204030204" pitchFamily="34" charset="0"/>
                <a:cs typeface="Arial" panose="020B0604020202020204" pitchFamily="34" charset="0"/>
              </a:defRPr>
            </a:lvl1pPr>
          </a:lstStyle>
          <a:p>
            <a:pPr algn="ctr" fontAlgn="base">
              <a:spcBef>
                <a:spcPct val="0"/>
              </a:spcBef>
              <a:spcAft>
                <a:spcPct val="0"/>
              </a:spcAft>
              <a:defRPr/>
            </a:pPr>
            <a:r>
              <a:rPr lang="en-GB" dirty="0">
                <a:solidFill>
                  <a:srgbClr val="000000"/>
                </a:solidFill>
              </a:rPr>
              <a:t>© Pearson Education Ltd 2015. Copying permitted for purchasing institution only. </a:t>
            </a:r>
          </a:p>
        </p:txBody>
      </p:sp>
      <p:pic>
        <p:nvPicPr>
          <p:cNvPr id="3" name="Picture 2"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6" name="TextBox 5"/>
          <p:cNvSpPr txBox="1"/>
          <p:nvPr userDrawn="1"/>
        </p:nvSpPr>
        <p:spPr>
          <a:xfrm>
            <a:off x="1763688" y="81000"/>
            <a:ext cx="1008112" cy="270030"/>
          </a:xfrm>
          <a:prstGeom prst="rect">
            <a:avLst/>
          </a:prstGeom>
          <a:noFill/>
        </p:spPr>
        <p:txBody>
          <a:bodyPr wrap="square" rtlCol="0">
            <a:noAutofit/>
          </a:bodyPr>
          <a:lstStyle/>
          <a:p>
            <a:pPr fontAlgn="base">
              <a:spcBef>
                <a:spcPct val="0"/>
              </a:spcBef>
              <a:spcAft>
                <a:spcPct val="0"/>
              </a:spcAft>
            </a:pPr>
            <a:r>
              <a:rPr lang="en-GB" sz="2400" b="1" dirty="0">
                <a:solidFill>
                  <a:srgbClr val="000000"/>
                </a:solidFill>
                <a:latin typeface="Calibri" panose="020F0502020204030204" pitchFamily="34" charset="0"/>
                <a:cs typeface="Arial" panose="020B0604020202020204" pitchFamily="34" charset="0"/>
              </a:rPr>
              <a:t>CB1a</a:t>
            </a:r>
          </a:p>
        </p:txBody>
      </p:sp>
      <p:pic>
        <p:nvPicPr>
          <p:cNvPr id="14" name="Picture 13"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15" name="TextBox 14"/>
          <p:cNvSpPr txBox="1"/>
          <p:nvPr userDrawn="1"/>
        </p:nvSpPr>
        <p:spPr>
          <a:xfrm>
            <a:off x="1763688" y="93304"/>
            <a:ext cx="1008112" cy="283616"/>
          </a:xfrm>
          <a:prstGeom prst="rect">
            <a:avLst/>
          </a:prstGeom>
          <a:noFill/>
        </p:spPr>
        <p:txBody>
          <a:bodyPr wrap="square" rtlCol="0">
            <a:noAutofit/>
          </a:bodyPr>
          <a:lstStyle/>
          <a:p>
            <a:pPr fontAlgn="base">
              <a:spcBef>
                <a:spcPct val="0"/>
              </a:spcBef>
              <a:spcAft>
                <a:spcPct val="0"/>
              </a:spcAft>
            </a:pPr>
            <a:r>
              <a:rPr lang="en-GB" sz="2400" b="1" dirty="0">
                <a:solidFill>
                  <a:srgbClr val="000000"/>
                </a:solidFill>
                <a:latin typeface="Calibri" panose="020F0502020204030204" pitchFamily="34" charset="0"/>
                <a:cs typeface="Arial" panose="020B0604020202020204" pitchFamily="34" charset="0"/>
              </a:rPr>
              <a:t>CB1a</a:t>
            </a:r>
          </a:p>
        </p:txBody>
      </p:sp>
      <p:sp>
        <p:nvSpPr>
          <p:cNvPr id="16" name="TextBox 15"/>
          <p:cNvSpPr txBox="1"/>
          <p:nvPr userDrawn="1"/>
        </p:nvSpPr>
        <p:spPr>
          <a:xfrm>
            <a:off x="2854474" y="129245"/>
            <a:ext cx="5698976" cy="271550"/>
          </a:xfrm>
          <a:prstGeom prst="rect">
            <a:avLst/>
          </a:prstGeom>
          <a:noFill/>
        </p:spPr>
        <p:txBody>
          <a:bodyPr wrap="square" rtlCol="0">
            <a:noAutofit/>
          </a:bodyPr>
          <a:lstStyle/>
          <a:p>
            <a:pPr fontAlgn="base">
              <a:spcBef>
                <a:spcPct val="0"/>
              </a:spcBef>
              <a:spcAft>
                <a:spcPct val="0"/>
              </a:spcAft>
            </a:pPr>
            <a:r>
              <a:rPr lang="en-GB" sz="2000" dirty="0">
                <a:solidFill>
                  <a:srgbClr val="000000"/>
                </a:solidFill>
                <a:latin typeface="Calibri" panose="020F0502020204030204" pitchFamily="34" charset="0"/>
                <a:cs typeface="Arial" panose="020B0604020202020204" pitchFamily="34" charset="0"/>
              </a:rPr>
              <a:t>Microscopes</a:t>
            </a:r>
          </a:p>
        </p:txBody>
      </p:sp>
    </p:spTree>
    <p:extLst>
      <p:ext uri="{BB962C8B-B14F-4D97-AF65-F5344CB8AC3E}">
        <p14:creationId xmlns:p14="http://schemas.microsoft.com/office/powerpoint/2010/main" val="507297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sndAc>
      <p:stSnd>
        <p:snd r:embed="rId16" name="click.wav"/>
      </p:stSnd>
    </p:sndAc>
  </p:transition>
  <p:hf sldNum="0" hdr="0" dt="0"/>
  <p:txStyles>
    <p:titleStyle>
      <a:lvl1pPr algn="ctr" rtl="0" eaLnBrk="0" fontAlgn="base" hangingPunct="0">
        <a:spcBef>
          <a:spcPct val="0"/>
        </a:spcBef>
        <a:spcAft>
          <a:spcPct val="0"/>
        </a:spcAft>
        <a:defRPr sz="4400">
          <a:solidFill>
            <a:srgbClr val="568F86"/>
          </a:solidFill>
          <a:latin typeface="Calibri" panose="020F050202020403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2" name="Rectangle 2"/>
          <p:cNvSpPr>
            <a:spLocks noChangeArrowheads="1"/>
          </p:cNvSpPr>
          <p:nvPr userDrawn="1"/>
        </p:nvSpPr>
        <p:spPr bwMode="gray">
          <a:xfrm>
            <a:off x="0" y="4786312"/>
            <a:ext cx="9144000" cy="357188"/>
          </a:xfrm>
          <a:prstGeom prst="rect">
            <a:avLst/>
          </a:prstGeom>
          <a:solidFill>
            <a:srgbClr val="568F86"/>
          </a:solidFill>
          <a:ln>
            <a:noFill/>
          </a:ln>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000000"/>
              </a:solidFill>
              <a:latin typeface="Calibri" panose="020F0502020204030204" pitchFamily="34" charset="0"/>
            </a:endParaRPr>
          </a:p>
        </p:txBody>
      </p:sp>
      <p:sp>
        <p:nvSpPr>
          <p:cNvPr id="10" name="Footer Placeholder 3"/>
          <p:cNvSpPr>
            <a:spLocks noGrp="1"/>
          </p:cNvSpPr>
          <p:nvPr>
            <p:ph type="ftr" sz="quarter" idx="3"/>
          </p:nvPr>
        </p:nvSpPr>
        <p:spPr>
          <a:xfrm>
            <a:off x="468314" y="4839891"/>
            <a:ext cx="8218487" cy="215503"/>
          </a:xfrm>
          <a:prstGeom prst="rect">
            <a:avLst/>
          </a:prstGeom>
        </p:spPr>
        <p:txBody>
          <a:bodyPr/>
          <a:lstStyle>
            <a:lvl1pPr>
              <a:defRPr sz="1100">
                <a:solidFill>
                  <a:schemeClr val="tx1"/>
                </a:solidFill>
                <a:latin typeface="Calibri" panose="020F0502020204030204" pitchFamily="34" charset="0"/>
                <a:cs typeface="Arial" panose="020B0604020202020204" pitchFamily="34" charset="0"/>
              </a:defRPr>
            </a:lvl1pPr>
          </a:lstStyle>
          <a:p>
            <a:pPr algn="ctr" fontAlgn="base">
              <a:spcBef>
                <a:spcPct val="0"/>
              </a:spcBef>
              <a:spcAft>
                <a:spcPct val="0"/>
              </a:spcAft>
              <a:defRPr/>
            </a:pPr>
            <a:r>
              <a:rPr lang="en-GB" dirty="0">
                <a:solidFill>
                  <a:srgbClr val="000000"/>
                </a:solidFill>
              </a:rPr>
              <a:t>© Pearson Education Ltd 2015. Copying permitted for purchasing institution only. </a:t>
            </a:r>
          </a:p>
        </p:txBody>
      </p:sp>
      <p:pic>
        <p:nvPicPr>
          <p:cNvPr id="3" name="Picture 2"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6" name="TextBox 5"/>
          <p:cNvSpPr txBox="1"/>
          <p:nvPr userDrawn="1"/>
        </p:nvSpPr>
        <p:spPr>
          <a:xfrm>
            <a:off x="1763688" y="81000"/>
            <a:ext cx="1008112" cy="270030"/>
          </a:xfrm>
          <a:prstGeom prst="rect">
            <a:avLst/>
          </a:prstGeom>
          <a:noFill/>
        </p:spPr>
        <p:txBody>
          <a:bodyPr wrap="square" rtlCol="0">
            <a:noAutofit/>
          </a:bodyPr>
          <a:lstStyle/>
          <a:p>
            <a:pPr fontAlgn="base">
              <a:spcBef>
                <a:spcPct val="0"/>
              </a:spcBef>
              <a:spcAft>
                <a:spcPct val="0"/>
              </a:spcAft>
            </a:pPr>
            <a:r>
              <a:rPr lang="en-GB" sz="2400" b="1" dirty="0">
                <a:solidFill>
                  <a:srgbClr val="000000"/>
                </a:solidFill>
                <a:latin typeface="Calibri" panose="020F0502020204030204" pitchFamily="34" charset="0"/>
                <a:cs typeface="Arial" panose="020B0604020202020204" pitchFamily="34" charset="0"/>
              </a:rPr>
              <a:t>CB1a</a:t>
            </a:r>
          </a:p>
        </p:txBody>
      </p:sp>
      <p:pic>
        <p:nvPicPr>
          <p:cNvPr id="14" name="Picture 13"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15" name="TextBox 14"/>
          <p:cNvSpPr txBox="1"/>
          <p:nvPr userDrawn="1"/>
        </p:nvSpPr>
        <p:spPr>
          <a:xfrm>
            <a:off x="1763688" y="93304"/>
            <a:ext cx="1008112" cy="283616"/>
          </a:xfrm>
          <a:prstGeom prst="rect">
            <a:avLst/>
          </a:prstGeom>
          <a:noFill/>
        </p:spPr>
        <p:txBody>
          <a:bodyPr wrap="square" rtlCol="0">
            <a:noAutofit/>
          </a:bodyPr>
          <a:lstStyle/>
          <a:p>
            <a:pPr fontAlgn="base">
              <a:spcBef>
                <a:spcPct val="0"/>
              </a:spcBef>
              <a:spcAft>
                <a:spcPct val="0"/>
              </a:spcAft>
            </a:pPr>
            <a:r>
              <a:rPr lang="en-GB" sz="2400" b="1" dirty="0">
                <a:solidFill>
                  <a:srgbClr val="000000"/>
                </a:solidFill>
                <a:latin typeface="Calibri" panose="020F0502020204030204" pitchFamily="34" charset="0"/>
                <a:cs typeface="Arial" panose="020B0604020202020204" pitchFamily="34" charset="0"/>
              </a:rPr>
              <a:t>CB1a</a:t>
            </a:r>
          </a:p>
        </p:txBody>
      </p:sp>
      <p:sp>
        <p:nvSpPr>
          <p:cNvPr id="16" name="TextBox 15"/>
          <p:cNvSpPr txBox="1"/>
          <p:nvPr userDrawn="1"/>
        </p:nvSpPr>
        <p:spPr>
          <a:xfrm>
            <a:off x="2854474" y="129245"/>
            <a:ext cx="5698976" cy="271550"/>
          </a:xfrm>
          <a:prstGeom prst="rect">
            <a:avLst/>
          </a:prstGeom>
          <a:noFill/>
        </p:spPr>
        <p:txBody>
          <a:bodyPr wrap="square" rtlCol="0">
            <a:noAutofit/>
          </a:bodyPr>
          <a:lstStyle/>
          <a:p>
            <a:pPr fontAlgn="base">
              <a:spcBef>
                <a:spcPct val="0"/>
              </a:spcBef>
              <a:spcAft>
                <a:spcPct val="0"/>
              </a:spcAft>
            </a:pPr>
            <a:r>
              <a:rPr lang="en-GB" sz="2000" dirty="0">
                <a:solidFill>
                  <a:srgbClr val="000000"/>
                </a:solidFill>
                <a:latin typeface="Calibri" panose="020F0502020204030204" pitchFamily="34" charset="0"/>
                <a:cs typeface="Arial" panose="020B0604020202020204" pitchFamily="34" charset="0"/>
              </a:rPr>
              <a:t>Microscopes</a:t>
            </a:r>
          </a:p>
        </p:txBody>
      </p:sp>
    </p:spTree>
    <p:extLst>
      <p:ext uri="{BB962C8B-B14F-4D97-AF65-F5344CB8AC3E}">
        <p14:creationId xmlns:p14="http://schemas.microsoft.com/office/powerpoint/2010/main" val="2408017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sndAc>
      <p:stSnd>
        <p:snd r:embed="rId16" name="click.wav"/>
      </p:stSnd>
    </p:sndAc>
  </p:transition>
  <p:hf sldNum="0" hdr="0" dt="0"/>
  <p:txStyles>
    <p:titleStyle>
      <a:lvl1pPr algn="ctr" rtl="0" eaLnBrk="0" fontAlgn="base" hangingPunct="0">
        <a:spcBef>
          <a:spcPct val="0"/>
        </a:spcBef>
        <a:spcAft>
          <a:spcPct val="0"/>
        </a:spcAft>
        <a:defRPr sz="4400">
          <a:solidFill>
            <a:srgbClr val="568F86"/>
          </a:solidFill>
          <a:latin typeface="Calibri" panose="020F050202020403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129DE708-D0CB-48AC-8D6A-DBF5B3B597FF}"/>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36313FF3-7BA7-4DB1-A0BA-866BAC1C4A0A}"/>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F41C33CD-AAE1-4D44-B661-7BCE9C7A30FA}"/>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367443519"/>
      </p:ext>
    </p:extLst>
  </p:cSld>
  <p:clrMap bg1="lt1" tx1="dk1" bg2="lt2" tx2="dk2" accent1="accent1" accent2="accent2" accent3="accent3" accent4="accent4" accent5="accent5" accent6="accent6" hlink="hlink" folHlink="folHlink"/>
  <p:sldLayoutIdLst>
    <p:sldLayoutId id="2147483703"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ChemistryPPTTop">
            <a:extLst>
              <a:ext uri="{FF2B5EF4-FFF2-40B4-BE49-F238E27FC236}">
                <a16:creationId xmlns:a16="http://schemas.microsoft.com/office/drawing/2014/main" id="{9C6845D4-1035-43E3-9DC5-488129795E9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9" descr="ChemistryPPTBottom">
            <a:extLst>
              <a:ext uri="{FF2B5EF4-FFF2-40B4-BE49-F238E27FC236}">
                <a16:creationId xmlns:a16="http://schemas.microsoft.com/office/drawing/2014/main" id="{5D1D4CFB-C984-4A15-99D6-9E33AE9BB4D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DCE00641-4C20-4E5A-91E7-BE3A2DCC4236}"/>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7C723E30-C5B2-46DE-9AAC-6339AF4A20E5}"/>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8Fa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54286" name="Text Box 14">
            <a:extLst>
              <a:ext uri="{FF2B5EF4-FFF2-40B4-BE49-F238E27FC236}">
                <a16:creationId xmlns:a16="http://schemas.microsoft.com/office/drawing/2014/main" id="{9745B253-3655-4F68-91A5-82D41541E9D8}"/>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ja-JP"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Dalton’s atomic model</a:t>
            </a:r>
            <a:endPar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 Placeholder 8">
            <a:extLst>
              <a:ext uri="{FF2B5EF4-FFF2-40B4-BE49-F238E27FC236}">
                <a16:creationId xmlns:a16="http://schemas.microsoft.com/office/drawing/2014/main" id="{44ADD1BD-9F18-4422-B051-59CD6D351D7A}"/>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9688EFCD-5B78-4099-84C0-3D7594F46EB3}"/>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28142030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006786"/>
          </a:solidFill>
          <a:latin typeface="+mn-lt"/>
          <a:ea typeface="+mn-ea"/>
          <a:cs typeface="+mn-cs"/>
        </a:defRPr>
      </a:lvl1pPr>
      <a:lvl2pPr marL="750094" indent="-214313"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2pPr>
      <a:lvl3pPr marL="105608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3pPr>
      <a:lvl4pPr marL="136207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4pPr>
      <a:lvl5pPr marL="1668066"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ChemistryPPT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9" descr="ChemistryPPTBotto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7Ga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Solids, liquids and gases</a:t>
            </a:r>
          </a:p>
        </p:txBody>
      </p:sp>
      <p:sp>
        <p:nvSpPr>
          <p:cNvPr id="9" name="Text Placeholder 8"/>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2936464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006786"/>
          </a:solidFill>
          <a:latin typeface="+mn-lt"/>
          <a:ea typeface="+mn-ea"/>
          <a:cs typeface="+mn-cs"/>
        </a:defRPr>
      </a:lvl1pPr>
      <a:lvl2pPr marL="750094" indent="-214313"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2pPr>
      <a:lvl3pPr marL="105608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3pPr>
      <a:lvl4pPr marL="136207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4pPr>
      <a:lvl5pPr marL="1668066"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7F5D0465-50D2-4AEE-B1DD-65324D42ECCD}"/>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B0C50AE4-C350-4D74-A82C-C9CD5B28B6C9}"/>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E9F62A64-BD5A-4667-A0D6-05250161AECA}"/>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64581140"/>
      </p:ext>
    </p:extLst>
  </p:cSld>
  <p:clrMap bg1="lt1" tx1="dk1" bg2="lt2" tx2="dk2" accent1="accent1" accent2="accent2" accent3="accent3" accent4="accent4" accent5="accent5" accent6="accent6" hlink="hlink" folHlink="folHlink"/>
  <p:sldLayoutIdLst>
    <p:sldLayoutId id="2147483731"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14D8FB67-A71F-4D00-AE59-FDD712EFE093}"/>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4C73D2AE-0C7E-4ABE-89E6-5E0CC6B512F7}"/>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586484F8-AC81-487A-B297-12A52DF4CCD5}"/>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15744774"/>
      </p:ext>
    </p:extLst>
  </p:cSld>
  <p:clrMap bg1="lt1" tx1="dk1" bg2="lt2" tx2="dk2" accent1="accent1" accent2="accent2" accent3="accent3" accent4="accent4" accent5="accent5" accent6="accent6" hlink="hlink" folHlink="folHlink"/>
  <p:sldLayoutIdLst>
    <p:sldLayoutId id="2147483733"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ChemistryPPTTop">
            <a:extLst>
              <a:ext uri="{FF2B5EF4-FFF2-40B4-BE49-F238E27FC236}">
                <a16:creationId xmlns:a16="http://schemas.microsoft.com/office/drawing/2014/main" id="{E53AFAC3-39AB-48E5-A302-7F14791E55A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9" descr="ChemistryPPTBottom">
            <a:extLst>
              <a:ext uri="{FF2B5EF4-FFF2-40B4-BE49-F238E27FC236}">
                <a16:creationId xmlns:a16="http://schemas.microsoft.com/office/drawing/2014/main" id="{03AA3942-FFDD-44A0-8B80-D7925756C8E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5C9E9AC8-6E52-4F02-AD66-2ED96BF4C808}"/>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BD6C3F10-58D3-4D2E-AD81-F0DDF8F764EF}"/>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7Gb</a:t>
            </a:r>
            <a:endParaRPr lang="en-GB" altLang="en-US" sz="1350">
              <a:latin typeface="Arial Black" panose="020B0A04020102020204" pitchFamily="34" charset="0"/>
            </a:endParaRPr>
          </a:p>
        </p:txBody>
      </p:sp>
      <p:sp>
        <p:nvSpPr>
          <p:cNvPr id="54286" name="Text Box 14">
            <a:extLst>
              <a:ext uri="{FF2B5EF4-FFF2-40B4-BE49-F238E27FC236}">
                <a16:creationId xmlns:a16="http://schemas.microsoft.com/office/drawing/2014/main" id="{46FE01D6-A80D-49D7-8E89-0A7B491ABEE7}"/>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Hypotheses and theories – Particles </a:t>
            </a:r>
          </a:p>
        </p:txBody>
      </p:sp>
      <p:sp>
        <p:nvSpPr>
          <p:cNvPr id="9" name="Text Placeholder 8">
            <a:extLst>
              <a:ext uri="{FF2B5EF4-FFF2-40B4-BE49-F238E27FC236}">
                <a16:creationId xmlns:a16="http://schemas.microsoft.com/office/drawing/2014/main" id="{83A3FC46-5B55-478E-ACBB-7330AF3A1EEA}"/>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DFF56B41-AA52-4484-8728-784A8FDADFA8}"/>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210188497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006786"/>
          </a:solidFill>
          <a:latin typeface="+mn-lt"/>
          <a:ea typeface="+mn-ea"/>
          <a:cs typeface="+mn-cs"/>
        </a:defRPr>
      </a:lvl1pPr>
      <a:lvl2pPr marL="750094" indent="-214313"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2pPr>
      <a:lvl3pPr marL="105608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3pPr>
      <a:lvl4pPr marL="136207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4pPr>
      <a:lvl5pPr marL="1668066"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image" Target="../media/image17.jpeg"/><Relationship Id="rId5" Type="http://schemas.openxmlformats.org/officeDocument/2006/relationships/image" Target="../media/image9.jpeg"/><Relationship Id="rId10" Type="http://schemas.openxmlformats.org/officeDocument/2006/relationships/image" Target="../media/image21.jpeg"/><Relationship Id="rId4" Type="http://schemas.openxmlformats.org/officeDocument/2006/relationships/image" Target="../media/image13.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annotation_id=annotation_1111465409&amp;feature=iv&amp;src_vid=4m5JnJBq2AU&amp;v=NHo6LTXdFns"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2.xml"/><Relationship Id="rId6" Type="http://schemas.openxmlformats.org/officeDocument/2006/relationships/image" Target="../media/image13.jpeg"/><Relationship Id="rId5" Type="http://schemas.openxmlformats.org/officeDocument/2006/relationships/image" Target="../media/image14.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296915" y="0"/>
            <a:ext cx="8229600" cy="857250"/>
          </a:xfrm>
        </p:spPr>
        <p:txBody>
          <a:bodyPr/>
          <a:lstStyle/>
          <a:p>
            <a:r>
              <a:rPr lang="en-GB" dirty="0"/>
              <a:t>Resources</a:t>
            </a:r>
          </a:p>
        </p:txBody>
      </p:sp>
      <p:sp>
        <p:nvSpPr>
          <p:cNvPr id="3" name="TextBox 2"/>
          <p:cNvSpPr txBox="1"/>
          <p:nvPr/>
        </p:nvSpPr>
        <p:spPr>
          <a:xfrm>
            <a:off x="35496" y="555526"/>
            <a:ext cx="3024336" cy="3077766"/>
          </a:xfrm>
          <a:prstGeom prst="rect">
            <a:avLst/>
          </a:prstGeom>
          <a:noFill/>
          <a:ln w="25400">
            <a:solidFill>
              <a:schemeClr val="tx1"/>
            </a:solidFill>
          </a:ln>
        </p:spPr>
        <p:txBody>
          <a:bodyPr wrap="square" rtlCol="0">
            <a:spAutoFit/>
          </a:bodyPr>
          <a:lstStyle/>
          <a:p>
            <a:r>
              <a:rPr lang="en-US" sz="2400" b="1" dirty="0"/>
              <a:t>Worksheets</a:t>
            </a:r>
          </a:p>
          <a:p>
            <a:r>
              <a:rPr lang="en-US" sz="1600" dirty="0"/>
              <a:t>7Gc2 explaining Brownian Motion</a:t>
            </a:r>
          </a:p>
          <a:p>
            <a:r>
              <a:rPr lang="en-US" sz="1600" dirty="0"/>
              <a:t>7Gc5 using the </a:t>
            </a:r>
            <a:r>
              <a:rPr lang="en-US" sz="1600" dirty="0" err="1"/>
              <a:t>nano</a:t>
            </a:r>
            <a:r>
              <a:rPr lang="en-US" sz="1600" dirty="0"/>
              <a:t> scale</a:t>
            </a:r>
          </a:p>
          <a:p>
            <a:endParaRPr lang="en-US" sz="2400" b="1" dirty="0"/>
          </a:p>
          <a:p>
            <a:r>
              <a:rPr lang="en-US" sz="2400" b="1" dirty="0"/>
              <a:t>h/w </a:t>
            </a:r>
            <a:r>
              <a:rPr lang="en-US" sz="2400" dirty="0"/>
              <a:t>recommendation</a:t>
            </a:r>
          </a:p>
          <a:p>
            <a:r>
              <a:rPr lang="en-GB" dirty="0"/>
              <a:t>7Gc7 – Numerical measuring movements </a:t>
            </a:r>
          </a:p>
          <a:p>
            <a:endParaRPr lang="en-GB" dirty="0"/>
          </a:p>
          <a:p>
            <a:r>
              <a:rPr lang="en-GB" dirty="0"/>
              <a:t>Active Learn exercises</a:t>
            </a:r>
          </a:p>
          <a:p>
            <a:endParaRPr lang="en-US" dirty="0"/>
          </a:p>
        </p:txBody>
      </p:sp>
      <p:sp>
        <p:nvSpPr>
          <p:cNvPr id="7" name="TextBox 6"/>
          <p:cNvSpPr txBox="1"/>
          <p:nvPr/>
        </p:nvSpPr>
        <p:spPr>
          <a:xfrm>
            <a:off x="3419872" y="1077213"/>
            <a:ext cx="5724127" cy="738664"/>
          </a:xfrm>
          <a:prstGeom prst="rect">
            <a:avLst/>
          </a:prstGeom>
          <a:noFill/>
          <a:ln w="25400">
            <a:solidFill>
              <a:schemeClr val="tx1"/>
            </a:solidFill>
          </a:ln>
        </p:spPr>
        <p:txBody>
          <a:bodyPr wrap="square" rtlCol="0">
            <a:spAutoFit/>
          </a:bodyPr>
          <a:lstStyle/>
          <a:p>
            <a:r>
              <a:rPr lang="en-US" sz="2400" b="1" dirty="0"/>
              <a:t>Practical</a:t>
            </a:r>
          </a:p>
          <a:p>
            <a:endParaRPr lang="en-US" dirty="0"/>
          </a:p>
        </p:txBody>
      </p:sp>
    </p:spTree>
    <p:extLst>
      <p:ext uri="{BB962C8B-B14F-4D97-AF65-F5344CB8AC3E}">
        <p14:creationId xmlns:p14="http://schemas.microsoft.com/office/powerpoint/2010/main" val="329201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Arrow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84029">
            <a:off x="2033588" y="2139554"/>
            <a:ext cx="351235"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Arrow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1729" y="2031206"/>
            <a:ext cx="402431"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27652" name="Text Box 15"/>
          <p:cNvSpPr txBox="1">
            <a:spLocks noChangeArrowheads="1"/>
          </p:cNvSpPr>
          <p:nvPr/>
        </p:nvSpPr>
        <p:spPr bwMode="auto">
          <a:xfrm>
            <a:off x="454162" y="4123135"/>
            <a:ext cx="828092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2000" dirty="0">
                <a:solidFill>
                  <a:srgbClr val="006786"/>
                </a:solidFill>
              </a:rPr>
              <a:t>Bacteria and viruses can be seen through an electron microscope, but not even the most powerful microscopes can see atoms and molecules.</a:t>
            </a:r>
          </a:p>
        </p:txBody>
      </p:sp>
      <p:sp>
        <p:nvSpPr>
          <p:cNvPr id="27658" name="Text Box 20"/>
          <p:cNvSpPr txBox="1">
            <a:spLocks noChangeArrowheads="1"/>
          </p:cNvSpPr>
          <p:nvPr/>
        </p:nvSpPr>
        <p:spPr bwMode="auto">
          <a:xfrm>
            <a:off x="2195512" y="2247900"/>
            <a:ext cx="558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1500">
                <a:solidFill>
                  <a:srgbClr val="000000"/>
                </a:solidFill>
              </a:rPr>
              <a:t>÷ 10</a:t>
            </a:r>
          </a:p>
        </p:txBody>
      </p:sp>
      <p:sp>
        <p:nvSpPr>
          <p:cNvPr id="27663" name="Text Box 20"/>
          <p:cNvSpPr txBox="1">
            <a:spLocks noChangeArrowheads="1"/>
          </p:cNvSpPr>
          <p:nvPr/>
        </p:nvSpPr>
        <p:spPr bwMode="auto">
          <a:xfrm>
            <a:off x="4463653" y="2409825"/>
            <a:ext cx="558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1500">
                <a:solidFill>
                  <a:srgbClr val="000000"/>
                </a:solidFill>
              </a:rPr>
              <a:t>÷ 10</a:t>
            </a:r>
          </a:p>
        </p:txBody>
      </p:sp>
      <p:pic>
        <p:nvPicPr>
          <p:cNvPr id="27668" name="Picture 20" descr="Arrow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6019" y="1653779"/>
            <a:ext cx="351235"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 Box 20"/>
          <p:cNvSpPr txBox="1">
            <a:spLocks noChangeArrowheads="1"/>
          </p:cNvSpPr>
          <p:nvPr/>
        </p:nvSpPr>
        <p:spPr bwMode="auto">
          <a:xfrm>
            <a:off x="6407944" y="1762125"/>
            <a:ext cx="558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1500">
                <a:solidFill>
                  <a:srgbClr val="000000"/>
                </a:solidFill>
              </a:rPr>
              <a:t>÷ 10</a:t>
            </a:r>
          </a:p>
        </p:txBody>
      </p:sp>
      <p:grpSp>
        <p:nvGrpSpPr>
          <p:cNvPr id="27681" name="Group 33"/>
          <p:cNvGrpSpPr>
            <a:grpSpLocks/>
          </p:cNvGrpSpPr>
          <p:nvPr/>
        </p:nvGrpSpPr>
        <p:grpSpPr bwMode="auto">
          <a:xfrm>
            <a:off x="1331119" y="627460"/>
            <a:ext cx="1821656" cy="1579960"/>
            <a:chOff x="364" y="527"/>
            <a:chExt cx="1530" cy="1327"/>
          </a:xfrm>
        </p:grpSpPr>
        <p:sp>
          <p:nvSpPr>
            <p:cNvPr id="8215" name="Text Box 9"/>
            <p:cNvSpPr txBox="1">
              <a:spLocks noChangeArrowheads="1"/>
            </p:cNvSpPr>
            <p:nvPr/>
          </p:nvSpPr>
          <p:spPr bwMode="auto">
            <a:xfrm>
              <a:off x="371" y="1389"/>
              <a:ext cx="151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0.000001</a:t>
              </a:r>
              <a:r>
                <a:rPr lang="en-GB" altLang="en-US" sz="900">
                  <a:solidFill>
                    <a:srgbClr val="006786"/>
                  </a:solidFill>
                </a:rPr>
                <a:t> </a:t>
              </a:r>
              <a:r>
                <a:rPr lang="en-GB" altLang="en-US" sz="1500">
                  <a:solidFill>
                    <a:srgbClr val="006786"/>
                  </a:solidFill>
                </a:rPr>
                <a:t>metre</a:t>
              </a:r>
            </a:p>
            <a:p>
              <a:pPr algn="ctr" defTabSz="685800" eaLnBrk="1" fontAlgn="base" hangingPunct="1">
                <a:spcBef>
                  <a:spcPct val="0"/>
                </a:spcBef>
                <a:spcAft>
                  <a:spcPct val="0"/>
                </a:spcAft>
              </a:pPr>
              <a:r>
                <a:rPr lang="en-GB" altLang="en-US" sz="1500">
                  <a:solidFill>
                    <a:srgbClr val="006786"/>
                  </a:solidFill>
                </a:rPr>
                <a:t>1</a:t>
              </a:r>
              <a:r>
                <a:rPr lang="en-GB" altLang="en-US" sz="900">
                  <a:solidFill>
                    <a:srgbClr val="006786"/>
                  </a:solidFill>
                </a:rPr>
                <a:t> </a:t>
              </a:r>
              <a:r>
                <a:rPr lang="en-GB" altLang="en-US" sz="1500">
                  <a:solidFill>
                    <a:srgbClr val="006786"/>
                  </a:solidFill>
                </a:rPr>
                <a:t>micrometre, 1</a:t>
              </a:r>
              <a:r>
                <a:rPr lang="en-GB" altLang="en-US" sz="900">
                  <a:solidFill>
                    <a:srgbClr val="006786"/>
                  </a:solidFill>
                </a:rPr>
                <a:t> </a:t>
              </a:r>
              <a:r>
                <a:rPr lang="el-GR" altLang="en-US" sz="1500">
                  <a:solidFill>
                    <a:srgbClr val="006786"/>
                  </a:solidFill>
                </a:rPr>
                <a:t>μ</a:t>
              </a:r>
              <a:r>
                <a:rPr lang="en-GB" altLang="en-US" sz="1500">
                  <a:solidFill>
                    <a:srgbClr val="006786"/>
                  </a:solidFill>
                </a:rPr>
                <a:t>m</a:t>
              </a:r>
            </a:p>
          </p:txBody>
        </p:sp>
        <p:sp>
          <p:nvSpPr>
            <p:cNvPr id="8216" name="Text Box 14"/>
            <p:cNvSpPr txBox="1">
              <a:spLocks noChangeArrowheads="1"/>
            </p:cNvSpPr>
            <p:nvPr/>
          </p:nvSpPr>
          <p:spPr bwMode="auto">
            <a:xfrm>
              <a:off x="538" y="527"/>
              <a:ext cx="118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0000"/>
                  </a:solidFill>
                </a:rPr>
                <a:t>Small bacteria</a:t>
              </a:r>
            </a:p>
          </p:txBody>
        </p:sp>
        <p:pic>
          <p:nvPicPr>
            <p:cNvPr id="8217" name="Picture 22" descr="7Gc_g_bacter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 y="800"/>
              <a:ext cx="1530"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19" name="Group 27"/>
          <p:cNvGrpSpPr>
            <a:grpSpLocks/>
          </p:cNvGrpSpPr>
          <p:nvPr/>
        </p:nvGrpSpPr>
        <p:grpSpPr bwMode="auto">
          <a:xfrm>
            <a:off x="2574132" y="2625329"/>
            <a:ext cx="1727597" cy="1295400"/>
            <a:chOff x="1202" y="2205"/>
            <a:chExt cx="1451" cy="1088"/>
          </a:xfrm>
        </p:grpSpPr>
        <p:sp>
          <p:nvSpPr>
            <p:cNvPr id="8212" name="Text Box 9"/>
            <p:cNvSpPr txBox="1">
              <a:spLocks noChangeArrowheads="1"/>
            </p:cNvSpPr>
            <p:nvPr/>
          </p:nvSpPr>
          <p:spPr bwMode="auto">
            <a:xfrm>
              <a:off x="1244" y="2205"/>
              <a:ext cx="13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0.0000001</a:t>
              </a:r>
              <a:r>
                <a:rPr lang="en-GB" altLang="en-US" sz="900">
                  <a:solidFill>
                    <a:srgbClr val="006786"/>
                  </a:solidFill>
                </a:rPr>
                <a:t> </a:t>
              </a:r>
              <a:r>
                <a:rPr lang="en-GB" altLang="en-US" sz="1500">
                  <a:solidFill>
                    <a:srgbClr val="006786"/>
                  </a:solidFill>
                </a:rPr>
                <a:t>metre</a:t>
              </a:r>
            </a:p>
          </p:txBody>
        </p:sp>
        <p:sp>
          <p:nvSpPr>
            <p:cNvPr id="8213" name="Text Box 14"/>
            <p:cNvSpPr txBox="1">
              <a:spLocks noChangeArrowheads="1"/>
            </p:cNvSpPr>
            <p:nvPr/>
          </p:nvSpPr>
          <p:spPr bwMode="auto">
            <a:xfrm>
              <a:off x="1590" y="3022"/>
              <a:ext cx="52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0000"/>
                  </a:solidFill>
                </a:rPr>
                <a:t>Virus</a:t>
              </a:r>
            </a:p>
          </p:txBody>
        </p:sp>
        <p:pic>
          <p:nvPicPr>
            <p:cNvPr id="8214" name="Picture 23" descr="7Gc_h_virus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 y="2478"/>
              <a:ext cx="145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82" name="Group 34"/>
          <p:cNvGrpSpPr>
            <a:grpSpLocks/>
          </p:cNvGrpSpPr>
          <p:nvPr/>
        </p:nvGrpSpPr>
        <p:grpSpPr bwMode="auto">
          <a:xfrm>
            <a:off x="4463653" y="627460"/>
            <a:ext cx="1765697" cy="1323975"/>
            <a:chOff x="3230" y="572"/>
            <a:chExt cx="1483" cy="1112"/>
          </a:xfrm>
        </p:grpSpPr>
        <p:sp>
          <p:nvSpPr>
            <p:cNvPr id="8209" name="Text Box 9"/>
            <p:cNvSpPr txBox="1">
              <a:spLocks noChangeArrowheads="1"/>
            </p:cNvSpPr>
            <p:nvPr/>
          </p:nvSpPr>
          <p:spPr bwMode="auto">
            <a:xfrm>
              <a:off x="3246" y="1413"/>
              <a:ext cx="14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0.00000001</a:t>
              </a:r>
              <a:r>
                <a:rPr lang="en-GB" altLang="en-US" sz="900">
                  <a:solidFill>
                    <a:srgbClr val="006786"/>
                  </a:solidFill>
                </a:rPr>
                <a:t> </a:t>
              </a:r>
              <a:r>
                <a:rPr lang="en-GB" altLang="en-US" sz="1500">
                  <a:solidFill>
                    <a:srgbClr val="006786"/>
                  </a:solidFill>
                </a:rPr>
                <a:t>metre</a:t>
              </a:r>
            </a:p>
          </p:txBody>
        </p:sp>
        <p:sp>
          <p:nvSpPr>
            <p:cNvPr id="8210" name="Text Box 14"/>
            <p:cNvSpPr txBox="1">
              <a:spLocks noChangeArrowheads="1"/>
            </p:cNvSpPr>
            <p:nvPr/>
          </p:nvSpPr>
          <p:spPr bwMode="auto">
            <a:xfrm>
              <a:off x="3340" y="572"/>
              <a:ext cx="126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0000"/>
                  </a:solidFill>
                </a:rPr>
                <a:t>Large molecule</a:t>
              </a:r>
            </a:p>
          </p:txBody>
        </p:sp>
        <p:pic>
          <p:nvPicPr>
            <p:cNvPr id="8211" name="Picture 25" descr="7Gc_i_molecul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0" y="855"/>
              <a:ext cx="1483"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20" name="Group 28"/>
          <p:cNvGrpSpPr>
            <a:grpSpLocks/>
          </p:cNvGrpSpPr>
          <p:nvPr/>
        </p:nvGrpSpPr>
        <p:grpSpPr bwMode="auto">
          <a:xfrm>
            <a:off x="5400675" y="2341960"/>
            <a:ext cx="2530078" cy="1578769"/>
            <a:chOff x="3576" y="1967"/>
            <a:chExt cx="2125" cy="1326"/>
          </a:xfrm>
        </p:grpSpPr>
        <p:sp>
          <p:nvSpPr>
            <p:cNvPr id="8206" name="Text Box 9"/>
            <p:cNvSpPr txBox="1">
              <a:spLocks noChangeArrowheads="1"/>
            </p:cNvSpPr>
            <p:nvPr/>
          </p:nvSpPr>
          <p:spPr bwMode="auto">
            <a:xfrm>
              <a:off x="3833" y="1967"/>
              <a:ext cx="154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0.000000001</a:t>
              </a:r>
              <a:r>
                <a:rPr lang="en-GB" altLang="en-US" sz="900">
                  <a:solidFill>
                    <a:srgbClr val="006786"/>
                  </a:solidFill>
                </a:rPr>
                <a:t> </a:t>
              </a:r>
              <a:r>
                <a:rPr lang="en-GB" altLang="en-US" sz="1500">
                  <a:solidFill>
                    <a:srgbClr val="006786"/>
                  </a:solidFill>
                </a:rPr>
                <a:t>metre</a:t>
              </a:r>
              <a:br>
                <a:rPr lang="en-GB" altLang="en-US" sz="1500">
                  <a:solidFill>
                    <a:srgbClr val="006786"/>
                  </a:solidFill>
                </a:rPr>
              </a:br>
              <a:r>
                <a:rPr lang="en-GB" altLang="en-US" sz="1500">
                  <a:solidFill>
                    <a:srgbClr val="006786"/>
                  </a:solidFill>
                </a:rPr>
                <a:t>1</a:t>
              </a:r>
              <a:r>
                <a:rPr lang="en-GB" altLang="en-US" sz="900">
                  <a:solidFill>
                    <a:srgbClr val="006786"/>
                  </a:solidFill>
                </a:rPr>
                <a:t> </a:t>
              </a:r>
              <a:r>
                <a:rPr lang="en-GB" altLang="en-US" sz="1500">
                  <a:solidFill>
                    <a:srgbClr val="006786"/>
                  </a:solidFill>
                </a:rPr>
                <a:t>nanometre, 1</a:t>
              </a:r>
              <a:r>
                <a:rPr lang="en-GB" altLang="en-US" sz="900">
                  <a:solidFill>
                    <a:srgbClr val="006786"/>
                  </a:solidFill>
                </a:rPr>
                <a:t> </a:t>
              </a:r>
              <a:r>
                <a:rPr lang="en-GB" altLang="en-US" sz="1500">
                  <a:solidFill>
                    <a:srgbClr val="006786"/>
                  </a:solidFill>
                </a:rPr>
                <a:t>nm</a:t>
              </a:r>
            </a:p>
          </p:txBody>
        </p:sp>
        <p:sp>
          <p:nvSpPr>
            <p:cNvPr id="8207" name="Text Box 14"/>
            <p:cNvSpPr txBox="1">
              <a:spLocks noChangeArrowheads="1"/>
            </p:cNvSpPr>
            <p:nvPr/>
          </p:nvSpPr>
          <p:spPr bwMode="auto">
            <a:xfrm>
              <a:off x="3576" y="3022"/>
              <a:ext cx="212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0000"/>
                  </a:solidFill>
                </a:rPr>
                <a:t>Atoms and small molecules</a:t>
              </a:r>
            </a:p>
          </p:txBody>
        </p:sp>
        <p:pic>
          <p:nvPicPr>
            <p:cNvPr id="8208" name="Picture 29" descr="7Gc_j_atom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1" y="2387"/>
              <a:ext cx="1834"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5058197"/>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7681"/>
                                        </p:tgtEl>
                                        <p:attrNameLst>
                                          <p:attrName>style.visibility</p:attrName>
                                        </p:attrNameLst>
                                      </p:cBhvr>
                                      <p:to>
                                        <p:strVal val="visible"/>
                                      </p:to>
                                    </p:set>
                                    <p:animEffect transition="in" filter="fade">
                                      <p:cBhvr>
                                        <p:cTn id="7" dur="500"/>
                                        <p:tgtEl>
                                          <p:spTgt spid="27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7"/>
                                        </p:tgtEl>
                                        <p:attrNameLst>
                                          <p:attrName>style.visibility</p:attrName>
                                        </p:attrNameLst>
                                      </p:cBhvr>
                                      <p:to>
                                        <p:strVal val="visible"/>
                                      </p:to>
                                    </p:set>
                                    <p:animEffect transition="in" filter="fade">
                                      <p:cBhvr>
                                        <p:cTn id="12" dur="500"/>
                                        <p:tgtEl>
                                          <p:spTgt spid="276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658"/>
                                        </p:tgtEl>
                                        <p:attrNameLst>
                                          <p:attrName>style.visibility</p:attrName>
                                        </p:attrNameLst>
                                      </p:cBhvr>
                                      <p:to>
                                        <p:strVal val="visible"/>
                                      </p:to>
                                    </p:set>
                                    <p:animEffect transition="in" filter="fade">
                                      <p:cBhvr>
                                        <p:cTn id="15" dur="500"/>
                                        <p:tgtEl>
                                          <p:spTgt spid="27658"/>
                                        </p:tgtEl>
                                      </p:cBhvr>
                                    </p:animEffect>
                                  </p:childTnLst>
                                </p:cTn>
                              </p:par>
                              <p:par>
                                <p:cTn id="16" presetID="1" presetClass="entr" presetSubtype="0" fill="hold" nodeType="withEffect">
                                  <p:stCondLst>
                                    <p:cond delay="1000"/>
                                  </p:stCondLst>
                                  <p:childTnLst>
                                    <p:set>
                                      <p:cBhvr>
                                        <p:cTn id="17" dur="1" fill="hold">
                                          <p:stCondLst>
                                            <p:cond delay="0"/>
                                          </p:stCondLst>
                                        </p:cTn>
                                        <p:tgtEl>
                                          <p:spTgt spid="821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50"/>
                                        </p:tgtEl>
                                        <p:attrNameLst>
                                          <p:attrName>style.visibility</p:attrName>
                                        </p:attrNameLst>
                                      </p:cBhvr>
                                      <p:to>
                                        <p:strVal val="visible"/>
                                      </p:to>
                                    </p:set>
                                    <p:animEffect transition="in" filter="fade">
                                      <p:cBhvr>
                                        <p:cTn id="22" dur="500"/>
                                        <p:tgtEl>
                                          <p:spTgt spid="276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663"/>
                                        </p:tgtEl>
                                        <p:attrNameLst>
                                          <p:attrName>style.visibility</p:attrName>
                                        </p:attrNameLst>
                                      </p:cBhvr>
                                      <p:to>
                                        <p:strVal val="visible"/>
                                      </p:to>
                                    </p:set>
                                    <p:animEffect transition="in" filter="fade">
                                      <p:cBhvr>
                                        <p:cTn id="25" dur="500"/>
                                        <p:tgtEl>
                                          <p:spTgt spid="27663"/>
                                        </p:tgtEl>
                                      </p:cBhvr>
                                    </p:animEffect>
                                  </p:childTnLst>
                                </p:cTn>
                              </p:par>
                              <p:par>
                                <p:cTn id="26" presetID="10" presetClass="entr" presetSubtype="0" fill="hold" nodeType="withEffect">
                                  <p:stCondLst>
                                    <p:cond delay="1000"/>
                                  </p:stCondLst>
                                  <p:childTnLst>
                                    <p:set>
                                      <p:cBhvr>
                                        <p:cTn id="27" dur="1" fill="hold">
                                          <p:stCondLst>
                                            <p:cond delay="0"/>
                                          </p:stCondLst>
                                        </p:cTn>
                                        <p:tgtEl>
                                          <p:spTgt spid="27682"/>
                                        </p:tgtEl>
                                        <p:attrNameLst>
                                          <p:attrName>style.visibility</p:attrName>
                                        </p:attrNameLst>
                                      </p:cBhvr>
                                      <p:to>
                                        <p:strVal val="visible"/>
                                      </p:to>
                                    </p:set>
                                    <p:animEffect transition="in" filter="fade">
                                      <p:cBhvr>
                                        <p:cTn id="28" dur="500"/>
                                        <p:tgtEl>
                                          <p:spTgt spid="276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7668"/>
                                        </p:tgtEl>
                                        <p:attrNameLst>
                                          <p:attrName>style.visibility</p:attrName>
                                        </p:attrNameLst>
                                      </p:cBhvr>
                                      <p:to>
                                        <p:strVal val="visible"/>
                                      </p:to>
                                    </p:set>
                                    <p:animEffect transition="in" filter="fade">
                                      <p:cBhvr>
                                        <p:cTn id="33" dur="500"/>
                                        <p:tgtEl>
                                          <p:spTgt spid="276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669"/>
                                        </p:tgtEl>
                                        <p:attrNameLst>
                                          <p:attrName>style.visibility</p:attrName>
                                        </p:attrNameLst>
                                      </p:cBhvr>
                                      <p:to>
                                        <p:strVal val="visible"/>
                                      </p:to>
                                    </p:set>
                                    <p:animEffect transition="in" filter="fade">
                                      <p:cBhvr>
                                        <p:cTn id="36" dur="500"/>
                                        <p:tgtEl>
                                          <p:spTgt spid="27669"/>
                                        </p:tgtEl>
                                      </p:cBhvr>
                                    </p:animEffect>
                                  </p:childTnLst>
                                </p:cTn>
                              </p:par>
                              <p:par>
                                <p:cTn id="37" presetID="1" presetClass="entr" presetSubtype="0" fill="hold" nodeType="withEffect">
                                  <p:stCondLst>
                                    <p:cond delay="1000"/>
                                  </p:stCondLst>
                                  <p:childTnLst>
                                    <p:set>
                                      <p:cBhvr>
                                        <p:cTn id="38" dur="1" fill="hold">
                                          <p:stCondLst>
                                            <p:cond delay="0"/>
                                          </p:stCondLst>
                                        </p:cTn>
                                        <p:tgtEl>
                                          <p:spTgt spid="82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652"/>
                                        </p:tgtEl>
                                        <p:attrNameLst>
                                          <p:attrName>style.visibility</p:attrName>
                                        </p:attrNameLst>
                                      </p:cBhvr>
                                      <p:to>
                                        <p:strVal val="visible"/>
                                      </p:to>
                                    </p:set>
                                    <p:animEffect transition="in" filter="fade">
                                      <p:cBhvr>
                                        <p:cTn id="43"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8" grpId="0"/>
      <p:bldP spid="27663" grpId="0"/>
      <p:bldP spid="276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defTabSz="685800" fontAlgn="base">
              <a:spcBef>
                <a:spcPct val="0"/>
              </a:spcBef>
              <a:spcAft>
                <a:spcPct val="0"/>
              </a:spcAft>
            </a:pPr>
            <a:r>
              <a:rPr lang="en-GB" altLang="en-US">
                <a:solidFill>
                  <a:srgbClr val="FFFFFF"/>
                </a:solidFill>
                <a:latin typeface="Arial" panose="020B0604020202020204" pitchFamily="34" charset="0"/>
                <a:cs typeface="Arial" panose="020B0604020202020204" pitchFamily="34" charset="0"/>
              </a:rPr>
              <a:t>© Pearson Education Ltd 2014. Copying permitted for purchasing institution only.  This material is not copyright free.</a:t>
            </a:r>
          </a:p>
        </p:txBody>
      </p:sp>
      <p:sp>
        <p:nvSpPr>
          <p:cNvPr id="2" name="Title 1"/>
          <p:cNvSpPr>
            <a:spLocks noGrp="1"/>
          </p:cNvSpPr>
          <p:nvPr>
            <p:ph type="title" idx="4294967295"/>
          </p:nvPr>
        </p:nvSpPr>
        <p:spPr>
          <a:xfrm>
            <a:off x="11852" y="105568"/>
            <a:ext cx="9132148" cy="541337"/>
          </a:xfrm>
        </p:spPr>
        <p:txBody>
          <a:bodyPr>
            <a:normAutofit fontScale="90000"/>
          </a:bodyPr>
          <a:lstStyle/>
          <a:p>
            <a:r>
              <a:rPr lang="en-GB" dirty="0"/>
              <a:t>Complete w/s 7Gc- 5 </a:t>
            </a:r>
          </a:p>
        </p:txBody>
      </p:sp>
      <p:pic>
        <p:nvPicPr>
          <p:cNvPr id="6" name="Picture 5"/>
          <p:cNvPicPr>
            <a:picLocks noChangeAspect="1"/>
          </p:cNvPicPr>
          <p:nvPr/>
        </p:nvPicPr>
        <p:blipFill>
          <a:blip r:embed="rId2"/>
          <a:stretch>
            <a:fillRect/>
          </a:stretch>
        </p:blipFill>
        <p:spPr>
          <a:xfrm>
            <a:off x="285750" y="646905"/>
            <a:ext cx="8572500" cy="4371975"/>
          </a:xfrm>
          <a:prstGeom prst="rect">
            <a:avLst/>
          </a:prstGeom>
        </p:spPr>
      </p:pic>
    </p:spTree>
    <p:extLst>
      <p:ext uri="{BB962C8B-B14F-4D97-AF65-F5344CB8AC3E}">
        <p14:creationId xmlns:p14="http://schemas.microsoft.com/office/powerpoint/2010/main" val="419645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972" y="267494"/>
            <a:ext cx="2685705" cy="864096"/>
          </a:xfrm>
          <a:prstGeom prst="rect">
            <a:avLst/>
          </a:prstGeom>
        </p:spPr>
      </p:pic>
      <p:pic>
        <p:nvPicPr>
          <p:cNvPr id="3" name="Picture 2"/>
          <p:cNvPicPr>
            <a:picLocks noChangeAspect="1"/>
          </p:cNvPicPr>
          <p:nvPr/>
        </p:nvPicPr>
        <p:blipFill>
          <a:blip r:embed="rId3"/>
          <a:stretch>
            <a:fillRect/>
          </a:stretch>
        </p:blipFill>
        <p:spPr>
          <a:xfrm>
            <a:off x="2993105" y="267494"/>
            <a:ext cx="2814258" cy="864096"/>
          </a:xfrm>
          <a:prstGeom prst="rect">
            <a:avLst/>
          </a:prstGeom>
        </p:spPr>
      </p:pic>
      <p:pic>
        <p:nvPicPr>
          <p:cNvPr id="4" name="Picture 3"/>
          <p:cNvPicPr>
            <a:picLocks noChangeAspect="1"/>
          </p:cNvPicPr>
          <p:nvPr/>
        </p:nvPicPr>
        <p:blipFill>
          <a:blip r:embed="rId4"/>
          <a:stretch>
            <a:fillRect/>
          </a:stretch>
        </p:blipFill>
        <p:spPr>
          <a:xfrm>
            <a:off x="5709997" y="272610"/>
            <a:ext cx="2723725" cy="884016"/>
          </a:xfrm>
          <a:prstGeom prst="rect">
            <a:avLst/>
          </a:prstGeom>
        </p:spPr>
      </p:pic>
      <p:pic>
        <p:nvPicPr>
          <p:cNvPr id="5" name="Picture 4"/>
          <p:cNvPicPr>
            <a:picLocks noChangeAspect="1"/>
          </p:cNvPicPr>
          <p:nvPr/>
        </p:nvPicPr>
        <p:blipFill>
          <a:blip r:embed="rId5"/>
          <a:stretch>
            <a:fillRect/>
          </a:stretch>
        </p:blipFill>
        <p:spPr>
          <a:xfrm rot="5400000">
            <a:off x="6907540" y="1808396"/>
            <a:ext cx="2160447" cy="872256"/>
          </a:xfrm>
          <a:prstGeom prst="rect">
            <a:avLst/>
          </a:prstGeom>
        </p:spPr>
      </p:pic>
      <p:pic>
        <p:nvPicPr>
          <p:cNvPr id="6" name="Picture 5"/>
          <p:cNvPicPr>
            <a:picLocks noChangeAspect="1"/>
          </p:cNvPicPr>
          <p:nvPr/>
        </p:nvPicPr>
        <p:blipFill>
          <a:blip r:embed="rId6"/>
          <a:stretch>
            <a:fillRect/>
          </a:stretch>
        </p:blipFill>
        <p:spPr>
          <a:xfrm rot="10800000">
            <a:off x="5724128" y="3280240"/>
            <a:ext cx="2729379" cy="961054"/>
          </a:xfrm>
          <a:prstGeom prst="rect">
            <a:avLst/>
          </a:prstGeom>
        </p:spPr>
      </p:pic>
      <p:pic>
        <p:nvPicPr>
          <p:cNvPr id="7" name="Picture 6"/>
          <p:cNvPicPr>
            <a:picLocks noChangeAspect="1"/>
          </p:cNvPicPr>
          <p:nvPr/>
        </p:nvPicPr>
        <p:blipFill>
          <a:blip r:embed="rId7"/>
          <a:stretch>
            <a:fillRect/>
          </a:stretch>
        </p:blipFill>
        <p:spPr>
          <a:xfrm rot="10800000">
            <a:off x="3077029" y="3319663"/>
            <a:ext cx="2646412" cy="971702"/>
          </a:xfrm>
          <a:prstGeom prst="rect">
            <a:avLst/>
          </a:prstGeom>
        </p:spPr>
      </p:pic>
      <p:pic>
        <p:nvPicPr>
          <p:cNvPr id="8" name="Picture 7"/>
          <p:cNvPicPr>
            <a:picLocks noChangeAspect="1"/>
          </p:cNvPicPr>
          <p:nvPr/>
        </p:nvPicPr>
        <p:blipFill>
          <a:blip r:embed="rId8"/>
          <a:stretch>
            <a:fillRect/>
          </a:stretch>
        </p:blipFill>
        <p:spPr>
          <a:xfrm rot="10800000">
            <a:off x="426724" y="3305414"/>
            <a:ext cx="2657445" cy="935880"/>
          </a:xfrm>
          <a:prstGeom prst="rect">
            <a:avLst/>
          </a:prstGeom>
        </p:spPr>
      </p:pic>
      <p:pic>
        <p:nvPicPr>
          <p:cNvPr id="9" name="Picture 8"/>
          <p:cNvPicPr>
            <a:picLocks noChangeAspect="1"/>
          </p:cNvPicPr>
          <p:nvPr/>
        </p:nvPicPr>
        <p:blipFill>
          <a:blip r:embed="rId9"/>
          <a:stretch>
            <a:fillRect/>
          </a:stretch>
        </p:blipFill>
        <p:spPr>
          <a:xfrm rot="16200000">
            <a:off x="-219170" y="1779728"/>
            <a:ext cx="2126225" cy="874798"/>
          </a:xfrm>
          <a:prstGeom prst="rect">
            <a:avLst/>
          </a:prstGeom>
        </p:spPr>
      </p:pic>
    </p:spTree>
    <p:extLst>
      <p:ext uri="{BB962C8B-B14F-4D97-AF65-F5344CB8AC3E}">
        <p14:creationId xmlns:p14="http://schemas.microsoft.com/office/powerpoint/2010/main" val="61310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nim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5" y="0"/>
            <a:ext cx="9166155" cy="5126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4283968" cy="3046988"/>
          </a:xfrm>
          <a:prstGeom prst="rect">
            <a:avLst/>
          </a:prstGeom>
          <a:noFill/>
        </p:spPr>
        <p:txBody>
          <a:bodyPr wrap="square">
            <a:spAutoFit/>
          </a:bodyPr>
          <a:lstStyle/>
          <a:p>
            <a:r>
              <a:rPr lang="en-GB" sz="2400" b="1" dirty="0"/>
              <a:t>Homework:</a:t>
            </a:r>
          </a:p>
          <a:p>
            <a:r>
              <a:rPr lang="en-GB" sz="2400" dirty="0"/>
              <a:t>7Gb7 measuring movements</a:t>
            </a:r>
          </a:p>
          <a:p>
            <a:endParaRPr lang="en-GB" sz="2400" b="1" dirty="0"/>
          </a:p>
          <a:p>
            <a:r>
              <a:rPr lang="en-US" sz="2400" b="1" dirty="0"/>
              <a:t>Active learn: </a:t>
            </a:r>
          </a:p>
          <a:p>
            <a:r>
              <a:rPr lang="en-US" sz="2400" dirty="0"/>
              <a:t>Exercises 7Gc developing, secure &amp; exceeding</a:t>
            </a:r>
          </a:p>
          <a:p>
            <a:r>
              <a:rPr lang="en-US" sz="2400" b="1" dirty="0"/>
              <a:t>Date due:</a:t>
            </a:r>
          </a:p>
          <a:p>
            <a:endParaRPr lang="en-GB" sz="2400" b="1" dirty="0"/>
          </a:p>
        </p:txBody>
      </p:sp>
    </p:spTree>
    <p:extLst>
      <p:ext uri="{BB962C8B-B14F-4D97-AF65-F5344CB8AC3E}">
        <p14:creationId xmlns:p14="http://schemas.microsoft.com/office/powerpoint/2010/main" val="187569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32306"/>
            <a:ext cx="8928992" cy="707886"/>
          </a:xfrm>
          <a:prstGeom prst="rect">
            <a:avLst/>
          </a:prstGeom>
          <a:noFill/>
        </p:spPr>
        <p:txBody>
          <a:bodyPr wrap="square" rtlCol="0">
            <a:spAutoFit/>
          </a:bodyPr>
          <a:lstStyle/>
          <a:p>
            <a:pPr algn="ctr"/>
            <a:r>
              <a:rPr lang="en-GB" sz="4000" u="sng" dirty="0">
                <a:solidFill>
                  <a:schemeClr val="tx1">
                    <a:lumMod val="75000"/>
                    <a:lumOff val="25000"/>
                  </a:schemeClr>
                </a:solidFill>
              </a:rPr>
              <a:t>Key words</a:t>
            </a:r>
          </a:p>
        </p:txBody>
      </p:sp>
      <p:pic>
        <p:nvPicPr>
          <p:cNvPr id="4" name="Picture 3"/>
          <p:cNvPicPr>
            <a:picLocks noChangeAspect="1"/>
          </p:cNvPicPr>
          <p:nvPr/>
        </p:nvPicPr>
        <p:blipFill>
          <a:blip r:embed="rId2"/>
          <a:stretch>
            <a:fillRect/>
          </a:stretch>
        </p:blipFill>
        <p:spPr>
          <a:xfrm>
            <a:off x="23784" y="843558"/>
            <a:ext cx="9012711" cy="2088232"/>
          </a:xfrm>
          <a:prstGeom prst="rect">
            <a:avLst/>
          </a:prstGeom>
        </p:spPr>
      </p:pic>
    </p:spTree>
    <p:extLst>
      <p:ext uri="{BB962C8B-B14F-4D97-AF65-F5344CB8AC3E}">
        <p14:creationId xmlns:p14="http://schemas.microsoft.com/office/powerpoint/2010/main" val="185742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p:cNvSpPr>
            <a:spLocks noGrp="1"/>
          </p:cNvSpPr>
          <p:nvPr>
            <p:ph type="ctrTitle"/>
          </p:nvPr>
        </p:nvSpPr>
        <p:spPr/>
        <p:txBody>
          <a:bodyPr/>
          <a:lstStyle/>
          <a:p>
            <a:r>
              <a:rPr lang="en-GB" altLang="en-US"/>
              <a:t>Thinking skills</a:t>
            </a:r>
          </a:p>
        </p:txBody>
      </p:sp>
      <p:sp>
        <p:nvSpPr>
          <p:cNvPr id="55298" name="Subtitle 10"/>
          <p:cNvSpPr>
            <a:spLocks noGrp="1"/>
          </p:cNvSpPr>
          <p:nvPr>
            <p:ph type="subTitle" idx="1"/>
          </p:nvPr>
        </p:nvSpPr>
        <p:spPr/>
        <p:txBody>
          <a:bodyPr/>
          <a:lstStyle/>
          <a:p>
            <a:r>
              <a:rPr lang="en-GB" altLang="en-US" sz="2700"/>
              <a:t>Brownian motion</a:t>
            </a:r>
            <a:endParaRPr lang="en-US" altLang="en-US" sz="2700"/>
          </a:p>
        </p:txBody>
      </p:sp>
      <p:sp>
        <p:nvSpPr>
          <p:cNvPr id="5529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539784606"/>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4"/>
          <p:cNvSpPr>
            <a:spLocks noGrp="1" noChangeArrowheads="1"/>
          </p:cNvSpPr>
          <p:nvPr>
            <p:ph type="title" idx="4294967295"/>
          </p:nvPr>
        </p:nvSpPr>
        <p:spPr>
          <a:xfrm>
            <a:off x="1331119" y="571501"/>
            <a:ext cx="6373416" cy="432197"/>
          </a:xfrm>
        </p:spPr>
        <p:txBody>
          <a:bodyPr anchor="t"/>
          <a:lstStyle/>
          <a:p>
            <a:pPr eaLnBrk="1" hangingPunct="1"/>
            <a:r>
              <a:rPr lang="en-GB" altLang="en-US" sz="1950"/>
              <a:t>Consider all the possible answers to this statement:</a:t>
            </a:r>
          </a:p>
        </p:txBody>
      </p:sp>
      <p:sp>
        <p:nvSpPr>
          <p:cNvPr id="104451"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4452" name="Content Placeholder 5"/>
          <p:cNvSpPr>
            <a:spLocks noGrp="1"/>
          </p:cNvSpPr>
          <p:nvPr>
            <p:ph idx="4294967295"/>
          </p:nvPr>
        </p:nvSpPr>
        <p:spPr>
          <a:xfrm>
            <a:off x="1331119" y="1078706"/>
            <a:ext cx="6155531" cy="738664"/>
          </a:xfrm>
        </p:spPr>
        <p:txBody>
          <a:bodyPr>
            <a:spAutoFit/>
          </a:bodyPr>
          <a:lstStyle/>
          <a:p>
            <a:r>
              <a:rPr lang="en-GB" altLang="en-US" sz="2100"/>
              <a:t>A tiny speck floating on some water is seen to be moving slightly. </a:t>
            </a:r>
          </a:p>
        </p:txBody>
      </p:sp>
      <p:sp>
        <p:nvSpPr>
          <p:cNvPr id="104457" name="AutoShape 6">
            <a:hlinkClick r:id="" action="ppaction://hlinkshowjump?jump=nextslide" highlightClick="1"/>
          </p:cNvPr>
          <p:cNvSpPr>
            <a:spLocks noChangeArrowheads="1"/>
          </p:cNvSpPr>
          <p:nvPr/>
        </p:nvSpPr>
        <p:spPr bwMode="auto">
          <a:xfrm>
            <a:off x="6192442" y="3706416"/>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Possible answers</a:t>
            </a:r>
          </a:p>
        </p:txBody>
      </p:sp>
      <p:sp>
        <p:nvSpPr>
          <p:cNvPr id="104458" name="AutoShape 6">
            <a:hlinkClick r:id="" action="ppaction://hlinkshowjump?jump=endshow" highlightClick="1"/>
          </p:cNvPr>
          <p:cNvSpPr>
            <a:spLocks noChangeArrowheads="1"/>
          </p:cNvSpPr>
          <p:nvPr/>
        </p:nvSpPr>
        <p:spPr bwMode="auto">
          <a:xfrm>
            <a:off x="6192442"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End show</a:t>
            </a:r>
          </a:p>
        </p:txBody>
      </p:sp>
    </p:spTree>
    <p:extLst>
      <p:ext uri="{BB962C8B-B14F-4D97-AF65-F5344CB8AC3E}">
        <p14:creationId xmlns:p14="http://schemas.microsoft.com/office/powerpoint/2010/main" val="328906559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4452">
                                            <p:txEl>
                                              <p:pRg st="0" end="0"/>
                                            </p:txEl>
                                          </p:spTgt>
                                        </p:tgtEl>
                                        <p:attrNameLst>
                                          <p:attrName>style.visibility</p:attrName>
                                        </p:attrNameLst>
                                      </p:cBhvr>
                                      <p:to>
                                        <p:strVal val="visible"/>
                                      </p:to>
                                    </p:set>
                                    <p:animEffect transition="in" filter="fade">
                                      <p:cBhvr>
                                        <p:cTn id="7" dur="500"/>
                                        <p:tgtEl>
                                          <p:spTgt spid="1044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4"/>
          <p:cNvSpPr>
            <a:spLocks noGrp="1" noChangeArrowheads="1"/>
          </p:cNvSpPr>
          <p:nvPr>
            <p:ph type="title" idx="4294967295"/>
          </p:nvPr>
        </p:nvSpPr>
        <p:spPr>
          <a:xfrm>
            <a:off x="1331119" y="571500"/>
            <a:ext cx="6318647" cy="378619"/>
          </a:xfrm>
        </p:spPr>
        <p:txBody>
          <a:bodyPr anchor="t"/>
          <a:lstStyle/>
          <a:p>
            <a:pPr eaLnBrk="1" hangingPunct="1"/>
            <a:r>
              <a:rPr lang="en-GB" altLang="en-US" sz="1950"/>
              <a:t>Consider all the possible answers to this statement:</a:t>
            </a:r>
          </a:p>
        </p:txBody>
      </p:sp>
      <p:sp>
        <p:nvSpPr>
          <p:cNvPr id="105475"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5476" name="Content Placeholder 5"/>
          <p:cNvSpPr>
            <a:spLocks noGrp="1"/>
          </p:cNvSpPr>
          <p:nvPr>
            <p:ph idx="4294967295"/>
          </p:nvPr>
        </p:nvSpPr>
        <p:spPr>
          <a:xfrm>
            <a:off x="1331119" y="1078706"/>
            <a:ext cx="6155531" cy="738664"/>
          </a:xfrm>
        </p:spPr>
        <p:txBody>
          <a:bodyPr>
            <a:spAutoFit/>
          </a:bodyPr>
          <a:lstStyle/>
          <a:p>
            <a:r>
              <a:rPr lang="en-GB" altLang="en-US" sz="2100"/>
              <a:t>A tiny speck floating on some water is seen to be moving slightly.</a:t>
            </a:r>
          </a:p>
        </p:txBody>
      </p:sp>
      <p:sp>
        <p:nvSpPr>
          <p:cNvPr id="61443" name="Content Placeholder 5"/>
          <p:cNvSpPr>
            <a:spLocks/>
          </p:cNvSpPr>
          <p:nvPr/>
        </p:nvSpPr>
        <p:spPr bwMode="auto">
          <a:xfrm>
            <a:off x="1331119" y="1834753"/>
            <a:ext cx="6155531" cy="1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eaLnBrk="0" hangingPunct="0">
              <a:spcBef>
                <a:spcPct val="20000"/>
              </a:spcBef>
              <a:buFont typeface="Wingdings" panose="05000000000000000000" pitchFamily="2" charset="2"/>
              <a:defRPr sz="2400">
                <a:solidFill>
                  <a:srgbClr val="006786"/>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006786"/>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006786"/>
                </a:solidFill>
                <a:latin typeface="Arial" panose="020B0604020202020204" pitchFamily="34" charset="0"/>
              </a:defRPr>
            </a:lvl9pPr>
          </a:lstStyle>
          <a:p>
            <a:pPr marL="338138" indent="-338138" defTabSz="685800" fontAlgn="base">
              <a:spcAft>
                <a:spcPct val="0"/>
              </a:spcAft>
              <a:buFont typeface="Wingdings" panose="05000000000000000000" pitchFamily="2" charset="2"/>
              <a:buChar char="§"/>
            </a:pPr>
            <a:r>
              <a:rPr lang="en-GB" altLang="en-US" sz="2100">
                <a:solidFill>
                  <a:srgbClr val="000000"/>
                </a:solidFill>
                <a:cs typeface="Arial" panose="020B0604020202020204" pitchFamily="34" charset="0"/>
              </a:rPr>
              <a:t>It is being blown by the wind.</a:t>
            </a:r>
          </a:p>
          <a:p>
            <a:pPr marL="338138" indent="-338138" defTabSz="685800" fontAlgn="base">
              <a:spcAft>
                <a:spcPct val="0"/>
              </a:spcAft>
              <a:buFont typeface="Wingdings" panose="05000000000000000000" pitchFamily="2" charset="2"/>
              <a:buChar char="§"/>
            </a:pPr>
            <a:r>
              <a:rPr lang="en-GB" altLang="en-US" sz="2100">
                <a:solidFill>
                  <a:srgbClr val="000000"/>
                </a:solidFill>
                <a:cs typeface="Arial" panose="020B0604020202020204" pitchFamily="34" charset="0"/>
              </a:rPr>
              <a:t>Someone is blowing on it.</a:t>
            </a:r>
            <a:endParaRPr lang="en-US" altLang="en-US" sz="2100">
              <a:solidFill>
                <a:srgbClr val="000000"/>
              </a:solidFill>
              <a:cs typeface="Arial" panose="020B0604020202020204" pitchFamily="34" charset="0"/>
            </a:endParaRPr>
          </a:p>
          <a:p>
            <a:pPr marL="338138" indent="-338138" defTabSz="685800" fontAlgn="base">
              <a:spcAft>
                <a:spcPct val="0"/>
              </a:spcAft>
              <a:buFont typeface="Wingdings" panose="05000000000000000000" pitchFamily="2" charset="2"/>
              <a:buChar char="§"/>
            </a:pPr>
            <a:r>
              <a:rPr lang="en-GB" altLang="en-US" sz="2100">
                <a:solidFill>
                  <a:srgbClr val="000000"/>
                </a:solidFill>
                <a:cs typeface="Arial" panose="020B0604020202020204" pitchFamily="34" charset="0"/>
              </a:rPr>
              <a:t>The speck is a tiny organism that is moving.</a:t>
            </a:r>
          </a:p>
          <a:p>
            <a:pPr marL="338138" indent="-338138" defTabSz="685800" fontAlgn="base">
              <a:spcAft>
                <a:spcPct val="0"/>
              </a:spcAft>
              <a:buFont typeface="Wingdings" panose="05000000000000000000" pitchFamily="2" charset="2"/>
              <a:buChar char="§"/>
            </a:pPr>
            <a:r>
              <a:rPr lang="en-GB" altLang="en-US" sz="2100">
                <a:solidFill>
                  <a:srgbClr val="000000"/>
                </a:solidFill>
                <a:cs typeface="Arial" panose="020B0604020202020204" pitchFamily="34" charset="0"/>
              </a:rPr>
              <a:t>Water particles are bumping into it.</a:t>
            </a:r>
          </a:p>
        </p:txBody>
      </p:sp>
      <p:sp>
        <p:nvSpPr>
          <p:cNvPr id="105483" name="AutoShape 6">
            <a:hlinkClick r:id="" action="ppaction://noaction" highlightClick="1"/>
          </p:cNvPr>
          <p:cNvSpPr>
            <a:spLocks noChangeArrowheads="1"/>
          </p:cNvSpPr>
          <p:nvPr/>
        </p:nvSpPr>
        <p:spPr bwMode="auto">
          <a:xfrm>
            <a:off x="6192442" y="3706416"/>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Possible answers</a:t>
            </a:r>
          </a:p>
        </p:txBody>
      </p:sp>
      <p:sp>
        <p:nvSpPr>
          <p:cNvPr id="105484" name="AutoShape 6">
            <a:hlinkClick r:id="" action="ppaction://hlinkshowjump?jump=endshow" highlightClick="1"/>
          </p:cNvPr>
          <p:cNvSpPr>
            <a:spLocks noChangeArrowheads="1"/>
          </p:cNvSpPr>
          <p:nvPr/>
        </p:nvSpPr>
        <p:spPr bwMode="auto">
          <a:xfrm>
            <a:off x="6192442" y="4245769"/>
            <a:ext cx="1591865"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End show</a:t>
            </a:r>
          </a:p>
        </p:txBody>
      </p:sp>
      <p:sp>
        <p:nvSpPr>
          <p:cNvPr id="105485" name="AutoShape 6">
            <a:hlinkClick r:id="" action="ppaction://hlinkshowjump?jump=firstslide" highlightClick="1"/>
          </p:cNvPr>
          <p:cNvSpPr>
            <a:spLocks noChangeArrowheads="1"/>
          </p:cNvSpPr>
          <p:nvPr/>
        </p:nvSpPr>
        <p:spPr bwMode="auto">
          <a:xfrm>
            <a:off x="1507331" y="4245769"/>
            <a:ext cx="1591866" cy="403622"/>
          </a:xfrm>
          <a:prstGeom prst="actionButtonBlank">
            <a:avLst/>
          </a:prstGeom>
          <a:solidFill>
            <a:srgbClr val="00678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1350">
                <a:solidFill>
                  <a:srgbClr val="FFFFFF"/>
                </a:solidFill>
              </a:rPr>
              <a:t>Back to start</a:t>
            </a:r>
          </a:p>
        </p:txBody>
      </p:sp>
    </p:spTree>
    <p:extLst>
      <p:ext uri="{BB962C8B-B14F-4D97-AF65-F5344CB8AC3E}">
        <p14:creationId xmlns:p14="http://schemas.microsoft.com/office/powerpoint/2010/main" val="345900046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548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fade">
                                      <p:cBhvr>
                                        <p:cTn id="23" dur="500"/>
                                        <p:tgtEl>
                                          <p:spTgt spid="61443">
                                            <p:txEl>
                                              <p:pRg st="3" end="3"/>
                                            </p:txEl>
                                          </p:spTgt>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05483"/>
                                        </p:tgtEl>
                                        <p:attrNameLst>
                                          <p:attrName>style.visibility</p:attrName>
                                        </p:attrNameLst>
                                      </p:cBhvr>
                                      <p:to>
                                        <p:strVal val="hidden"/>
                                      </p:to>
                                    </p:set>
                                  </p:childTnLst>
                                </p:cTn>
                              </p:par>
                            </p:childTnLst>
                          </p:cTn>
                        </p:par>
                      </p:childTnLst>
                    </p:cTn>
                  </p:par>
                </p:childTnLst>
              </p:cTn>
              <p:nextCondLst>
                <p:cond evt="onClick" delay="0">
                  <p:tgtEl>
                    <p:spTgt spid="105483"/>
                  </p:tgtEl>
                </p:cond>
              </p:nextCondLst>
            </p:seq>
          </p:childTnLst>
        </p:cTn>
      </p:par>
    </p:tnLst>
    <p:bldLst>
      <p:bldP spid="10548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GB" altLang="en-US"/>
              <a:t>Objectives</a:t>
            </a:r>
          </a:p>
        </p:txBody>
      </p:sp>
      <p:sp>
        <p:nvSpPr>
          <p:cNvPr id="56322" name="Rectangle 3"/>
          <p:cNvSpPr>
            <a:spLocks noGrp="1" noChangeArrowheads="1"/>
          </p:cNvSpPr>
          <p:nvPr>
            <p:ph idx="1"/>
          </p:nvPr>
        </p:nvSpPr>
        <p:spPr>
          <a:xfrm>
            <a:off x="468314" y="1383507"/>
            <a:ext cx="8156573" cy="2484835"/>
          </a:xfrm>
        </p:spPr>
        <p:txBody>
          <a:bodyPr/>
          <a:lstStyle/>
          <a:p>
            <a:pPr marL="407194" lvl="1" indent="-267891" eaLnBrk="1" hangingPunct="1">
              <a:buNone/>
            </a:pPr>
            <a:endParaRPr lang="en-GB" altLang="en-US" sz="2100" dirty="0"/>
          </a:p>
          <a:p>
            <a:pPr marL="407194" lvl="1" indent="-267891" eaLnBrk="1" hangingPunct="1"/>
            <a:r>
              <a:rPr lang="en-GB" altLang="en-US" sz="2400" dirty="0"/>
              <a:t>Describe Brownian motion.</a:t>
            </a:r>
          </a:p>
          <a:p>
            <a:pPr marL="407194" lvl="1" indent="-267891" eaLnBrk="1" hangingPunct="1"/>
            <a:r>
              <a:rPr lang="en-GB" altLang="en-US" sz="2400" dirty="0"/>
              <a:t>State where Brownian motion can be observed.</a:t>
            </a:r>
          </a:p>
          <a:p>
            <a:pPr marL="407194" lvl="1" indent="-267891" eaLnBrk="1" hangingPunct="1"/>
            <a:r>
              <a:rPr lang="en-GB" altLang="en-US" sz="2400" dirty="0"/>
              <a:t>Explain how Brownian motion occurs, using particle theory.</a:t>
            </a:r>
          </a:p>
          <a:p>
            <a:pPr marL="407194" lvl="1" indent="-267891" eaLnBrk="1" hangingPunct="1"/>
            <a:r>
              <a:rPr lang="en-GB" altLang="en-US" sz="2400" dirty="0"/>
              <a:t>Convert metres to nanometres and vice versa.</a:t>
            </a:r>
          </a:p>
          <a:p>
            <a:pPr marL="407194" lvl="1" indent="-267891" eaLnBrk="1" hangingPunct="1"/>
            <a:endParaRPr lang="en-GB" altLang="en-US" sz="2100" dirty="0"/>
          </a:p>
        </p:txBody>
      </p:sp>
      <p:sp>
        <p:nvSpPr>
          <p:cNvPr id="563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640638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fade">
                                      <p:cBhvr>
                                        <p:cTn id="22"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GB" altLang="en-US"/>
              <a:t>Objectives</a:t>
            </a:r>
          </a:p>
        </p:txBody>
      </p:sp>
      <p:sp>
        <p:nvSpPr>
          <p:cNvPr id="56322" name="Rectangle 3"/>
          <p:cNvSpPr>
            <a:spLocks noGrp="1" noChangeArrowheads="1"/>
          </p:cNvSpPr>
          <p:nvPr>
            <p:ph idx="1"/>
          </p:nvPr>
        </p:nvSpPr>
        <p:spPr>
          <a:xfrm>
            <a:off x="468314" y="1383507"/>
            <a:ext cx="8156573" cy="2484835"/>
          </a:xfrm>
        </p:spPr>
        <p:txBody>
          <a:bodyPr/>
          <a:lstStyle/>
          <a:p>
            <a:pPr marL="407194" lvl="1" indent="-267891" eaLnBrk="1" hangingPunct="1">
              <a:buNone/>
            </a:pPr>
            <a:endParaRPr lang="en-GB" altLang="en-US" sz="2100" dirty="0"/>
          </a:p>
          <a:p>
            <a:pPr marL="407194" lvl="1" indent="-267891" eaLnBrk="1" hangingPunct="1"/>
            <a:r>
              <a:rPr lang="en-GB" altLang="en-US" sz="2400" dirty="0"/>
              <a:t>Describe Brownian motion.</a:t>
            </a:r>
          </a:p>
          <a:p>
            <a:pPr marL="407194" lvl="1" indent="-267891" eaLnBrk="1" hangingPunct="1"/>
            <a:r>
              <a:rPr lang="en-GB" altLang="en-US" sz="2400" dirty="0"/>
              <a:t>State where Brownian motion can be observed.</a:t>
            </a:r>
          </a:p>
          <a:p>
            <a:pPr marL="407194" lvl="1" indent="-267891" eaLnBrk="1" hangingPunct="1"/>
            <a:r>
              <a:rPr lang="en-GB" altLang="en-US" sz="2400" dirty="0"/>
              <a:t>Explain how Brownian motion occurs, using particle theory.</a:t>
            </a:r>
          </a:p>
          <a:p>
            <a:pPr marL="407194" lvl="1" indent="-267891" eaLnBrk="1" hangingPunct="1"/>
            <a:r>
              <a:rPr lang="en-GB" altLang="en-US" sz="2400" dirty="0"/>
              <a:t>Convert metres to nanometres and vice versa.</a:t>
            </a:r>
          </a:p>
          <a:p>
            <a:pPr marL="407194" lvl="1" indent="-267891" eaLnBrk="1" hangingPunct="1"/>
            <a:endParaRPr lang="en-GB" altLang="en-US" sz="2100" dirty="0"/>
          </a:p>
        </p:txBody>
      </p:sp>
      <p:sp>
        <p:nvSpPr>
          <p:cNvPr id="563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881191341"/>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3" end="3"/>
                                            </p:txEl>
                                          </p:spTgt>
                                        </p:tgtEl>
                                        <p:attrNameLst>
                                          <p:attrName>style.visibility</p:attrName>
                                        </p:attrNameLst>
                                      </p:cBhvr>
                                      <p:to>
                                        <p:strVal val="visible"/>
                                      </p:to>
                                    </p:set>
                                    <p:animEffect transition="in" filter="fade">
                                      <p:cBhvr>
                                        <p:cTn id="17" dur="500"/>
                                        <p:tgtEl>
                                          <p:spTgt spid="563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4" end="4"/>
                                            </p:txEl>
                                          </p:spTgt>
                                        </p:tgtEl>
                                        <p:attrNameLst>
                                          <p:attrName>style.visibility</p:attrName>
                                        </p:attrNameLst>
                                      </p:cBhvr>
                                      <p:to>
                                        <p:strVal val="visible"/>
                                      </p:to>
                                    </p:set>
                                    <p:animEffect transition="in" filter="fade">
                                      <p:cBhvr>
                                        <p:cTn id="22"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46" y="25812"/>
            <a:ext cx="8216162" cy="830997"/>
          </a:xfrm>
          <a:prstGeom prst="rect">
            <a:avLst/>
          </a:prstGeom>
          <a:noFill/>
        </p:spPr>
        <p:txBody>
          <a:bodyPr wrap="square" rtlCol="0">
            <a:spAutoFit/>
          </a:bodyPr>
          <a:lstStyle/>
          <a:p>
            <a:pPr algn="ctr" fontAlgn="base">
              <a:spcBef>
                <a:spcPct val="0"/>
              </a:spcBef>
              <a:spcAft>
                <a:spcPct val="0"/>
              </a:spcAft>
              <a:defRPr/>
            </a:pPr>
            <a:r>
              <a:rPr lang="en-GB" sz="4800" u="sng" kern="0" dirty="0">
                <a:solidFill>
                  <a:srgbClr val="000000"/>
                </a:solidFill>
              </a:rPr>
              <a:t>7Gc Brownian Motion</a:t>
            </a:r>
          </a:p>
        </p:txBody>
      </p:sp>
      <p:sp>
        <p:nvSpPr>
          <p:cNvPr id="2" name="Date Placeholder 1"/>
          <p:cNvSpPr>
            <a:spLocks noGrp="1"/>
          </p:cNvSpPr>
          <p:nvPr>
            <p:ph type="dt" sz="half" idx="10"/>
          </p:nvPr>
        </p:nvSpPr>
        <p:spPr>
          <a:xfrm>
            <a:off x="7524328" y="80975"/>
            <a:ext cx="1516052" cy="876662"/>
          </a:xfrm>
          <a:ln>
            <a:noFill/>
          </a:ln>
        </p:spPr>
        <p:txBody>
          <a:bodyPr/>
          <a:lstStyle/>
          <a:p>
            <a:pPr algn="ctr"/>
            <a:r>
              <a:rPr lang="en-GB" sz="3200" u="sng" dirty="0">
                <a:solidFill>
                  <a:schemeClr val="tx1"/>
                </a:solidFill>
              </a:rPr>
              <a:t>06/08/2018</a:t>
            </a:r>
          </a:p>
        </p:txBody>
      </p:sp>
      <p:sp>
        <p:nvSpPr>
          <p:cNvPr id="6" name="Date Placeholder 1"/>
          <p:cNvSpPr txBox="1">
            <a:spLocks/>
          </p:cNvSpPr>
          <p:nvPr/>
        </p:nvSpPr>
        <p:spPr>
          <a:xfrm>
            <a:off x="26640" y="33468"/>
            <a:ext cx="1305000" cy="534070"/>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u="sng" dirty="0">
                <a:solidFill>
                  <a:schemeClr val="tx1"/>
                </a:solidFill>
              </a:rPr>
              <a:t>CW</a:t>
            </a:r>
          </a:p>
        </p:txBody>
      </p:sp>
      <p:sp>
        <p:nvSpPr>
          <p:cNvPr id="37" name="AutoShape 26"/>
          <p:cNvSpPr>
            <a:spLocks noChangeArrowheads="1"/>
          </p:cNvSpPr>
          <p:nvPr/>
        </p:nvSpPr>
        <p:spPr bwMode="auto">
          <a:xfrm>
            <a:off x="-9166" y="825932"/>
            <a:ext cx="2780966" cy="876662"/>
          </a:xfrm>
          <a:prstGeom prst="roundRect">
            <a:avLst>
              <a:gd name="adj" fmla="val 6856"/>
            </a:avLst>
          </a:prstGeom>
          <a:noFill/>
          <a:ln w="25400">
            <a:noFill/>
            <a:round/>
            <a:headEnd/>
            <a:tailEnd/>
          </a:ln>
          <a:effectLst/>
          <a:extLst/>
        </p:spPr>
        <p:txBody>
          <a:bodyPr lIns="91416" tIns="45708" rIns="91416" bIns="45708"/>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0" indent="0">
              <a:tabLst>
                <a:tab pos="407074" algn="l"/>
              </a:tabLst>
            </a:pPr>
            <a:r>
              <a:rPr lang="en-GB" altLang="en-US" sz="1000" dirty="0">
                <a:sym typeface="Wingdings 2" pitchFamily="18" charset="2"/>
              </a:rPr>
              <a:t>Watch video &amp; presentation on p112 or </a:t>
            </a:r>
            <a:r>
              <a:rPr lang="en-GB" altLang="en-US" sz="1000" dirty="0">
                <a:solidFill>
                  <a:schemeClr val="bg1"/>
                </a:solidFill>
                <a:sym typeface="Wingdings 2" pitchFamily="18" charset="2"/>
                <a:hlinkClick r:id="rId2"/>
              </a:rPr>
              <a:t>https://www.youtube.com/watch?annotation_id=annotation_1111465409&amp;feature=iv&amp;src_vid=4m5JnJBq2AU&amp;v=NHo6LTXdFns</a:t>
            </a:r>
            <a:endParaRPr lang="en-GB" altLang="en-US" sz="1000" dirty="0">
              <a:solidFill>
                <a:schemeClr val="bg1"/>
              </a:solidFill>
              <a:sym typeface="Wingdings 2" pitchFamily="18" charset="2"/>
            </a:endParaRPr>
          </a:p>
          <a:p>
            <a:pPr marL="0" indent="0">
              <a:tabLst>
                <a:tab pos="407074" algn="l"/>
              </a:tabLst>
            </a:pPr>
            <a:endParaRPr lang="en-GB" altLang="en-US" sz="1000" dirty="0">
              <a:solidFill>
                <a:schemeClr val="bg1"/>
              </a:solidFill>
              <a:sym typeface="Wingdings 2" pitchFamily="18" charset="2"/>
            </a:endParaRPr>
          </a:p>
        </p:txBody>
      </p:sp>
      <p:grpSp>
        <p:nvGrpSpPr>
          <p:cNvPr id="23" name="Group 22">
            <a:extLst>
              <a:ext uri="{FF2B5EF4-FFF2-40B4-BE49-F238E27FC236}">
                <a16:creationId xmlns:a16="http://schemas.microsoft.com/office/drawing/2014/main" id="{D65C5316-0D9C-451C-A2D2-A153D4EDA2B5}"/>
              </a:ext>
            </a:extLst>
          </p:cNvPr>
          <p:cNvGrpSpPr/>
          <p:nvPr/>
        </p:nvGrpSpPr>
        <p:grpSpPr>
          <a:xfrm>
            <a:off x="39843" y="1995685"/>
            <a:ext cx="5612277" cy="2736305"/>
            <a:chOff x="39843" y="1995685"/>
            <a:chExt cx="5612277" cy="2736305"/>
          </a:xfrm>
        </p:grpSpPr>
        <p:pic>
          <p:nvPicPr>
            <p:cNvPr id="5" name="Picture 4">
              <a:extLst>
                <a:ext uri="{FF2B5EF4-FFF2-40B4-BE49-F238E27FC236}">
                  <a16:creationId xmlns:a16="http://schemas.microsoft.com/office/drawing/2014/main" id="{C0F8B9C9-4E10-4967-AC4E-F65A0F13AC5B}"/>
                </a:ext>
              </a:extLst>
            </p:cNvPr>
            <p:cNvPicPr>
              <a:picLocks noChangeAspect="1"/>
            </p:cNvPicPr>
            <p:nvPr/>
          </p:nvPicPr>
          <p:blipFill>
            <a:blip r:embed="rId3"/>
            <a:stretch>
              <a:fillRect/>
            </a:stretch>
          </p:blipFill>
          <p:spPr>
            <a:xfrm>
              <a:off x="39843" y="1995686"/>
              <a:ext cx="2731957" cy="2736304"/>
            </a:xfrm>
            <a:prstGeom prst="rect">
              <a:avLst/>
            </a:prstGeom>
          </p:spPr>
        </p:pic>
        <p:pic>
          <p:nvPicPr>
            <p:cNvPr id="8" name="Picture 7">
              <a:extLst>
                <a:ext uri="{FF2B5EF4-FFF2-40B4-BE49-F238E27FC236}">
                  <a16:creationId xmlns:a16="http://schemas.microsoft.com/office/drawing/2014/main" id="{50A6DE7C-DC0A-4DED-8418-5E20D1B4648C}"/>
                </a:ext>
              </a:extLst>
            </p:cNvPr>
            <p:cNvPicPr>
              <a:picLocks noChangeAspect="1"/>
            </p:cNvPicPr>
            <p:nvPr/>
          </p:nvPicPr>
          <p:blipFill>
            <a:blip r:embed="rId4"/>
            <a:stretch>
              <a:fillRect/>
            </a:stretch>
          </p:blipFill>
          <p:spPr>
            <a:xfrm>
              <a:off x="2812032" y="1995685"/>
              <a:ext cx="2840088" cy="2736303"/>
            </a:xfrm>
            <a:prstGeom prst="rect">
              <a:avLst/>
            </a:prstGeom>
          </p:spPr>
        </p:pic>
      </p:grpSp>
      <p:sp>
        <p:nvSpPr>
          <p:cNvPr id="18" name="TextBox 17">
            <a:extLst>
              <a:ext uri="{FF2B5EF4-FFF2-40B4-BE49-F238E27FC236}">
                <a16:creationId xmlns:a16="http://schemas.microsoft.com/office/drawing/2014/main" id="{E93CC865-EA06-4989-858D-10D14762D8AA}"/>
              </a:ext>
            </a:extLst>
          </p:cNvPr>
          <p:cNvSpPr txBox="1"/>
          <p:nvPr/>
        </p:nvSpPr>
        <p:spPr>
          <a:xfrm>
            <a:off x="5868144" y="1050513"/>
            <a:ext cx="3057746" cy="3539430"/>
          </a:xfrm>
          <a:prstGeom prst="rect">
            <a:avLst/>
          </a:prstGeom>
          <a:noFill/>
        </p:spPr>
        <p:txBody>
          <a:bodyPr wrap="square" rtlCol="0">
            <a:spAutoFit/>
          </a:bodyPr>
          <a:lstStyle/>
          <a:p>
            <a:r>
              <a:rPr lang="en-GB" sz="2800" dirty="0"/>
              <a:t>Brownian Motion is the erratic(random) movement of small specks of matter caused by being hit by the moving particles that make liquids or gases</a:t>
            </a:r>
          </a:p>
        </p:txBody>
      </p:sp>
      <p:sp>
        <p:nvSpPr>
          <p:cNvPr id="22" name="TextBox 21">
            <a:extLst>
              <a:ext uri="{FF2B5EF4-FFF2-40B4-BE49-F238E27FC236}">
                <a16:creationId xmlns:a16="http://schemas.microsoft.com/office/drawing/2014/main" id="{7F39DB3B-139F-48EA-9D24-D9B91B006102}"/>
              </a:ext>
            </a:extLst>
          </p:cNvPr>
          <p:cNvSpPr txBox="1"/>
          <p:nvPr/>
        </p:nvSpPr>
        <p:spPr>
          <a:xfrm>
            <a:off x="2987824" y="871597"/>
            <a:ext cx="2664296" cy="830997"/>
          </a:xfrm>
          <a:prstGeom prst="rect">
            <a:avLst/>
          </a:prstGeom>
          <a:noFill/>
        </p:spPr>
        <p:txBody>
          <a:bodyPr wrap="square" rtlCol="0">
            <a:spAutoFit/>
          </a:bodyPr>
          <a:lstStyle/>
          <a:p>
            <a:r>
              <a:rPr lang="en-GB" sz="2400" dirty="0"/>
              <a:t>Stick in pictures and copy the definition</a:t>
            </a:r>
          </a:p>
        </p:txBody>
      </p:sp>
    </p:spTree>
    <p:extLst>
      <p:ext uri="{BB962C8B-B14F-4D97-AF65-F5344CB8AC3E}">
        <p14:creationId xmlns:p14="http://schemas.microsoft.com/office/powerpoint/2010/main" val="36976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641A38-54A9-41A2-967E-358AA9F7DB7F}"/>
              </a:ext>
            </a:extLst>
          </p:cNvPr>
          <p:cNvSpPr txBox="1"/>
          <p:nvPr/>
        </p:nvSpPr>
        <p:spPr>
          <a:xfrm>
            <a:off x="165581" y="0"/>
            <a:ext cx="6480720" cy="523220"/>
          </a:xfrm>
          <a:prstGeom prst="rect">
            <a:avLst/>
          </a:prstGeom>
          <a:noFill/>
        </p:spPr>
        <p:txBody>
          <a:bodyPr wrap="square" rtlCol="0">
            <a:spAutoFit/>
          </a:bodyPr>
          <a:lstStyle/>
          <a:p>
            <a:r>
              <a:rPr lang="en-GB" sz="2800" u="sng" dirty="0"/>
              <a:t>7Gc 2 Explaining Brownian Motion </a:t>
            </a:r>
          </a:p>
        </p:txBody>
      </p:sp>
      <p:pic>
        <p:nvPicPr>
          <p:cNvPr id="8" name="Picture 7">
            <a:extLst>
              <a:ext uri="{FF2B5EF4-FFF2-40B4-BE49-F238E27FC236}">
                <a16:creationId xmlns:a16="http://schemas.microsoft.com/office/drawing/2014/main" id="{942A41AA-FBEE-45C1-AE9B-1A4901916B94}"/>
              </a:ext>
            </a:extLst>
          </p:cNvPr>
          <p:cNvPicPr>
            <a:picLocks noChangeAspect="1"/>
          </p:cNvPicPr>
          <p:nvPr/>
        </p:nvPicPr>
        <p:blipFill>
          <a:blip r:embed="rId2"/>
          <a:stretch>
            <a:fillRect/>
          </a:stretch>
        </p:blipFill>
        <p:spPr>
          <a:xfrm>
            <a:off x="137645" y="556647"/>
            <a:ext cx="8849151" cy="4103335"/>
          </a:xfrm>
          <a:prstGeom prst="rect">
            <a:avLst/>
          </a:prstGeom>
        </p:spPr>
      </p:pic>
      <p:sp>
        <p:nvSpPr>
          <p:cNvPr id="9" name="Rectangle 8">
            <a:extLst>
              <a:ext uri="{FF2B5EF4-FFF2-40B4-BE49-F238E27FC236}">
                <a16:creationId xmlns:a16="http://schemas.microsoft.com/office/drawing/2014/main" id="{42C63B55-32BE-4280-B20F-D2DDD2F74A13}"/>
              </a:ext>
            </a:extLst>
          </p:cNvPr>
          <p:cNvSpPr/>
          <p:nvPr/>
        </p:nvSpPr>
        <p:spPr>
          <a:xfrm>
            <a:off x="165581" y="987574"/>
            <a:ext cx="8726899" cy="400110"/>
          </a:xfrm>
          <a:prstGeom prst="rect">
            <a:avLst/>
          </a:prstGeom>
          <a:solidFill>
            <a:schemeClr val="accent1">
              <a:lumMod val="20000"/>
              <a:lumOff val="80000"/>
            </a:schemeClr>
          </a:solidFill>
        </p:spPr>
        <p:txBody>
          <a:bodyPr wrap="square">
            <a:spAutoFit/>
          </a:bodyPr>
          <a:lstStyle/>
          <a:p>
            <a:r>
              <a:rPr lang="en-GB" sz="2000" dirty="0"/>
              <a:t> He said they moved in a random, jerky way as if they were ‘dancing on the water’</a:t>
            </a:r>
          </a:p>
        </p:txBody>
      </p:sp>
      <p:sp>
        <p:nvSpPr>
          <p:cNvPr id="10" name="Rectangle 9">
            <a:extLst>
              <a:ext uri="{FF2B5EF4-FFF2-40B4-BE49-F238E27FC236}">
                <a16:creationId xmlns:a16="http://schemas.microsoft.com/office/drawing/2014/main" id="{A5CF9083-36F8-4E34-8EDE-2A8D5BE883B3}"/>
              </a:ext>
            </a:extLst>
          </p:cNvPr>
          <p:cNvSpPr/>
          <p:nvPr/>
        </p:nvSpPr>
        <p:spPr>
          <a:xfrm>
            <a:off x="395536" y="1930974"/>
            <a:ext cx="4619150" cy="400110"/>
          </a:xfrm>
          <a:prstGeom prst="rect">
            <a:avLst/>
          </a:prstGeom>
          <a:solidFill>
            <a:schemeClr val="accent1">
              <a:lumMod val="20000"/>
              <a:lumOff val="80000"/>
            </a:schemeClr>
          </a:solidFill>
        </p:spPr>
        <p:txBody>
          <a:bodyPr wrap="none">
            <a:spAutoFit/>
          </a:bodyPr>
          <a:lstStyle/>
          <a:p>
            <a:r>
              <a:rPr lang="en-GB" sz="2000" dirty="0"/>
              <a:t>At first Brown thought the pollen was alive</a:t>
            </a:r>
          </a:p>
        </p:txBody>
      </p:sp>
      <p:sp>
        <p:nvSpPr>
          <p:cNvPr id="11" name="Rectangle 10">
            <a:extLst>
              <a:ext uri="{FF2B5EF4-FFF2-40B4-BE49-F238E27FC236}">
                <a16:creationId xmlns:a16="http://schemas.microsoft.com/office/drawing/2014/main" id="{6763640D-E2B6-42E4-A4C1-4296F5294025}"/>
              </a:ext>
            </a:extLst>
          </p:cNvPr>
          <p:cNvSpPr/>
          <p:nvPr/>
        </p:nvSpPr>
        <p:spPr>
          <a:xfrm>
            <a:off x="442686" y="2812417"/>
            <a:ext cx="4572000" cy="707886"/>
          </a:xfrm>
          <a:prstGeom prst="rect">
            <a:avLst/>
          </a:prstGeom>
          <a:solidFill>
            <a:schemeClr val="accent1">
              <a:lumMod val="20000"/>
              <a:lumOff val="80000"/>
            </a:schemeClr>
          </a:solidFill>
        </p:spPr>
        <p:txBody>
          <a:bodyPr>
            <a:spAutoFit/>
          </a:bodyPr>
          <a:lstStyle/>
          <a:p>
            <a:r>
              <a:rPr lang="en-GB" dirty="0"/>
              <a:t> </a:t>
            </a:r>
            <a:r>
              <a:rPr lang="en-GB" sz="2000" dirty="0"/>
              <a:t>He used 100 year old pollen and this showed the same movements. </a:t>
            </a:r>
          </a:p>
        </p:txBody>
      </p:sp>
      <p:sp>
        <p:nvSpPr>
          <p:cNvPr id="13" name="Rectangle 12">
            <a:extLst>
              <a:ext uri="{FF2B5EF4-FFF2-40B4-BE49-F238E27FC236}">
                <a16:creationId xmlns:a16="http://schemas.microsoft.com/office/drawing/2014/main" id="{9F1A1996-594B-4552-AC0D-4D4150F9B301}"/>
              </a:ext>
            </a:extLst>
          </p:cNvPr>
          <p:cNvSpPr/>
          <p:nvPr/>
        </p:nvSpPr>
        <p:spPr>
          <a:xfrm>
            <a:off x="391655" y="4155926"/>
            <a:ext cx="3208442" cy="400110"/>
          </a:xfrm>
          <a:prstGeom prst="rect">
            <a:avLst/>
          </a:prstGeom>
          <a:solidFill>
            <a:schemeClr val="accent1">
              <a:lumMod val="20000"/>
              <a:lumOff val="80000"/>
            </a:schemeClr>
          </a:solidFill>
        </p:spPr>
        <p:txBody>
          <a:bodyPr wrap="none">
            <a:spAutoFit/>
          </a:bodyPr>
          <a:lstStyle/>
          <a:p>
            <a:r>
              <a:rPr lang="en-GB" sz="2000" dirty="0"/>
              <a:t>The particle theory of matter</a:t>
            </a:r>
          </a:p>
        </p:txBody>
      </p:sp>
    </p:spTree>
    <p:extLst>
      <p:ext uri="{BB962C8B-B14F-4D97-AF65-F5344CB8AC3E}">
        <p14:creationId xmlns:p14="http://schemas.microsoft.com/office/powerpoint/2010/main" val="293404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D01A36-4C47-4F49-9354-E98F5A8BBFEF}"/>
              </a:ext>
            </a:extLst>
          </p:cNvPr>
          <p:cNvPicPr>
            <a:picLocks noChangeAspect="1"/>
          </p:cNvPicPr>
          <p:nvPr/>
        </p:nvPicPr>
        <p:blipFill>
          <a:blip r:embed="rId2"/>
          <a:stretch>
            <a:fillRect/>
          </a:stretch>
        </p:blipFill>
        <p:spPr>
          <a:xfrm>
            <a:off x="56473" y="149206"/>
            <a:ext cx="8784976" cy="4909899"/>
          </a:xfrm>
          <a:prstGeom prst="rect">
            <a:avLst/>
          </a:prstGeom>
        </p:spPr>
      </p:pic>
      <p:sp>
        <p:nvSpPr>
          <p:cNvPr id="3" name="Rectangle 2">
            <a:extLst>
              <a:ext uri="{FF2B5EF4-FFF2-40B4-BE49-F238E27FC236}">
                <a16:creationId xmlns:a16="http://schemas.microsoft.com/office/drawing/2014/main" id="{54EBF644-A5F3-4793-9A85-80B10A6D4200}"/>
              </a:ext>
            </a:extLst>
          </p:cNvPr>
          <p:cNvSpPr/>
          <p:nvPr/>
        </p:nvSpPr>
        <p:spPr>
          <a:xfrm>
            <a:off x="273662" y="483518"/>
            <a:ext cx="8618817" cy="1015663"/>
          </a:xfrm>
          <a:prstGeom prst="rect">
            <a:avLst/>
          </a:prstGeom>
          <a:solidFill>
            <a:schemeClr val="accent1">
              <a:lumMod val="20000"/>
              <a:lumOff val="80000"/>
            </a:schemeClr>
          </a:solidFill>
        </p:spPr>
        <p:txBody>
          <a:bodyPr wrap="square">
            <a:spAutoFit/>
          </a:bodyPr>
          <a:lstStyle/>
          <a:p>
            <a:r>
              <a:rPr lang="en-GB" sz="2000" dirty="0"/>
              <a:t>Einstein and others used the ideas of matter being made up of tiny moving particles to explain Brownian motion in detail. This was the conclusive proof of the idea and so the particle theory was confirmed</a:t>
            </a:r>
          </a:p>
        </p:txBody>
      </p:sp>
      <p:sp>
        <p:nvSpPr>
          <p:cNvPr id="4" name="Rectangle 3">
            <a:extLst>
              <a:ext uri="{FF2B5EF4-FFF2-40B4-BE49-F238E27FC236}">
                <a16:creationId xmlns:a16="http://schemas.microsoft.com/office/drawing/2014/main" id="{78D39CAF-6F3B-4579-A950-173E829F40E2}"/>
              </a:ext>
            </a:extLst>
          </p:cNvPr>
          <p:cNvSpPr/>
          <p:nvPr/>
        </p:nvSpPr>
        <p:spPr>
          <a:xfrm>
            <a:off x="302551" y="2747525"/>
            <a:ext cx="4845514" cy="2246769"/>
          </a:xfrm>
          <a:prstGeom prst="rect">
            <a:avLst/>
          </a:prstGeom>
          <a:solidFill>
            <a:schemeClr val="accent1">
              <a:lumMod val="20000"/>
              <a:lumOff val="80000"/>
            </a:schemeClr>
          </a:solidFill>
        </p:spPr>
        <p:txBody>
          <a:bodyPr wrap="square">
            <a:spAutoFit/>
          </a:bodyPr>
          <a:lstStyle/>
          <a:p>
            <a:r>
              <a:rPr lang="en-GB" sz="2000" dirty="0"/>
              <a:t>Brownian motion is produced by the tiny water particles hitting the pollen unevenly, so if many water particles hit one side of the pollen it is moved in the opposite direction. As the water particles’ movements are random the movement of the pollen is random</a:t>
            </a:r>
          </a:p>
        </p:txBody>
      </p:sp>
    </p:spTree>
    <p:extLst>
      <p:ext uri="{BB962C8B-B14F-4D97-AF65-F5344CB8AC3E}">
        <p14:creationId xmlns:p14="http://schemas.microsoft.com/office/powerpoint/2010/main" val="38786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le 9"/>
          <p:cNvSpPr>
            <a:spLocks noGrp="1"/>
          </p:cNvSpPr>
          <p:nvPr>
            <p:ph type="ctrTitle"/>
          </p:nvPr>
        </p:nvSpPr>
        <p:spPr/>
        <p:txBody>
          <a:bodyPr/>
          <a:lstStyle/>
          <a:p>
            <a:r>
              <a:rPr lang="en-GB" altLang="en-US"/>
              <a:t>Comparing sizes</a:t>
            </a:r>
          </a:p>
        </p:txBody>
      </p:sp>
      <p:sp>
        <p:nvSpPr>
          <p:cNvPr id="7170" name="Subtitle 10"/>
          <p:cNvSpPr>
            <a:spLocks noGrp="1"/>
          </p:cNvSpPr>
          <p:nvPr>
            <p:ph type="subTitle" idx="1"/>
          </p:nvPr>
        </p:nvSpPr>
        <p:spPr/>
        <p:txBody>
          <a:bodyPr/>
          <a:lstStyle/>
          <a:p>
            <a:r>
              <a:rPr lang="en-US" altLang="en-US" sz="2800" dirty="0"/>
              <a:t>How big are the particles in solids, liquids and gases?</a:t>
            </a:r>
          </a:p>
        </p:txBody>
      </p:sp>
      <p:sp>
        <p:nvSpPr>
          <p:cNvPr id="410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938369699"/>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5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3"/>
          <p:cNvSpPr>
            <a:spLocks noGrp="1" noChangeArrowheads="1"/>
          </p:cNvSpPr>
          <p:nvPr>
            <p:ph idx="1"/>
          </p:nvPr>
        </p:nvSpPr>
        <p:spPr>
          <a:xfrm>
            <a:off x="31898" y="699542"/>
            <a:ext cx="9112102" cy="4104456"/>
          </a:xfrm>
        </p:spPr>
        <p:txBody>
          <a:bodyPr/>
          <a:lstStyle/>
          <a:p>
            <a:pPr marL="0" indent="0" eaLnBrk="1" hangingPunct="1">
              <a:buNone/>
            </a:pPr>
            <a:r>
              <a:rPr lang="en-GB" altLang="en-US" sz="2400" dirty="0"/>
              <a:t>The particles that make up solids, liquids and gases are very small.</a:t>
            </a:r>
          </a:p>
          <a:p>
            <a:pPr marL="0" indent="0" eaLnBrk="1" hangingPunct="1">
              <a:buNone/>
            </a:pPr>
            <a:r>
              <a:rPr lang="en-GB" altLang="en-US" sz="2400" dirty="0"/>
              <a:t>The best way to imagine them is to start from 1 metre and divide by 10 time after time.</a:t>
            </a:r>
          </a:p>
          <a:p>
            <a:pPr marL="0" indent="0" eaLnBrk="1" hangingPunct="1">
              <a:buNone/>
            </a:pPr>
            <a:endParaRPr lang="en-GB" altLang="en-US" sz="800" dirty="0"/>
          </a:p>
          <a:p>
            <a:pPr marL="0" indent="0" eaLnBrk="1" hangingPunct="1">
              <a:buNone/>
            </a:pPr>
            <a:r>
              <a:rPr lang="en-GB" altLang="en-US" sz="2400" dirty="0"/>
              <a:t>You have to go down this scale quite far before you cannot see features with your eyes. </a:t>
            </a:r>
          </a:p>
          <a:p>
            <a:pPr marL="0" indent="0" eaLnBrk="1" hangingPunct="1">
              <a:buNone/>
            </a:pPr>
            <a:r>
              <a:rPr lang="en-GB" altLang="en-US" sz="2400" dirty="0"/>
              <a:t>Below this, microscopes allow you to see the details.</a:t>
            </a:r>
          </a:p>
          <a:p>
            <a:pPr marL="0" indent="0" eaLnBrk="1" hangingPunct="1">
              <a:buNone/>
            </a:pPr>
            <a:r>
              <a:rPr lang="en-GB" altLang="en-US" sz="2400" dirty="0"/>
              <a:t>However, even the most powerful microscopes (electron microscopes) cannot see particles of matter.</a:t>
            </a:r>
          </a:p>
        </p:txBody>
      </p:sp>
      <p:sp>
        <p:nvSpPr>
          <p:cNvPr id="51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380066870"/>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fade">
                                      <p:cBhvr>
                                        <p:cTn id="7" dur="500"/>
                                        <p:tgtEl>
                                          <p:spTgt spid="92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7">
                                            <p:txEl>
                                              <p:pRg st="1" end="1"/>
                                            </p:txEl>
                                          </p:spTgt>
                                        </p:tgtEl>
                                        <p:attrNameLst>
                                          <p:attrName>style.visibility</p:attrName>
                                        </p:attrNameLst>
                                      </p:cBhvr>
                                      <p:to>
                                        <p:strVal val="visible"/>
                                      </p:to>
                                    </p:set>
                                    <p:animEffect transition="in" filter="fade">
                                      <p:cBhvr>
                                        <p:cTn id="12" dur="500"/>
                                        <p:tgtEl>
                                          <p:spTgt spid="92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7">
                                            <p:txEl>
                                              <p:pRg st="3" end="3"/>
                                            </p:txEl>
                                          </p:spTgt>
                                        </p:tgtEl>
                                        <p:attrNameLst>
                                          <p:attrName>style.visibility</p:attrName>
                                        </p:attrNameLst>
                                      </p:cBhvr>
                                      <p:to>
                                        <p:strVal val="visible"/>
                                      </p:to>
                                    </p:set>
                                    <p:animEffect transition="in" filter="fade">
                                      <p:cBhvr>
                                        <p:cTn id="17" dur="500"/>
                                        <p:tgtEl>
                                          <p:spTgt spid="921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217">
                                            <p:txEl>
                                              <p:pRg st="4" end="4"/>
                                            </p:txEl>
                                          </p:spTgt>
                                        </p:tgtEl>
                                        <p:attrNameLst>
                                          <p:attrName>style.visibility</p:attrName>
                                        </p:attrNameLst>
                                      </p:cBhvr>
                                      <p:to>
                                        <p:strVal val="visible"/>
                                      </p:to>
                                    </p:set>
                                    <p:animEffect transition="in" filter="fade">
                                      <p:cBhvr>
                                        <p:cTn id="22" dur="500"/>
                                        <p:tgtEl>
                                          <p:spTgt spid="921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217">
                                            <p:txEl>
                                              <p:pRg st="5" end="5"/>
                                            </p:txEl>
                                          </p:spTgt>
                                        </p:tgtEl>
                                        <p:attrNameLst>
                                          <p:attrName>style.visibility</p:attrName>
                                        </p:attrNameLst>
                                      </p:cBhvr>
                                      <p:to>
                                        <p:strVal val="visible"/>
                                      </p:to>
                                    </p:set>
                                    <p:animEffect transition="in" filter="fade">
                                      <p:cBhvr>
                                        <p:cTn id="27" dur="500"/>
                                        <p:tgtEl>
                                          <p:spTgt spid="92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8" name="Picture 24" descr="Arrow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787139">
            <a:off x="5024438" y="1969295"/>
            <a:ext cx="34051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2" descr="Arrow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7732">
            <a:off x="2844404" y="2031206"/>
            <a:ext cx="402431"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9" name="Text Box 5"/>
          <p:cNvSpPr txBox="1">
            <a:spLocks noChangeArrowheads="1"/>
          </p:cNvSpPr>
          <p:nvPr/>
        </p:nvSpPr>
        <p:spPr bwMode="auto">
          <a:xfrm>
            <a:off x="1596629" y="3598069"/>
            <a:ext cx="8162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1500">
                <a:solidFill>
                  <a:srgbClr val="006786"/>
                </a:solidFill>
              </a:rPr>
              <a:t>1</a:t>
            </a:r>
            <a:r>
              <a:rPr lang="en-GB" altLang="en-US" sz="900">
                <a:solidFill>
                  <a:srgbClr val="006786"/>
                </a:solidFill>
              </a:rPr>
              <a:t> </a:t>
            </a:r>
            <a:r>
              <a:rPr lang="en-GB" altLang="en-US" sz="1500">
                <a:solidFill>
                  <a:srgbClr val="006786"/>
                </a:solidFill>
              </a:rPr>
              <a:t>metre</a:t>
            </a:r>
          </a:p>
        </p:txBody>
      </p:sp>
      <p:pic>
        <p:nvPicPr>
          <p:cNvPr id="11268" name="Picture 6" descr="7Gc_b_C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6057" y="1113235"/>
            <a:ext cx="2216944"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7Gc_c_marb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4919" y="2940844"/>
            <a:ext cx="2174081" cy="7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8"/>
          <p:cNvSpPr txBox="1">
            <a:spLocks noChangeArrowheads="1"/>
          </p:cNvSpPr>
          <p:nvPr/>
        </p:nvSpPr>
        <p:spPr bwMode="auto">
          <a:xfrm>
            <a:off x="3354469" y="1977629"/>
            <a:ext cx="9765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0.1</a:t>
            </a:r>
            <a:r>
              <a:rPr lang="en-GB" altLang="en-US" sz="900">
                <a:solidFill>
                  <a:srgbClr val="006786"/>
                </a:solidFill>
              </a:rPr>
              <a:t> </a:t>
            </a:r>
            <a:r>
              <a:rPr lang="en-GB" altLang="en-US" sz="1500">
                <a:solidFill>
                  <a:srgbClr val="006786"/>
                </a:solidFill>
              </a:rPr>
              <a:t>metre</a:t>
            </a:r>
          </a:p>
        </p:txBody>
      </p:sp>
      <p:sp>
        <p:nvSpPr>
          <p:cNvPr id="11271" name="Text Box 9"/>
          <p:cNvSpPr txBox="1">
            <a:spLocks noChangeArrowheads="1"/>
          </p:cNvSpPr>
          <p:nvPr/>
        </p:nvSpPr>
        <p:spPr bwMode="auto">
          <a:xfrm>
            <a:off x="5104242" y="2409825"/>
            <a:ext cx="17251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0.01</a:t>
            </a:r>
            <a:r>
              <a:rPr lang="en-GB" altLang="en-US" sz="900">
                <a:solidFill>
                  <a:srgbClr val="006786"/>
                </a:solidFill>
              </a:rPr>
              <a:t> </a:t>
            </a:r>
            <a:r>
              <a:rPr lang="en-GB" altLang="en-US" sz="1500">
                <a:solidFill>
                  <a:srgbClr val="006786"/>
                </a:solidFill>
              </a:rPr>
              <a:t>metre</a:t>
            </a:r>
          </a:p>
          <a:p>
            <a:pPr algn="ctr" defTabSz="685800" eaLnBrk="1" fontAlgn="base" hangingPunct="1">
              <a:spcBef>
                <a:spcPct val="0"/>
              </a:spcBef>
              <a:spcAft>
                <a:spcPct val="0"/>
              </a:spcAft>
            </a:pPr>
            <a:r>
              <a:rPr lang="en-GB" altLang="en-US" sz="1500">
                <a:solidFill>
                  <a:srgbClr val="006786"/>
                </a:solidFill>
              </a:rPr>
              <a:t>1</a:t>
            </a:r>
            <a:r>
              <a:rPr lang="en-GB" altLang="en-US" sz="900">
                <a:solidFill>
                  <a:srgbClr val="006786"/>
                </a:solidFill>
              </a:rPr>
              <a:t> </a:t>
            </a:r>
            <a:r>
              <a:rPr lang="en-GB" altLang="en-US" sz="1500">
                <a:solidFill>
                  <a:srgbClr val="006786"/>
                </a:solidFill>
              </a:rPr>
              <a:t>centimetre, 1</a:t>
            </a:r>
            <a:r>
              <a:rPr lang="en-GB" altLang="en-US" sz="900">
                <a:solidFill>
                  <a:srgbClr val="006786"/>
                </a:solidFill>
              </a:rPr>
              <a:t> </a:t>
            </a:r>
            <a:r>
              <a:rPr lang="en-GB" altLang="en-US" sz="1500">
                <a:solidFill>
                  <a:srgbClr val="006786"/>
                </a:solidFill>
              </a:rPr>
              <a:t>cm</a:t>
            </a:r>
          </a:p>
        </p:txBody>
      </p:sp>
      <p:sp>
        <p:nvSpPr>
          <p:cNvPr id="11274" name="Text Box 13"/>
          <p:cNvSpPr txBox="1">
            <a:spLocks noChangeArrowheads="1"/>
          </p:cNvSpPr>
          <p:nvPr/>
        </p:nvSpPr>
        <p:spPr bwMode="auto">
          <a:xfrm>
            <a:off x="3526172" y="789385"/>
            <a:ext cx="6367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350">
                <a:solidFill>
                  <a:srgbClr val="000000"/>
                </a:solidFill>
              </a:rPr>
              <a:t>DVDs</a:t>
            </a:r>
          </a:p>
        </p:txBody>
      </p:sp>
      <p:sp>
        <p:nvSpPr>
          <p:cNvPr id="11275" name="Text Box 14"/>
          <p:cNvSpPr txBox="1">
            <a:spLocks noChangeArrowheads="1"/>
          </p:cNvSpPr>
          <p:nvPr/>
        </p:nvSpPr>
        <p:spPr bwMode="auto">
          <a:xfrm>
            <a:off x="5542300" y="3734991"/>
            <a:ext cx="80022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350">
                <a:solidFill>
                  <a:srgbClr val="000000"/>
                </a:solidFill>
              </a:rPr>
              <a:t>Marbles</a:t>
            </a:r>
          </a:p>
        </p:txBody>
      </p:sp>
      <p:sp>
        <p:nvSpPr>
          <p:cNvPr id="11276" name="Text Box 15"/>
          <p:cNvSpPr txBox="1">
            <a:spLocks noChangeArrowheads="1"/>
          </p:cNvSpPr>
          <p:nvPr/>
        </p:nvSpPr>
        <p:spPr bwMode="auto">
          <a:xfrm>
            <a:off x="1449992" y="4300538"/>
            <a:ext cx="6244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2400" dirty="0">
                <a:solidFill>
                  <a:srgbClr val="006786"/>
                </a:solidFill>
              </a:rPr>
              <a:t>All of these are visible with your naked eyes.</a:t>
            </a:r>
          </a:p>
        </p:txBody>
      </p:sp>
      <p:sp>
        <p:nvSpPr>
          <p:cNvPr id="11281" name="Text Box 20"/>
          <p:cNvSpPr txBox="1">
            <a:spLocks noChangeArrowheads="1"/>
          </p:cNvSpPr>
          <p:nvPr/>
        </p:nvSpPr>
        <p:spPr bwMode="auto">
          <a:xfrm>
            <a:off x="3059906" y="2409825"/>
            <a:ext cx="599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a:solidFill>
                  <a:srgbClr val="000000"/>
                </a:solidFill>
              </a:rPr>
              <a:t>÷</a:t>
            </a:r>
            <a:r>
              <a:rPr lang="en-GB" altLang="en-US" sz="900">
                <a:solidFill>
                  <a:srgbClr val="000000"/>
                </a:solidFill>
              </a:rPr>
              <a:t> </a:t>
            </a:r>
            <a:r>
              <a:rPr lang="en-GB" altLang="en-US">
                <a:solidFill>
                  <a:srgbClr val="000000"/>
                </a:solidFill>
              </a:rPr>
              <a:t>10</a:t>
            </a:r>
          </a:p>
        </p:txBody>
      </p:sp>
      <p:sp>
        <p:nvSpPr>
          <p:cNvPr id="11283" name="Text Box 20"/>
          <p:cNvSpPr txBox="1">
            <a:spLocks noChangeArrowheads="1"/>
          </p:cNvSpPr>
          <p:nvPr/>
        </p:nvSpPr>
        <p:spPr bwMode="auto">
          <a:xfrm>
            <a:off x="5288756" y="1907381"/>
            <a:ext cx="599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a:solidFill>
                  <a:srgbClr val="000000"/>
                </a:solidFill>
              </a:rPr>
              <a:t>÷</a:t>
            </a:r>
            <a:r>
              <a:rPr lang="en-GB" altLang="en-US" sz="900">
                <a:solidFill>
                  <a:srgbClr val="000000"/>
                </a:solidFill>
              </a:rPr>
              <a:t> </a:t>
            </a:r>
            <a:r>
              <a:rPr lang="en-GB" altLang="en-US">
                <a:solidFill>
                  <a:srgbClr val="000000"/>
                </a:solidFill>
              </a:rPr>
              <a:t>10</a:t>
            </a:r>
          </a:p>
        </p:txBody>
      </p:sp>
      <p:pic>
        <p:nvPicPr>
          <p:cNvPr id="6159" name="Picture 21" descr="7Gc_a_chil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5198" y="1977629"/>
            <a:ext cx="764381"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descr="Arrow0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916737">
            <a:off x="6955036" y="2031802"/>
            <a:ext cx="351235"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Text Box 20"/>
          <p:cNvSpPr txBox="1">
            <a:spLocks noChangeArrowheads="1"/>
          </p:cNvSpPr>
          <p:nvPr/>
        </p:nvSpPr>
        <p:spPr bwMode="auto">
          <a:xfrm>
            <a:off x="7218760" y="2409825"/>
            <a:ext cx="599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a:solidFill>
                  <a:srgbClr val="000000"/>
                </a:solidFill>
              </a:rPr>
              <a:t>÷</a:t>
            </a:r>
            <a:r>
              <a:rPr lang="en-GB" altLang="en-US" sz="900">
                <a:solidFill>
                  <a:srgbClr val="000000"/>
                </a:solidFill>
              </a:rPr>
              <a:t> </a:t>
            </a:r>
            <a:r>
              <a:rPr lang="en-GB" altLang="en-US">
                <a:solidFill>
                  <a:srgbClr val="000000"/>
                </a:solidFill>
              </a:rPr>
              <a:t>10</a:t>
            </a:r>
          </a:p>
        </p:txBody>
      </p:sp>
    </p:spTree>
    <p:extLst>
      <p:ext uri="{BB962C8B-B14F-4D97-AF65-F5344CB8AC3E}">
        <p14:creationId xmlns:p14="http://schemas.microsoft.com/office/powerpoint/2010/main" val="2857807401"/>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86"/>
                                        </p:tgtEl>
                                        <p:attrNameLst>
                                          <p:attrName>style.visibility</p:attrName>
                                        </p:attrNameLst>
                                      </p:cBhvr>
                                      <p:to>
                                        <p:strVal val="visible"/>
                                      </p:to>
                                    </p:set>
                                    <p:animEffect transition="in" filter="fade">
                                      <p:cBhvr>
                                        <p:cTn id="7" dur="500"/>
                                        <p:tgtEl>
                                          <p:spTgt spid="112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81"/>
                                        </p:tgtEl>
                                        <p:attrNameLst>
                                          <p:attrName>style.visibility</p:attrName>
                                        </p:attrNameLst>
                                      </p:cBhvr>
                                      <p:to>
                                        <p:strVal val="visible"/>
                                      </p:to>
                                    </p:set>
                                    <p:animEffect transition="in" filter="fade">
                                      <p:cBhvr>
                                        <p:cTn id="10" dur="500"/>
                                        <p:tgtEl>
                                          <p:spTgt spid="1128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274"/>
                                        </p:tgtEl>
                                        <p:attrNameLst>
                                          <p:attrName>style.visibility</p:attrName>
                                        </p:attrNameLst>
                                      </p:cBhvr>
                                      <p:to>
                                        <p:strVal val="visible"/>
                                      </p:to>
                                    </p:set>
                                    <p:animEffect transition="in" filter="fade">
                                      <p:cBhvr>
                                        <p:cTn id="13" dur="500"/>
                                        <p:tgtEl>
                                          <p:spTgt spid="11274"/>
                                        </p:tgtEl>
                                      </p:cBhvr>
                                    </p:animEffect>
                                  </p:childTnLst>
                                </p:cTn>
                              </p:par>
                              <p:par>
                                <p:cTn id="14" presetID="10" presetClass="entr" presetSubtype="0" fill="hold" nodeType="withEffect">
                                  <p:stCondLst>
                                    <p:cond delay="100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500"/>
                                        <p:tgtEl>
                                          <p:spTgt spid="1126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270"/>
                                        </p:tgtEl>
                                        <p:attrNameLst>
                                          <p:attrName>style.visibility</p:attrName>
                                        </p:attrNameLst>
                                      </p:cBhvr>
                                      <p:to>
                                        <p:strVal val="visible"/>
                                      </p:to>
                                    </p:set>
                                    <p:animEffect transition="in" filter="fade">
                                      <p:cBhvr>
                                        <p:cTn id="19" dur="500"/>
                                        <p:tgtEl>
                                          <p:spTgt spid="1127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1288"/>
                                        </p:tgtEl>
                                        <p:attrNameLst>
                                          <p:attrName>style.visibility</p:attrName>
                                        </p:attrNameLst>
                                      </p:cBhvr>
                                      <p:to>
                                        <p:strVal val="visible"/>
                                      </p:to>
                                    </p:set>
                                    <p:animEffect transition="in" filter="fade">
                                      <p:cBhvr>
                                        <p:cTn id="24" dur="500"/>
                                        <p:tgtEl>
                                          <p:spTgt spid="1128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283"/>
                                        </p:tgtEl>
                                        <p:attrNameLst>
                                          <p:attrName>style.visibility</p:attrName>
                                        </p:attrNameLst>
                                      </p:cBhvr>
                                      <p:to>
                                        <p:strVal val="visible"/>
                                      </p:to>
                                    </p:set>
                                    <p:animEffect transition="in" filter="fade">
                                      <p:cBhvr>
                                        <p:cTn id="27" dur="500"/>
                                        <p:tgtEl>
                                          <p:spTgt spid="1128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1275"/>
                                        </p:tgtEl>
                                        <p:attrNameLst>
                                          <p:attrName>style.visibility</p:attrName>
                                        </p:attrNameLst>
                                      </p:cBhvr>
                                      <p:to>
                                        <p:strVal val="visible"/>
                                      </p:to>
                                    </p:set>
                                    <p:animEffect transition="in" filter="fade">
                                      <p:cBhvr>
                                        <p:cTn id="30" dur="500"/>
                                        <p:tgtEl>
                                          <p:spTgt spid="11275"/>
                                        </p:tgtEl>
                                      </p:cBhvr>
                                    </p:animEffect>
                                  </p:childTnLst>
                                </p:cTn>
                              </p:par>
                              <p:par>
                                <p:cTn id="31" presetID="10" presetClass="entr" presetSubtype="0" fill="hold" nodeType="withEffect">
                                  <p:stCondLst>
                                    <p:cond delay="1000"/>
                                  </p:stCondLst>
                                  <p:childTnLst>
                                    <p:set>
                                      <p:cBhvr>
                                        <p:cTn id="32" dur="1" fill="hold">
                                          <p:stCondLst>
                                            <p:cond delay="0"/>
                                          </p:stCondLst>
                                        </p:cTn>
                                        <p:tgtEl>
                                          <p:spTgt spid="11269"/>
                                        </p:tgtEl>
                                        <p:attrNameLst>
                                          <p:attrName>style.visibility</p:attrName>
                                        </p:attrNameLst>
                                      </p:cBhvr>
                                      <p:to>
                                        <p:strVal val="visible"/>
                                      </p:to>
                                    </p:set>
                                    <p:animEffect transition="in" filter="fade">
                                      <p:cBhvr>
                                        <p:cTn id="33" dur="500"/>
                                        <p:tgtEl>
                                          <p:spTgt spid="1126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1271"/>
                                        </p:tgtEl>
                                        <p:attrNameLst>
                                          <p:attrName>style.visibility</p:attrName>
                                        </p:attrNameLst>
                                      </p:cBhvr>
                                      <p:to>
                                        <p:strVal val="visible"/>
                                      </p:to>
                                    </p:set>
                                    <p:animEffect transition="in" filter="fade">
                                      <p:cBhvr>
                                        <p:cTn id="36" dur="500"/>
                                        <p:tgtEl>
                                          <p:spTgt spid="112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276"/>
                                        </p:tgtEl>
                                        <p:attrNameLst>
                                          <p:attrName>style.visibility</p:attrName>
                                        </p:attrNameLst>
                                      </p:cBhvr>
                                      <p:to>
                                        <p:strVal val="visible"/>
                                      </p:to>
                                    </p:set>
                                    <p:animEffect transition="in" filter="fade">
                                      <p:cBhvr>
                                        <p:cTn id="41" dur="500"/>
                                        <p:tgtEl>
                                          <p:spTgt spid="112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1289"/>
                                        </p:tgtEl>
                                        <p:attrNameLst>
                                          <p:attrName>style.visibility</p:attrName>
                                        </p:attrNameLst>
                                      </p:cBhvr>
                                      <p:to>
                                        <p:strVal val="visible"/>
                                      </p:to>
                                    </p:set>
                                    <p:animEffect transition="in" filter="fade">
                                      <p:cBhvr>
                                        <p:cTn id="46" dur="500"/>
                                        <p:tgtEl>
                                          <p:spTgt spid="112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290"/>
                                        </p:tgtEl>
                                        <p:attrNameLst>
                                          <p:attrName>style.visibility</p:attrName>
                                        </p:attrNameLst>
                                      </p:cBhvr>
                                      <p:to>
                                        <p:strVal val="visible"/>
                                      </p:to>
                                    </p:set>
                                    <p:animEffect transition="in" filter="fade">
                                      <p:cBhvr>
                                        <p:cTn id="49" dur="500"/>
                                        <p:tgtEl>
                                          <p:spTgt spid="1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4" grpId="0"/>
      <p:bldP spid="11275" grpId="0"/>
      <p:bldP spid="11276" grpId="0"/>
      <p:bldP spid="11281" grpId="0"/>
      <p:bldP spid="11283" grpId="0"/>
      <p:bldP spid="11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30" name="Picture 30" descr="Arrow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898" y="2409825"/>
            <a:ext cx="402431"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25612" name="Text Box 15"/>
          <p:cNvSpPr txBox="1">
            <a:spLocks noChangeArrowheads="1"/>
          </p:cNvSpPr>
          <p:nvPr/>
        </p:nvSpPr>
        <p:spPr bwMode="auto">
          <a:xfrm>
            <a:off x="1792713" y="4115975"/>
            <a:ext cx="64516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2000" dirty="0">
                <a:solidFill>
                  <a:srgbClr val="006786"/>
                </a:solidFill>
              </a:rPr>
              <a:t>The salt and hair are visible with your naked eyes.</a:t>
            </a:r>
          </a:p>
          <a:p>
            <a:pPr defTabSz="685800" eaLnBrk="1" fontAlgn="base" hangingPunct="1">
              <a:spcBef>
                <a:spcPct val="0"/>
              </a:spcBef>
              <a:spcAft>
                <a:spcPct val="0"/>
              </a:spcAft>
            </a:pPr>
            <a:r>
              <a:rPr lang="en-GB" altLang="en-US" sz="2000" dirty="0">
                <a:solidFill>
                  <a:srgbClr val="006786"/>
                </a:solidFill>
              </a:rPr>
              <a:t>A microscope is needed to see the plant cells.</a:t>
            </a:r>
          </a:p>
        </p:txBody>
      </p:sp>
      <p:grpSp>
        <p:nvGrpSpPr>
          <p:cNvPr id="25633" name="Group 33"/>
          <p:cNvGrpSpPr>
            <a:grpSpLocks/>
          </p:cNvGrpSpPr>
          <p:nvPr/>
        </p:nvGrpSpPr>
        <p:grpSpPr bwMode="auto">
          <a:xfrm>
            <a:off x="1547812" y="897732"/>
            <a:ext cx="2196704" cy="1850232"/>
            <a:chOff x="336" y="709"/>
            <a:chExt cx="1845" cy="1554"/>
          </a:xfrm>
        </p:grpSpPr>
        <p:pic>
          <p:nvPicPr>
            <p:cNvPr id="7187" name="Picture 16" descr="7Gc_d_salt crysta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 y="1026"/>
              <a:ext cx="1845"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9"/>
            <p:cNvSpPr txBox="1">
              <a:spLocks noChangeArrowheads="1"/>
            </p:cNvSpPr>
            <p:nvPr/>
          </p:nvSpPr>
          <p:spPr bwMode="auto">
            <a:xfrm>
              <a:off x="537" y="1798"/>
              <a:ext cx="1441"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0.001</a:t>
              </a:r>
              <a:r>
                <a:rPr lang="en-GB" altLang="en-US" sz="900">
                  <a:solidFill>
                    <a:srgbClr val="006786"/>
                  </a:solidFill>
                </a:rPr>
                <a:t> </a:t>
              </a:r>
              <a:r>
                <a:rPr lang="en-GB" altLang="en-US" sz="1500">
                  <a:solidFill>
                    <a:srgbClr val="006786"/>
                  </a:solidFill>
                </a:rPr>
                <a:t>metre</a:t>
              </a:r>
            </a:p>
            <a:p>
              <a:pPr algn="ctr" defTabSz="685800" eaLnBrk="1" fontAlgn="base" hangingPunct="1">
                <a:spcBef>
                  <a:spcPct val="0"/>
                </a:spcBef>
                <a:spcAft>
                  <a:spcPct val="0"/>
                </a:spcAft>
              </a:pPr>
              <a:r>
                <a:rPr lang="en-GB" altLang="en-US" sz="1500">
                  <a:solidFill>
                    <a:srgbClr val="006786"/>
                  </a:solidFill>
                </a:rPr>
                <a:t>1</a:t>
              </a:r>
              <a:r>
                <a:rPr lang="en-GB" altLang="en-US" sz="900">
                  <a:solidFill>
                    <a:srgbClr val="006786"/>
                  </a:solidFill>
                </a:rPr>
                <a:t> </a:t>
              </a:r>
              <a:r>
                <a:rPr lang="en-GB" altLang="en-US" sz="1500">
                  <a:solidFill>
                    <a:srgbClr val="006786"/>
                  </a:solidFill>
                </a:rPr>
                <a:t>millimetre, 1</a:t>
              </a:r>
              <a:r>
                <a:rPr lang="en-GB" altLang="en-US" sz="900">
                  <a:solidFill>
                    <a:srgbClr val="006786"/>
                  </a:solidFill>
                </a:rPr>
                <a:t> </a:t>
              </a:r>
              <a:r>
                <a:rPr lang="en-GB" altLang="en-US" sz="1500">
                  <a:solidFill>
                    <a:srgbClr val="006786"/>
                  </a:solidFill>
                </a:rPr>
                <a:t>mm</a:t>
              </a:r>
            </a:p>
          </p:txBody>
        </p:sp>
        <p:sp>
          <p:nvSpPr>
            <p:cNvPr id="7189" name="Text Box 14"/>
            <p:cNvSpPr txBox="1">
              <a:spLocks noChangeArrowheads="1"/>
            </p:cNvSpPr>
            <p:nvPr/>
          </p:nvSpPr>
          <p:spPr bwMode="auto">
            <a:xfrm>
              <a:off x="745" y="709"/>
              <a:ext cx="10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0000"/>
                  </a:solidFill>
                </a:rPr>
                <a:t>Salt crystals</a:t>
              </a:r>
            </a:p>
          </p:txBody>
        </p:sp>
      </p:grpSp>
      <p:pic>
        <p:nvPicPr>
          <p:cNvPr id="25619" name="Picture 19" descr="Arrow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600533">
            <a:off x="3492104" y="2139554"/>
            <a:ext cx="351234"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Text Box 20"/>
          <p:cNvSpPr txBox="1">
            <a:spLocks noChangeArrowheads="1"/>
          </p:cNvSpPr>
          <p:nvPr/>
        </p:nvSpPr>
        <p:spPr bwMode="auto">
          <a:xfrm>
            <a:off x="3762375" y="2085975"/>
            <a:ext cx="558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1500">
                <a:solidFill>
                  <a:srgbClr val="000000"/>
                </a:solidFill>
              </a:rPr>
              <a:t>÷ 10</a:t>
            </a:r>
          </a:p>
        </p:txBody>
      </p:sp>
      <p:grpSp>
        <p:nvGrpSpPr>
          <p:cNvPr id="25631" name="Group 31"/>
          <p:cNvGrpSpPr>
            <a:grpSpLocks/>
          </p:cNvGrpSpPr>
          <p:nvPr/>
        </p:nvGrpSpPr>
        <p:grpSpPr bwMode="auto">
          <a:xfrm>
            <a:off x="3564731" y="2518173"/>
            <a:ext cx="2282428" cy="1544241"/>
            <a:chOff x="3618" y="738"/>
            <a:chExt cx="1917" cy="1297"/>
          </a:xfrm>
        </p:grpSpPr>
        <p:pic>
          <p:nvPicPr>
            <p:cNvPr id="7184" name="Picture 21" descr="7Gc_e_hai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2" y="1048"/>
              <a:ext cx="1720"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9"/>
            <p:cNvSpPr txBox="1">
              <a:spLocks noChangeArrowheads="1"/>
            </p:cNvSpPr>
            <p:nvPr/>
          </p:nvSpPr>
          <p:spPr bwMode="auto">
            <a:xfrm>
              <a:off x="4130" y="738"/>
              <a:ext cx="109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0.0001</a:t>
              </a:r>
              <a:r>
                <a:rPr lang="en-GB" altLang="en-US" sz="900">
                  <a:solidFill>
                    <a:srgbClr val="006786"/>
                  </a:solidFill>
                </a:rPr>
                <a:t> </a:t>
              </a:r>
              <a:r>
                <a:rPr lang="en-GB" altLang="en-US" sz="1500">
                  <a:solidFill>
                    <a:srgbClr val="006786"/>
                  </a:solidFill>
                </a:rPr>
                <a:t>metre</a:t>
              </a:r>
            </a:p>
          </p:txBody>
        </p:sp>
        <p:sp>
          <p:nvSpPr>
            <p:cNvPr id="7186" name="Text Box 14"/>
            <p:cNvSpPr txBox="1">
              <a:spLocks noChangeArrowheads="1"/>
            </p:cNvSpPr>
            <p:nvPr/>
          </p:nvSpPr>
          <p:spPr bwMode="auto">
            <a:xfrm>
              <a:off x="3618" y="1764"/>
              <a:ext cx="191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0000"/>
                  </a:solidFill>
                </a:rPr>
                <a:t>Thickness of human hair</a:t>
              </a:r>
            </a:p>
          </p:txBody>
        </p:sp>
      </p:grpSp>
      <p:sp>
        <p:nvSpPr>
          <p:cNvPr id="25628" name="Text Box 20"/>
          <p:cNvSpPr txBox="1">
            <a:spLocks noChangeArrowheads="1"/>
          </p:cNvSpPr>
          <p:nvPr/>
        </p:nvSpPr>
        <p:spPr bwMode="auto">
          <a:xfrm>
            <a:off x="5868591" y="2787254"/>
            <a:ext cx="558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1500">
                <a:solidFill>
                  <a:srgbClr val="000000"/>
                </a:solidFill>
              </a:rPr>
              <a:t>÷ 10</a:t>
            </a:r>
          </a:p>
        </p:txBody>
      </p:sp>
      <p:grpSp>
        <p:nvGrpSpPr>
          <p:cNvPr id="25632" name="Group 32"/>
          <p:cNvGrpSpPr>
            <a:grpSpLocks/>
          </p:cNvGrpSpPr>
          <p:nvPr/>
        </p:nvGrpSpPr>
        <p:grpSpPr bwMode="auto">
          <a:xfrm>
            <a:off x="4950619" y="897732"/>
            <a:ext cx="2156222" cy="1515666"/>
            <a:chOff x="1974" y="2156"/>
            <a:chExt cx="1811" cy="1273"/>
          </a:xfrm>
        </p:grpSpPr>
        <p:sp>
          <p:nvSpPr>
            <p:cNvPr id="7181" name="Text Box 9"/>
            <p:cNvSpPr txBox="1">
              <a:spLocks noChangeArrowheads="1"/>
            </p:cNvSpPr>
            <p:nvPr/>
          </p:nvSpPr>
          <p:spPr bwMode="auto">
            <a:xfrm>
              <a:off x="2289" y="3158"/>
              <a:ext cx="118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6786"/>
                  </a:solidFill>
                </a:rPr>
                <a:t>0.00001</a:t>
              </a:r>
              <a:r>
                <a:rPr lang="en-GB" altLang="en-US" sz="900">
                  <a:solidFill>
                    <a:srgbClr val="006786"/>
                  </a:solidFill>
                </a:rPr>
                <a:t> </a:t>
              </a:r>
              <a:r>
                <a:rPr lang="en-GB" altLang="en-US" sz="1500">
                  <a:solidFill>
                    <a:srgbClr val="006786"/>
                  </a:solidFill>
                </a:rPr>
                <a:t>metre</a:t>
              </a:r>
            </a:p>
          </p:txBody>
        </p:sp>
        <p:sp>
          <p:nvSpPr>
            <p:cNvPr id="7182" name="Text Box 14"/>
            <p:cNvSpPr txBox="1">
              <a:spLocks noChangeArrowheads="1"/>
            </p:cNvSpPr>
            <p:nvPr/>
          </p:nvSpPr>
          <p:spPr bwMode="auto">
            <a:xfrm>
              <a:off x="2434" y="2156"/>
              <a:ext cx="8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pPr>
              <a:r>
                <a:rPr lang="en-GB" altLang="en-US" sz="1500">
                  <a:solidFill>
                    <a:srgbClr val="000000"/>
                  </a:solidFill>
                </a:rPr>
                <a:t>Plant cells</a:t>
              </a:r>
            </a:p>
          </p:txBody>
        </p:sp>
        <p:pic>
          <p:nvPicPr>
            <p:cNvPr id="7183" name="Picture 29" descr="7Gc_f_cel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4" y="2432"/>
              <a:ext cx="181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34" name="Picture 34" descr="Arrow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007116">
            <a:off x="7332465" y="1215034"/>
            <a:ext cx="351235"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5" name="Text Box 20"/>
          <p:cNvSpPr txBox="1">
            <a:spLocks noChangeArrowheads="1"/>
          </p:cNvSpPr>
          <p:nvPr/>
        </p:nvSpPr>
        <p:spPr bwMode="auto">
          <a:xfrm>
            <a:off x="7325916" y="1707357"/>
            <a:ext cx="5581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pPr>
            <a:r>
              <a:rPr lang="en-GB" altLang="en-US" sz="1500">
                <a:solidFill>
                  <a:srgbClr val="000000"/>
                </a:solidFill>
              </a:rPr>
              <a:t>÷ 10</a:t>
            </a:r>
          </a:p>
        </p:txBody>
      </p:sp>
    </p:spTree>
    <p:extLst>
      <p:ext uri="{BB962C8B-B14F-4D97-AF65-F5344CB8AC3E}">
        <p14:creationId xmlns:p14="http://schemas.microsoft.com/office/powerpoint/2010/main" val="41946503"/>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5633"/>
                                        </p:tgtEl>
                                        <p:attrNameLst>
                                          <p:attrName>style.visibility</p:attrName>
                                        </p:attrNameLst>
                                      </p:cBhvr>
                                      <p:to>
                                        <p:strVal val="visible"/>
                                      </p:to>
                                    </p:set>
                                    <p:animEffect transition="in" filter="fade">
                                      <p:cBhvr>
                                        <p:cTn id="7" dur="500"/>
                                        <p:tgtEl>
                                          <p:spTgt spid="256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19"/>
                                        </p:tgtEl>
                                        <p:attrNameLst>
                                          <p:attrName>style.visibility</p:attrName>
                                        </p:attrNameLst>
                                      </p:cBhvr>
                                      <p:to>
                                        <p:strVal val="visible"/>
                                      </p:to>
                                    </p:set>
                                    <p:animEffect transition="in" filter="fade">
                                      <p:cBhvr>
                                        <p:cTn id="12" dur="500"/>
                                        <p:tgtEl>
                                          <p:spTgt spid="256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20"/>
                                        </p:tgtEl>
                                        <p:attrNameLst>
                                          <p:attrName>style.visibility</p:attrName>
                                        </p:attrNameLst>
                                      </p:cBhvr>
                                      <p:to>
                                        <p:strVal val="visible"/>
                                      </p:to>
                                    </p:set>
                                    <p:animEffect transition="in" filter="fade">
                                      <p:cBhvr>
                                        <p:cTn id="15" dur="500"/>
                                        <p:tgtEl>
                                          <p:spTgt spid="25620"/>
                                        </p:tgtEl>
                                      </p:cBhvr>
                                    </p:animEffect>
                                  </p:childTnLst>
                                </p:cTn>
                              </p:par>
                              <p:par>
                                <p:cTn id="16" presetID="10" presetClass="entr" presetSubtype="0" fill="hold" nodeType="withEffect">
                                  <p:stCondLst>
                                    <p:cond delay="1000"/>
                                  </p:stCondLst>
                                  <p:childTnLst>
                                    <p:set>
                                      <p:cBhvr>
                                        <p:cTn id="17" dur="1" fill="hold">
                                          <p:stCondLst>
                                            <p:cond delay="0"/>
                                          </p:stCondLst>
                                        </p:cTn>
                                        <p:tgtEl>
                                          <p:spTgt spid="25631"/>
                                        </p:tgtEl>
                                        <p:attrNameLst>
                                          <p:attrName>style.visibility</p:attrName>
                                        </p:attrNameLst>
                                      </p:cBhvr>
                                      <p:to>
                                        <p:strVal val="visible"/>
                                      </p:to>
                                    </p:set>
                                    <p:animEffect transition="in" filter="fade">
                                      <p:cBhvr>
                                        <p:cTn id="18" dur="500"/>
                                        <p:tgtEl>
                                          <p:spTgt spid="256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5630"/>
                                        </p:tgtEl>
                                        <p:attrNameLst>
                                          <p:attrName>style.visibility</p:attrName>
                                        </p:attrNameLst>
                                      </p:cBhvr>
                                      <p:to>
                                        <p:strVal val="visible"/>
                                      </p:to>
                                    </p:set>
                                    <p:animEffect transition="in" filter="fade">
                                      <p:cBhvr>
                                        <p:cTn id="23" dur="500"/>
                                        <p:tgtEl>
                                          <p:spTgt spid="256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628"/>
                                        </p:tgtEl>
                                        <p:attrNameLst>
                                          <p:attrName>style.visibility</p:attrName>
                                        </p:attrNameLst>
                                      </p:cBhvr>
                                      <p:to>
                                        <p:strVal val="visible"/>
                                      </p:to>
                                    </p:set>
                                    <p:animEffect transition="in" filter="fade">
                                      <p:cBhvr>
                                        <p:cTn id="26" dur="500"/>
                                        <p:tgtEl>
                                          <p:spTgt spid="25628"/>
                                        </p:tgtEl>
                                      </p:cBhvr>
                                    </p:animEffect>
                                  </p:childTnLst>
                                </p:cTn>
                              </p:par>
                              <p:par>
                                <p:cTn id="27" presetID="10" presetClass="entr" presetSubtype="0" fill="hold" nodeType="withEffect">
                                  <p:stCondLst>
                                    <p:cond delay="1000"/>
                                  </p:stCondLst>
                                  <p:childTnLst>
                                    <p:set>
                                      <p:cBhvr>
                                        <p:cTn id="28" dur="1" fill="hold">
                                          <p:stCondLst>
                                            <p:cond delay="0"/>
                                          </p:stCondLst>
                                        </p:cTn>
                                        <p:tgtEl>
                                          <p:spTgt spid="25632"/>
                                        </p:tgtEl>
                                        <p:attrNameLst>
                                          <p:attrName>style.visibility</p:attrName>
                                        </p:attrNameLst>
                                      </p:cBhvr>
                                      <p:to>
                                        <p:strVal val="visible"/>
                                      </p:to>
                                    </p:set>
                                    <p:animEffect transition="in" filter="fade">
                                      <p:cBhvr>
                                        <p:cTn id="29" dur="500"/>
                                        <p:tgtEl>
                                          <p:spTgt spid="256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612"/>
                                        </p:tgtEl>
                                        <p:attrNameLst>
                                          <p:attrName>style.visibility</p:attrName>
                                        </p:attrNameLst>
                                      </p:cBhvr>
                                      <p:to>
                                        <p:strVal val="visible"/>
                                      </p:to>
                                    </p:set>
                                    <p:animEffect transition="in" filter="fade">
                                      <p:cBhvr>
                                        <p:cTn id="34" dur="500"/>
                                        <p:tgtEl>
                                          <p:spTgt spid="256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5634"/>
                                        </p:tgtEl>
                                        <p:attrNameLst>
                                          <p:attrName>style.visibility</p:attrName>
                                        </p:attrNameLst>
                                      </p:cBhvr>
                                      <p:to>
                                        <p:strVal val="visible"/>
                                      </p:to>
                                    </p:set>
                                    <p:animEffect transition="in" filter="fade">
                                      <p:cBhvr>
                                        <p:cTn id="39" dur="500"/>
                                        <p:tgtEl>
                                          <p:spTgt spid="256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635"/>
                                        </p:tgtEl>
                                        <p:attrNameLst>
                                          <p:attrName>style.visibility</p:attrName>
                                        </p:attrNameLst>
                                      </p:cBhvr>
                                      <p:to>
                                        <p:strVal val="visible"/>
                                      </p:to>
                                    </p:set>
                                    <p:animEffect transition="in" filter="fade">
                                      <p:cBhvr>
                                        <p:cTn id="42" dur="500"/>
                                        <p:tgtEl>
                                          <p:spTgt spid="25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20" grpId="0"/>
      <p:bldP spid="25628" grpId="0"/>
      <p:bldP spid="256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Default Design">
  <a:themeElements>
    <a:clrScheme name="Custom 1">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Custom 1">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Custom 1">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Custom 1">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2135</TotalTime>
  <Words>881</Words>
  <Application>Microsoft Office PowerPoint</Application>
  <PresentationFormat>On-screen Show (16:9)</PresentationFormat>
  <Paragraphs>122</Paragraphs>
  <Slides>18</Slides>
  <Notes>5</Notes>
  <HiddenSlides>1</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18</vt:i4>
      </vt:variant>
    </vt:vector>
  </HeadingPairs>
  <TitlesOfParts>
    <vt:vector size="39" baseType="lpstr">
      <vt:lpstr>ＭＳ Ｐゴシック</vt:lpstr>
      <vt:lpstr>Arial</vt:lpstr>
      <vt:lpstr>Arial Black</vt:lpstr>
      <vt:lpstr>Calibri</vt:lpstr>
      <vt:lpstr>Verdana</vt:lpstr>
      <vt:lpstr>Wingdings</vt:lpstr>
      <vt:lpstr>Wingdings 2</vt:lpstr>
      <vt:lpstr>Office Theme</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Resources</vt:lpstr>
      <vt:lpstr>Objectives</vt:lpstr>
      <vt:lpstr>PowerPoint Presentation</vt:lpstr>
      <vt:lpstr>PowerPoint Presentation</vt:lpstr>
      <vt:lpstr>PowerPoint Presentation</vt:lpstr>
      <vt:lpstr>Comparing sizes</vt:lpstr>
      <vt:lpstr>PowerPoint Presentation</vt:lpstr>
      <vt:lpstr>PowerPoint Presentation</vt:lpstr>
      <vt:lpstr>PowerPoint Presentation</vt:lpstr>
      <vt:lpstr>PowerPoint Presentation</vt:lpstr>
      <vt:lpstr>Complete w/s 7Gc- 5 </vt:lpstr>
      <vt:lpstr>PowerPoint Presentation</vt:lpstr>
      <vt:lpstr>PowerPoint Presentation</vt:lpstr>
      <vt:lpstr>PowerPoint Presentation</vt:lpstr>
      <vt:lpstr>Thinking skills</vt:lpstr>
      <vt:lpstr>Consider all the possible answers to this statement:</vt:lpstr>
      <vt:lpstr>Consider all the possible answers to this statement:</vt:lpstr>
      <vt:lpstr>Objectives</vt:lpstr>
    </vt:vector>
  </TitlesOfParts>
  <Company>Highams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Tomkins</dc:creator>
  <cp:lastModifiedBy>morag mccallum</cp:lastModifiedBy>
  <cp:revision>194</cp:revision>
  <cp:lastPrinted>2017-10-17T09:10:55Z</cp:lastPrinted>
  <dcterms:created xsi:type="dcterms:W3CDTF">2016-06-16T11:38:20Z</dcterms:created>
  <dcterms:modified xsi:type="dcterms:W3CDTF">2018-08-07T15:52:54Z</dcterms:modified>
</cp:coreProperties>
</file>