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9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60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98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53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92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90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15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00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65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6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14B2-1F74-40D0-8D8B-8910D8EDDDBA}" type="datetimeFigureOut">
              <a:rPr lang="en-GB" smtClean="0"/>
              <a:t>28/01/2019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59E1-BFF9-4165-BFDB-F7A43341C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89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751759" cy="384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263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79597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Word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56296" y="1215701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reactants </a:t>
            </a:r>
            <a:r>
              <a:rPr lang="en-GB" sz="2400" dirty="0">
                <a:sym typeface="Wingdings" panose="05000000000000000000" pitchFamily="2" charset="2"/>
              </a:rPr>
              <a:t> products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079797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Magnesium reacts with oxygen to become magnesium oxide.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75941"/>
            <a:ext cx="2880320" cy="1621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520" y="3303933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tin + oxygen </a:t>
            </a:r>
            <a:r>
              <a:rPr lang="en-GB" sz="2400" dirty="0">
                <a:sym typeface="Wingdings" panose="05000000000000000000" pitchFamily="2" charset="2"/>
              </a:rPr>
              <a:t> tin oxide.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85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metals non-metals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648"/>
            <a:ext cx="4588768" cy="306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520" y="476672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When non-metal elements react with metal elements to form compounds, they are spelt with </a:t>
            </a:r>
            <a:r>
              <a:rPr lang="en-GB" sz="2400" b="1" dirty="0"/>
              <a:t>-ide </a:t>
            </a:r>
            <a:r>
              <a:rPr lang="en-GB" sz="2400" dirty="0"/>
              <a:t>at the end.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504" y="2780928"/>
            <a:ext cx="4187999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Complete these word equations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3861048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lead + oxygen </a:t>
            </a:r>
            <a:r>
              <a:rPr lang="en-GB" sz="2400" dirty="0">
                <a:sym typeface="Wingdings" panose="05000000000000000000" pitchFamily="2" charset="2"/>
              </a:rPr>
              <a:t></a:t>
            </a:r>
          </a:p>
          <a:p>
            <a:pPr algn="r"/>
            <a:r>
              <a:rPr lang="en-GB" sz="2400" dirty="0">
                <a:sym typeface="Wingdings" panose="05000000000000000000" pitchFamily="2" charset="2"/>
              </a:rPr>
              <a:t>aluminium + chlorine  </a:t>
            </a:r>
          </a:p>
          <a:p>
            <a:pPr algn="r"/>
            <a:r>
              <a:rPr lang="en-GB" sz="2400" dirty="0">
                <a:sym typeface="Wingdings" panose="05000000000000000000" pitchFamily="2" charset="2"/>
              </a:rPr>
              <a:t>zinc + sulphur </a:t>
            </a:r>
          </a:p>
          <a:p>
            <a:pPr algn="r"/>
            <a:r>
              <a:rPr lang="en-GB" sz="2400" dirty="0">
                <a:sym typeface="Wingdings" panose="05000000000000000000" pitchFamily="2" charset="2"/>
              </a:rPr>
              <a:t>calcium + fluorine  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295503" y="3868496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lead oxide</a:t>
            </a:r>
          </a:p>
          <a:p>
            <a:r>
              <a:rPr lang="en-GB" sz="2400" dirty="0"/>
              <a:t>aluminium chloride</a:t>
            </a:r>
          </a:p>
          <a:p>
            <a:r>
              <a:rPr lang="en-GB" sz="2400" dirty="0"/>
              <a:t>zinc sulphide</a:t>
            </a:r>
          </a:p>
          <a:p>
            <a:r>
              <a:rPr lang="en-GB" sz="2400" dirty="0"/>
              <a:t>calcium fluoride</a:t>
            </a:r>
          </a:p>
        </p:txBody>
      </p:sp>
    </p:spTree>
    <p:extLst>
      <p:ext uri="{BB962C8B-B14F-4D97-AF65-F5344CB8AC3E}">
        <p14:creationId xmlns:p14="http://schemas.microsoft.com/office/powerpoint/2010/main" val="161650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856984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Practical:</a:t>
            </a:r>
          </a:p>
          <a:p>
            <a:r>
              <a:rPr lang="en-GB" sz="2400" dirty="0"/>
              <a:t>You will heat up three different metal elements in the blue flame of a Bunsen burner and observe the changes. Each of the elements will react with oxygen to form a new substance.</a:t>
            </a:r>
          </a:p>
          <a:p>
            <a:endParaRPr lang="en-GB" sz="2400" dirty="0"/>
          </a:p>
          <a:p>
            <a:r>
              <a:rPr lang="en-GB" sz="2400" dirty="0"/>
              <a:t>Your teacher will instruct on to how to do the practical safely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114344"/>
              </p:ext>
            </p:extLst>
          </p:nvPr>
        </p:nvGraphicFramePr>
        <p:xfrm>
          <a:off x="120028" y="2852936"/>
          <a:ext cx="8844460" cy="28392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1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8856">
                <a:tc>
                  <a:txBody>
                    <a:bodyPr/>
                    <a:lstStyle/>
                    <a:p>
                      <a:r>
                        <a:rPr lang="en-GB" sz="2400" dirty="0"/>
                        <a:t>Metal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Appearance before heating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Appearance</a:t>
                      </a:r>
                      <a:r>
                        <a:rPr lang="en-GB" sz="2400" baseline="0" dirty="0"/>
                        <a:t> after heating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Name of the 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806">
                <a:tc>
                  <a:txBody>
                    <a:bodyPr/>
                    <a:lstStyle/>
                    <a:p>
                      <a:r>
                        <a:rPr lang="en-GB" sz="2400" dirty="0"/>
                        <a:t>Copper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806">
                <a:tc>
                  <a:txBody>
                    <a:bodyPr/>
                    <a:lstStyle/>
                    <a:p>
                      <a:r>
                        <a:rPr lang="en-GB" sz="2400" dirty="0"/>
                        <a:t>Iron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806">
                <a:tc>
                  <a:txBody>
                    <a:bodyPr/>
                    <a:lstStyle/>
                    <a:p>
                      <a:r>
                        <a:rPr lang="en-GB" sz="2400" dirty="0"/>
                        <a:t>Magnesium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01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612068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Write word equations for each of the reactions: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1772816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copper + oxygen </a:t>
            </a:r>
            <a:r>
              <a:rPr lang="en-GB" sz="2400" dirty="0">
                <a:sym typeface="Wingdings" panose="05000000000000000000" pitchFamily="2" charset="2"/>
              </a:rPr>
              <a:t></a:t>
            </a:r>
          </a:p>
          <a:p>
            <a:pPr algn="r"/>
            <a:endParaRPr lang="en-GB" sz="2400" dirty="0">
              <a:sym typeface="Wingdings" panose="05000000000000000000" pitchFamily="2" charset="2"/>
            </a:endParaRPr>
          </a:p>
          <a:p>
            <a:pPr algn="r"/>
            <a:r>
              <a:rPr lang="en-GB" sz="2400" dirty="0">
                <a:sym typeface="Wingdings" panose="05000000000000000000" pitchFamily="2" charset="2"/>
              </a:rPr>
              <a:t>iron + oxygen </a:t>
            </a:r>
          </a:p>
          <a:p>
            <a:pPr algn="r"/>
            <a:r>
              <a:rPr lang="en-GB" sz="2400" dirty="0">
                <a:sym typeface="Wingdings" panose="05000000000000000000" pitchFamily="2" charset="2"/>
              </a:rPr>
              <a:t> </a:t>
            </a:r>
          </a:p>
          <a:p>
            <a:pPr algn="r"/>
            <a:r>
              <a:rPr lang="en-GB" sz="2400" dirty="0">
                <a:sym typeface="Wingdings" panose="05000000000000000000" pitchFamily="2" charset="2"/>
              </a:rPr>
              <a:t>magnesium + oxygen </a:t>
            </a:r>
          </a:p>
          <a:p>
            <a:pPr algn="r"/>
            <a:r>
              <a:rPr lang="en-GB" sz="2400" dirty="0">
                <a:sym typeface="Wingdings" panose="05000000000000000000" pitchFamily="2" charset="2"/>
              </a:rPr>
              <a:t> 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92958" y="1772816"/>
            <a:ext cx="432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copper oxide</a:t>
            </a:r>
          </a:p>
          <a:p>
            <a:endParaRPr lang="en-GB" sz="2400" dirty="0"/>
          </a:p>
          <a:p>
            <a:r>
              <a:rPr lang="en-GB" sz="2400" dirty="0"/>
              <a:t>iron oxide</a:t>
            </a:r>
          </a:p>
          <a:p>
            <a:endParaRPr lang="en-GB" sz="2400" dirty="0"/>
          </a:p>
          <a:p>
            <a:r>
              <a:rPr lang="en-GB" sz="2400" dirty="0"/>
              <a:t>magnesium oxide</a:t>
            </a:r>
          </a:p>
        </p:txBody>
      </p:sp>
    </p:spTree>
    <p:extLst>
      <p:ext uri="{BB962C8B-B14F-4D97-AF65-F5344CB8AC3E}">
        <p14:creationId xmlns:p14="http://schemas.microsoft.com/office/powerpoint/2010/main" val="246527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663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Catalysts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033" y="764703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Catalysts are substances that can speed up a chemical reaction and remains unchanged. Some metals are catalysts for some reactions.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504" y="1772816"/>
            <a:ext cx="8559423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Practical:</a:t>
            </a:r>
          </a:p>
          <a:p>
            <a:r>
              <a:rPr lang="en-GB" sz="2400" dirty="0"/>
              <a:t>Add the sulphuric acid to some magnesium in a test tube and observe how quickly the bubbles of gas are formed. </a:t>
            </a:r>
          </a:p>
          <a:p>
            <a:r>
              <a:rPr lang="en-GB" sz="2400" dirty="0"/>
              <a:t>Repeat this, but this time add some copper.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159" y="3501008"/>
            <a:ext cx="3626731" cy="297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51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785" y="2145036"/>
            <a:ext cx="5189665" cy="185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00" y="572256"/>
            <a:ext cx="3774823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3101" y="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Catalytic converters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66922" y="601671"/>
            <a:ext cx="43655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Chemical reactions in catalytic converters change harmful gases from the engines exhaust into less harmful ones.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25545" y="3625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Very expensive metals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100" y="4012335"/>
            <a:ext cx="892339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Write a word equation describing the chemical reactions in the catalytic converter.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515719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Carbon monoxide + nitrogen oxides + hydrocarbons </a:t>
            </a:r>
            <a:r>
              <a:rPr lang="en-GB" dirty="0">
                <a:sym typeface="Wingdings" panose="05000000000000000000" pitchFamily="2" charset="2"/>
              </a:rPr>
              <a:t> carbon dioxide + water + nitrogen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44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268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8Ga(2) Metal Properties</dc:title>
  <dc:creator>Graham</dc:creator>
  <cp:lastModifiedBy>morag mccallum</cp:lastModifiedBy>
  <cp:revision>11</cp:revision>
  <dcterms:created xsi:type="dcterms:W3CDTF">2019-01-27T13:16:13Z</dcterms:created>
  <dcterms:modified xsi:type="dcterms:W3CDTF">2019-01-28T22:08:29Z</dcterms:modified>
</cp:coreProperties>
</file>