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8"/>
  </p:notesMasterIdLst>
  <p:sldIdLst>
    <p:sldId id="270" r:id="rId2"/>
    <p:sldId id="256" r:id="rId3"/>
    <p:sldId id="271" r:id="rId4"/>
    <p:sldId id="268" r:id="rId5"/>
    <p:sldId id="266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FA00"/>
    <a:srgbClr val="73FA41"/>
    <a:srgbClr val="FEFDCA"/>
    <a:srgbClr val="F4FFA2"/>
    <a:srgbClr val="FFFD78"/>
    <a:srgbClr val="FFAFFF"/>
    <a:srgbClr val="36D03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4588" autoAdjust="0"/>
    <p:restoredTop sz="95135" autoAdjust="0"/>
  </p:normalViewPr>
  <p:slideViewPr>
    <p:cSldViewPr snapToGrid="0">
      <p:cViewPr varScale="1">
        <p:scale>
          <a:sx n="88" d="100"/>
          <a:sy n="88" d="100"/>
        </p:scale>
        <p:origin x="-13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4C3E-4972-6944-900C-9E6FA7377293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33B44-A3A3-7D4D-A0F6-EF7CFCC28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185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ead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3757" y="217191"/>
            <a:ext cx="3108767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6EC42101-7142-4B67-ABC0-FA0A03985291}" type="datetime3">
              <a:rPr lang="en-US" smtClean="0"/>
              <a:pPr/>
              <a:t>March 27, 20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728" y="719836"/>
            <a:ext cx="2742086" cy="660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b="1" i="0" dirty="0">
                <a:latin typeface="Century Gothic" panose="020B0502020202020204" pitchFamily="34" charset="0"/>
              </a:rPr>
              <a:t>READ NOW: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728" y="1380282"/>
            <a:ext cx="11761796" cy="21423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0728" y="217191"/>
            <a:ext cx="9083624" cy="502645"/>
          </a:xfrm>
        </p:spPr>
        <p:txBody>
          <a:bodyPr/>
          <a:lstStyle>
            <a:lvl1pPr marL="0" indent="0" algn="l">
              <a:buNone/>
              <a:defRPr sz="2400" b="1" u="sng" baseline="0">
                <a:latin typeface="Century Gothic" panose="020B0502020202020204" pitchFamily="34" charset="0"/>
              </a:defRPr>
            </a:lvl1pPr>
            <a:lvl2pPr algn="l">
              <a:defRPr u="sng"/>
            </a:lvl2pPr>
            <a:lvl3pPr algn="l">
              <a:defRPr u="sng"/>
            </a:lvl3pPr>
            <a:lvl4pPr algn="l">
              <a:defRPr u="sng"/>
            </a:lvl4pPr>
            <a:lvl5pPr algn="l">
              <a:defRPr u="sng"/>
            </a:lvl5pPr>
          </a:lstStyle>
          <a:p>
            <a:pPr lvl="0"/>
            <a:r>
              <a:rPr lang="en-GB" dirty="0"/>
              <a:t>Lesson title goes here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014258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ntentions / Success criteria / Challen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737FED-672D-F248-BACD-5D0BEE513C60}"/>
              </a:ext>
            </a:extLst>
          </p:cNvPr>
          <p:cNvSpPr/>
          <p:nvPr userDrawn="1"/>
        </p:nvSpPr>
        <p:spPr>
          <a:xfrm rot="382695">
            <a:off x="527473" y="803073"/>
            <a:ext cx="4772025" cy="3200400"/>
          </a:xfrm>
          <a:prstGeom prst="cloudCallout">
            <a:avLst>
              <a:gd name="adj1" fmla="val -25060"/>
              <a:gd name="adj2" fmla="val 74435"/>
            </a:avLst>
          </a:prstGeom>
          <a:solidFill>
            <a:srgbClr val="73F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34DF1E-9B27-F04A-B57B-1D2CA8E5CB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572498" y="988810"/>
            <a:ext cx="6136877" cy="2297316"/>
          </a:xfrm>
          <a:solidFill>
            <a:srgbClr val="FFFF00"/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D9FC08-038A-8E4B-9C22-9831CA1433F8}"/>
              </a:ext>
            </a:extLst>
          </p:cNvPr>
          <p:cNvSpPr/>
          <p:nvPr userDrawn="1"/>
        </p:nvSpPr>
        <p:spPr>
          <a:xfrm>
            <a:off x="5500489" y="342479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 criteria:</a:t>
            </a:r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3EC238-E08A-F745-B659-BD1EC9BACA7D}"/>
              </a:ext>
            </a:extLst>
          </p:cNvPr>
          <p:cNvSpPr/>
          <p:nvPr userDrawn="1"/>
        </p:nvSpPr>
        <p:spPr>
          <a:xfrm>
            <a:off x="326482" y="342479"/>
            <a:ext cx="368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Question:</a:t>
            </a:r>
            <a:endParaRPr lang="en-GB" sz="1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7670E2-D32E-BB43-8AFB-FE53AF1E0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8969" y="1369100"/>
            <a:ext cx="3757612" cy="220039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82067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lent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142648"/>
            <a:ext cx="11049563" cy="5359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98432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air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142648"/>
            <a:ext cx="11049563" cy="5359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960036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142648"/>
            <a:ext cx="11049563" cy="5359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74309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7EE6DC-95F5-3240-B2A7-1F54CDE9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32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EF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9AF436-FA93-694E-AC34-F3972DD0209B}"/>
              </a:ext>
            </a:extLst>
          </p:cNvPr>
          <p:cNvSpPr/>
          <p:nvPr userDrawn="1"/>
        </p:nvSpPr>
        <p:spPr>
          <a:xfrm>
            <a:off x="2" y="-9027"/>
            <a:ext cx="12191998" cy="6867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1A5E74-32B7-AE40-AADD-83B12E2394BD}"/>
              </a:ext>
            </a:extLst>
          </p:cNvPr>
          <p:cNvSpPr/>
          <p:nvPr userDrawn="1"/>
        </p:nvSpPr>
        <p:spPr>
          <a:xfrm>
            <a:off x="92535" y="62472"/>
            <a:ext cx="11993447" cy="6724027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7925F8-4E15-5944-A4B7-A9A60BC9D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52" y="6205569"/>
            <a:ext cx="1622020" cy="4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36389C-2D0F-C944-AE1D-F635FDBB3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197663"/>
            <a:ext cx="1622020" cy="4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402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  <p:sldLayoutId id="2147483669" r:id="rId5"/>
    <p:sldLayoutId id="214748367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4.png"/><Relationship Id="rId9" Type="http://schemas.openxmlformats.org/officeDocument/2006/relationships/image" Target="../media/image11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AC21F3-201D-4994-B8F6-6DE792DE715F}"/>
              </a:ext>
            </a:extLst>
          </p:cNvPr>
          <p:cNvSpPr txBox="1">
            <a:spLocks/>
          </p:cNvSpPr>
          <p:nvPr/>
        </p:nvSpPr>
        <p:spPr>
          <a:xfrm>
            <a:off x="335361" y="1142648"/>
            <a:ext cx="8673724" cy="4800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24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dirty="0"/>
              <a:t>At the moment, schools in the UK are closing for the majority of students  and the Government are planning on keeping it this way for a while with the exception of</a:t>
            </a:r>
            <a:r>
              <a:rPr lang="en-GB" dirty="0" smtClean="0"/>
              <a:t> </a:t>
            </a:r>
            <a:r>
              <a:rPr lang="en-GB" dirty="0"/>
              <a:t>k</a:t>
            </a:r>
            <a:r>
              <a:rPr lang="en-GB" dirty="0" smtClean="0"/>
              <a:t>ey workers’ </a:t>
            </a:r>
            <a:r>
              <a:rPr lang="en-GB" dirty="0"/>
              <a:t>children and</a:t>
            </a:r>
            <a:r>
              <a:rPr lang="en-GB" dirty="0" smtClean="0"/>
              <a:t> a few others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dirty="0"/>
              <a:t>Today, we are going to think about -  safety</a:t>
            </a:r>
            <a:r>
              <a:rPr lang="en-GB" dirty="0" smtClean="0"/>
              <a:t> in the </a:t>
            </a:r>
            <a:r>
              <a:rPr lang="en-GB" dirty="0"/>
              <a:t>community and what to do in an emergency.</a:t>
            </a:r>
            <a:endParaRPr lang="en-GB" b="1" dirty="0"/>
          </a:p>
          <a:p>
            <a:pPr marL="0" indent="0">
              <a:buNone/>
            </a:pPr>
            <a:endParaRPr lang="en-GB" sz="900" b="1" dirty="0"/>
          </a:p>
          <a:p>
            <a:pPr marL="0" indent="0">
              <a:buNone/>
            </a:pPr>
            <a:r>
              <a:rPr lang="en-GB" b="1" dirty="0"/>
              <a:t>Please don’t worry or panic.  This is just a </a:t>
            </a:r>
            <a:r>
              <a:rPr lang="en-GB" b="1" dirty="0" smtClean="0"/>
              <a:t>precaution and a useful set of skills you can use throughout your life.</a:t>
            </a:r>
            <a:endParaRPr lang="en-GB" b="1" dirty="0"/>
          </a:p>
        </p:txBody>
      </p:sp>
      <p:sp>
        <p:nvSpPr>
          <p:cNvPr id="8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140C55-7FC6-45CD-AFDF-E9928F4A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600" b="1" u="sng" dirty="0"/>
              <a:t>COVID-19 (Corona virus)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764DFE-C385-4D89-9222-D641E5EF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86670" y="312599"/>
            <a:ext cx="2612822" cy="2675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199AF0-3BE1-CF44-AF9C-3417F803E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77938" y="3612399"/>
            <a:ext cx="2830286" cy="212271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F93263-20A4-1F4B-9644-F7B721CB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450" y="6067772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14E43E-DD4A-694C-8DB1-572C9D22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539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8B6C6A-9C9B-B94E-949D-371B96A9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628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4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C38148-37C3-4048-A331-CAECDBCA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1025" y="217191"/>
            <a:ext cx="2301499" cy="365125"/>
          </a:xfrm>
        </p:spPr>
        <p:txBody>
          <a:bodyPr/>
          <a:lstStyle/>
          <a:p>
            <a:pPr algn="l"/>
            <a:fld id="{6EC42101-7142-4B67-ABC0-FA0A03985291}" type="datetime3">
              <a:rPr lang="en-US" smtClean="0"/>
              <a:pPr algn="l"/>
              <a:t>March 27, 20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473008-8AD8-DE4B-847F-18B53B17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93" y="1668886"/>
            <a:ext cx="8289503" cy="41458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Five tips for an emergency situation: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/>
              <a:t>Take a deep breath, count to 10, stay calm – you’ve got </a:t>
            </a:r>
            <a:r>
              <a:rPr lang="en-US" sz="2200" dirty="0" smtClean="0"/>
              <a:t>this!</a:t>
            </a:r>
          </a:p>
          <a:p>
            <a:pPr marL="514350" indent="-514350">
              <a:buAutoNum type="arabicPeriod"/>
            </a:pPr>
            <a:r>
              <a:rPr lang="en-US" sz="2200" dirty="0"/>
              <a:t>Think before you act, be </a:t>
            </a:r>
            <a:r>
              <a:rPr lang="en-US" sz="2200" dirty="0" smtClean="0"/>
              <a:t>sensible.</a:t>
            </a:r>
          </a:p>
          <a:p>
            <a:pPr marL="514350" indent="-514350">
              <a:buAutoNum type="arabicPeriod"/>
            </a:pPr>
            <a:r>
              <a:rPr lang="en-US" sz="2200" dirty="0" smtClean="0"/>
              <a:t>Check </a:t>
            </a:r>
            <a:r>
              <a:rPr lang="en-US" sz="2200" dirty="0"/>
              <a:t>for danger – are you or others in danger, how do you protect </a:t>
            </a:r>
            <a:r>
              <a:rPr lang="en-US" sz="2200" dirty="0" smtClean="0"/>
              <a:t>yourselves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Decide </a:t>
            </a:r>
            <a:r>
              <a:rPr lang="en-US" sz="2200" dirty="0"/>
              <a:t>what help is needed – any adult? a first aider</a:t>
            </a:r>
            <a:r>
              <a:rPr lang="en-US" sz="2200" dirty="0" smtClean="0"/>
              <a:t>? </a:t>
            </a:r>
            <a:r>
              <a:rPr lang="en-US" sz="2200" dirty="0"/>
              <a:t>emergency </a:t>
            </a:r>
            <a:r>
              <a:rPr lang="en-US" sz="2200" dirty="0" smtClean="0"/>
              <a:t>services (999), non emergency services (101)? </a:t>
            </a:r>
            <a:r>
              <a:rPr lang="en-US" sz="2200" dirty="0"/>
              <a:t>Then </a:t>
            </a:r>
            <a:r>
              <a:rPr lang="en-US" sz="2200" dirty="0" smtClean="0"/>
              <a:t>act.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200" dirty="0" smtClean="0"/>
              <a:t>Identify what YOU can do to help (that might be just getting out of the way).</a:t>
            </a:r>
          </a:p>
          <a:p>
            <a:pPr marL="514350" indent="-514350">
              <a:buAutoNum type="arabicPeriod"/>
            </a:pPr>
            <a:endParaRPr lang="en-US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57CF4-E459-764F-B8EC-070E442CA2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Keeping yourself and others safe</a:t>
            </a:r>
          </a:p>
        </p:txBody>
      </p:sp>
      <p:pic>
        <p:nvPicPr>
          <p:cNvPr id="7" name="Picture 6" descr="C:\Users\Optic Group111\Desktop\CORE THEME 1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48AD94-3D3A-A847-A6B2-A5D8977C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003" y="222370"/>
            <a:ext cx="797498" cy="79749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Optic Group111\Desktop\CORE THEME 2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CF0105-6D06-1543-A137-C8085A1B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481" y="229640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ptic Group111\Desktop\CORE THEME 3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C201B8-2E16-E248-97BF-F4490928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101" y="235654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Optic Group111\Desktop\CORE THEME 4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FAAEFB-7124-2E4C-9850-175E6CC0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701" y="235654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588ADB-9D12-8140-A020-DC271754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897" y="1380280"/>
            <a:ext cx="2647030" cy="264703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Optic Group111\Desktop\CORE THEME 6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33CC36-0F50-A445-8F59-605657A4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301" y="235654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9507E7-D206-F94D-BDA0-B9F163F65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450" y="6067772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320F9F-AC9D-504B-807C-6AC64624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539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ABEE6C-4D20-254C-83E5-5A6EC1CE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628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0C11B7-028F-43CD-996B-04C8680BB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990441" y="3113028"/>
            <a:ext cx="2696486" cy="2364692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44451B-A3B5-4143-81DE-6EB58617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52" y="6205569"/>
            <a:ext cx="1622020" cy="4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773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2CAEDF-898C-4B00-ACFB-9517B77C1077}"/>
              </a:ext>
            </a:extLst>
          </p:cNvPr>
          <p:cNvSpPr txBox="1">
            <a:spLocks/>
          </p:cNvSpPr>
          <p:nvPr/>
        </p:nvSpPr>
        <p:spPr>
          <a:xfrm>
            <a:off x="335360" y="1013651"/>
            <a:ext cx="11049563" cy="39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At the moment, people are being ordered to stay home unless its for vital goods or services (food, medicine etc).</a:t>
            </a:r>
            <a:r>
              <a:rPr lang="en-GB" sz="2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You </a:t>
            </a:r>
            <a:r>
              <a:rPr lang="en-GB" sz="2800" dirty="0" smtClean="0"/>
              <a:t>are allowed to go out for exercise</a:t>
            </a:r>
            <a:r>
              <a:rPr lang="en-GB" sz="2800" dirty="0" smtClean="0"/>
              <a:t> once </a:t>
            </a:r>
            <a:r>
              <a:rPr lang="en-GB" sz="2800" dirty="0" smtClean="0"/>
              <a:t>a day - but make sure you stay at least 2 metres apart from anyone from outside your home.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Don’t </a:t>
            </a:r>
            <a:r>
              <a:rPr lang="en-GB" sz="2800" dirty="0"/>
              <a:t>just hang around on the </a:t>
            </a:r>
            <a:r>
              <a:rPr lang="en-GB" sz="2800" dirty="0" smtClean="0"/>
              <a:t>streets!  </a:t>
            </a:r>
            <a:r>
              <a:rPr lang="en-GB" sz="2800" dirty="0"/>
              <a:t>Only go out if you have </a:t>
            </a:r>
            <a:r>
              <a:rPr lang="en-GB" sz="2800" dirty="0" smtClean="0"/>
              <a:t>a valid </a:t>
            </a:r>
            <a:r>
              <a:rPr lang="en-GB" sz="2800" dirty="0"/>
              <a:t>reason and a place to go.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Know </a:t>
            </a:r>
            <a:r>
              <a:rPr lang="en-GB" sz="2800" dirty="0"/>
              <a:t>how and when to call </a:t>
            </a:r>
            <a:r>
              <a:rPr lang="en-GB" sz="2800" dirty="0" smtClean="0"/>
              <a:t>999 and 111 (see slide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3861BB-5543-44F6-A204-1748931F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1" y="177688"/>
            <a:ext cx="109728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u="sng" dirty="0"/>
              <a:t>Staying safe in the community</a:t>
            </a:r>
          </a:p>
        </p:txBody>
      </p:sp>
      <p:pic>
        <p:nvPicPr>
          <p:cNvPr id="6" name="Picture 5" descr="A picture containing drawing, light, sign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41C43D-5716-4CF4-BC52-5460BA00A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48402" y="4312036"/>
            <a:ext cx="3024367" cy="235665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2CA66C-6E65-7D49-87B0-C1A0E082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1FA807-C994-0A47-983F-2CC5E58E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4BB745-472F-D04D-98B6-8B71F697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5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850E58-7E27-4AEC-B325-6E020BFAE1EC}"/>
              </a:ext>
            </a:extLst>
          </p:cNvPr>
          <p:cNvSpPr txBox="1">
            <a:spLocks/>
          </p:cNvSpPr>
          <p:nvPr/>
        </p:nvSpPr>
        <p:spPr>
          <a:xfrm>
            <a:off x="263352" y="1079852"/>
            <a:ext cx="7638746" cy="4504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24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sz="2000" dirty="0"/>
              <a:t>It’s nice to use phones/the internet to keep in touch, but remember:</a:t>
            </a:r>
          </a:p>
          <a:p>
            <a:r>
              <a:rPr lang="en-GB" sz="2000" dirty="0"/>
              <a:t>Take care with what you post – remember once it’s out there, it’s out there – there’s no taking it back.</a:t>
            </a:r>
          </a:p>
          <a:p>
            <a:r>
              <a:rPr lang="en-GB" sz="2000" dirty="0"/>
              <a:t>Playing computer games online – be aware of who you’re speaking to and what you’re saying.</a:t>
            </a:r>
          </a:p>
          <a:p>
            <a:r>
              <a:rPr lang="en-GB" sz="2000" dirty="0"/>
              <a:t>If anyone says something unkind, </a:t>
            </a:r>
            <a:r>
              <a:rPr lang="en-GB" sz="2000" dirty="0" smtClean="0"/>
              <a:t>upsetting, sexually  inappropriate </a:t>
            </a:r>
            <a:r>
              <a:rPr lang="en-GB" sz="2000" dirty="0"/>
              <a:t>or threatening – block them and tell an adult.</a:t>
            </a:r>
          </a:p>
          <a:p>
            <a:r>
              <a:rPr lang="en-GB" sz="2000" dirty="0"/>
              <a:t>Do not share your</a:t>
            </a:r>
            <a:r>
              <a:rPr lang="en-GB" sz="2000" dirty="0" smtClean="0"/>
              <a:t> personal details </a:t>
            </a:r>
            <a:r>
              <a:rPr lang="en-GB" sz="2000" dirty="0"/>
              <a:t>with anyone – this includes your phone number, your address, your passwords, your school etc.</a:t>
            </a:r>
          </a:p>
          <a:p>
            <a:r>
              <a:rPr lang="en-GB" sz="2000" dirty="0"/>
              <a:t>Don’t spend too much time online – it isn’t good for your physical or mental health.</a:t>
            </a:r>
          </a:p>
          <a:p>
            <a:endParaRPr lang="en-GB" sz="2000" dirty="0"/>
          </a:p>
        </p:txBody>
      </p:sp>
      <p:sp>
        <p:nvSpPr>
          <p:cNvPr id="4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CFA3E7-7CFB-4EDA-AF0E-924E8BD6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600" b="1" u="sng" dirty="0"/>
              <a:t>Staying safe online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2C1BC0-1427-49B6-873C-E6B031FB9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48110" y="312599"/>
            <a:ext cx="3705726" cy="2136068"/>
          </a:xfrm>
          <a:prstGeom prst="rect">
            <a:avLst/>
          </a:prstGeom>
        </p:spPr>
      </p:pic>
      <p:pic>
        <p:nvPicPr>
          <p:cNvPr id="6" name="Picture 5" descr="COMPUTER SCREEN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0D9F33-3FE0-9D46-9F2C-4EFE383A0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26" r="15891" b="2822"/>
          <a:stretch/>
        </p:blipFill>
        <p:spPr>
          <a:xfrm>
            <a:off x="8048110" y="3894999"/>
            <a:ext cx="2909091" cy="2752021"/>
          </a:xfrm>
          <a:prstGeom prst="rect">
            <a:avLst/>
          </a:prstGeom>
        </p:spPr>
      </p:pic>
      <p:pic>
        <p:nvPicPr>
          <p:cNvPr id="7" name="Picture 6" descr="IPAD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B39046-469D-BE4F-AD0A-D0483ADED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551" t="4341" r="27851" b="8263"/>
          <a:stretch/>
        </p:blipFill>
        <p:spPr>
          <a:xfrm>
            <a:off x="9858434" y="2563438"/>
            <a:ext cx="1895402" cy="2532997"/>
          </a:xfrm>
          <a:prstGeom prst="rect">
            <a:avLst/>
          </a:prstGeom>
        </p:spPr>
      </p:pic>
      <p:pic>
        <p:nvPicPr>
          <p:cNvPr id="9" name="Picture 8" descr="PHONE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42FCED-EF93-A345-AC9F-6B28749D78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56" t="5416" r="63889" b="13750"/>
          <a:stretch/>
        </p:blipFill>
        <p:spPr>
          <a:xfrm>
            <a:off x="8168587" y="1133460"/>
            <a:ext cx="1689847" cy="29802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BAECA1-601A-A549-B121-CB889E42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396358-7362-444D-8D1B-7767BBA8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55D2EF-7056-2249-AA0C-19B7DBAF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87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1AF6C6-2359-4B9E-AA24-84B6E1018133}"/>
              </a:ext>
            </a:extLst>
          </p:cNvPr>
          <p:cNvSpPr txBox="1">
            <a:spLocks/>
          </p:cNvSpPr>
          <p:nvPr/>
        </p:nvSpPr>
        <p:spPr>
          <a:xfrm>
            <a:off x="325312" y="767911"/>
            <a:ext cx="9921347" cy="4637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0"/>
              </a:spcBef>
            </a:pPr>
            <a:r>
              <a:rPr lang="en-GB" sz="2000" b="1" dirty="0"/>
              <a:t>Non-emergency police – </a:t>
            </a:r>
            <a:r>
              <a:rPr lang="en-GB" sz="2000" b="1" dirty="0" smtClean="0">
                <a:solidFill>
                  <a:srgbClr val="FF0000"/>
                </a:solidFill>
              </a:rPr>
              <a:t>101</a:t>
            </a:r>
            <a:r>
              <a:rPr lang="en-GB" sz="2000" b="1" dirty="0" smtClean="0"/>
              <a:t> (</a:t>
            </a:r>
            <a:r>
              <a:rPr lang="en-GB" sz="2000" b="1" dirty="0"/>
              <a:t>e.g. if something has been stolen, if you have witnessed a crime, you have a concern that isn’t an emergency</a:t>
            </a:r>
            <a:r>
              <a:rPr lang="en-GB" sz="2000" b="1" dirty="0" smtClean="0"/>
              <a:t>).</a:t>
            </a:r>
          </a:p>
          <a:p>
            <a:pPr marL="0" indent="0">
              <a:spcBef>
                <a:spcPts val="0"/>
              </a:spcBef>
            </a:pPr>
            <a:endParaRPr lang="en-GB" sz="2000" dirty="0" smtClean="0"/>
          </a:p>
          <a:p>
            <a:pPr marL="0" indent="0">
              <a:spcBef>
                <a:spcPts val="0"/>
              </a:spcBef>
            </a:pPr>
            <a:r>
              <a:rPr lang="en-GB" sz="2000" b="1" dirty="0" smtClean="0"/>
              <a:t> If its an EMERGENCY call </a:t>
            </a:r>
            <a:r>
              <a:rPr lang="en-GB" sz="2000" b="1" dirty="0" smtClean="0">
                <a:solidFill>
                  <a:srgbClr val="FF0000"/>
                </a:solidFill>
              </a:rPr>
              <a:t>999</a:t>
            </a:r>
            <a:r>
              <a:rPr lang="en-GB" sz="2000" b="1" dirty="0" smtClean="0"/>
              <a:t> for ambulance, police and fire brigade. </a:t>
            </a:r>
          </a:p>
          <a:p>
            <a:pPr marL="0" indent="0">
              <a:spcBef>
                <a:spcPts val="0"/>
              </a:spcBef>
            </a:pPr>
            <a:endParaRPr lang="en-GB" sz="2000" b="1" dirty="0" smtClean="0"/>
          </a:p>
          <a:p>
            <a:pPr marL="0" indent="0">
              <a:spcBef>
                <a:spcPts val="0"/>
              </a:spcBef>
            </a:pPr>
            <a:r>
              <a:rPr lang="en-GB" sz="2000" b="1" dirty="0" smtClean="0"/>
              <a:t>In school hours you can call the school’s main number (</a:t>
            </a:r>
            <a:r>
              <a:rPr lang="en-US" sz="2000" b="1" dirty="0" smtClean="0">
                <a:solidFill>
                  <a:srgbClr val="FF0000"/>
                </a:solidFill>
              </a:rPr>
              <a:t>020 8527 4051</a:t>
            </a:r>
            <a:r>
              <a:rPr lang="en-GB" sz="2000" b="1" dirty="0" smtClean="0"/>
              <a:t>) and ask to talk to a member of the Safe Guarding Team or just ask the receptionist </a:t>
            </a:r>
            <a:r>
              <a:rPr lang="en-GB" sz="2000" b="1" smtClean="0"/>
              <a:t>who answers. </a:t>
            </a:r>
            <a:endParaRPr lang="en-GB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GB" sz="2000" b="1" dirty="0" smtClean="0"/>
          </a:p>
          <a:p>
            <a:pPr marL="0" indent="0">
              <a:spcBef>
                <a:spcPts val="0"/>
              </a:spcBef>
            </a:pPr>
            <a:r>
              <a:rPr lang="en-GB" sz="2000" b="1" dirty="0" smtClean="0"/>
              <a:t> If </a:t>
            </a:r>
            <a:r>
              <a:rPr lang="en-GB" sz="2000" b="1" dirty="0"/>
              <a:t>you want to talk to someone anonymously because you are worried about something or something/one is upsetting you, you can call Childline – </a:t>
            </a:r>
            <a:r>
              <a:rPr lang="en-GB" sz="2000" b="1" dirty="0" smtClean="0">
                <a:solidFill>
                  <a:srgbClr val="FF0000"/>
                </a:solidFill>
              </a:rPr>
              <a:t>0800 1111</a:t>
            </a:r>
          </a:p>
          <a:p>
            <a:pPr marL="0" indent="0">
              <a:spcBef>
                <a:spcPts val="0"/>
              </a:spcBef>
            </a:pPr>
            <a:endParaRPr lang="en-GB" sz="2000" b="1" dirty="0"/>
          </a:p>
        </p:txBody>
      </p:sp>
      <p:sp>
        <p:nvSpPr>
          <p:cNvPr id="4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DCD599-37A8-43D1-87C9-E207238ED263}"/>
              </a:ext>
            </a:extLst>
          </p:cNvPr>
          <p:cNvSpPr txBox="1">
            <a:spLocks/>
          </p:cNvSpPr>
          <p:nvPr/>
        </p:nvSpPr>
        <p:spPr>
          <a:xfrm>
            <a:off x="243255" y="61821"/>
            <a:ext cx="10972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 i="0" u="sng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Services that can help you</a:t>
            </a:r>
          </a:p>
        </p:txBody>
      </p:sp>
      <p:pic>
        <p:nvPicPr>
          <p:cNvPr id="5" name="Picture 4" descr="A picture containing light, food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A4FACE-A1FC-4CF1-99AE-E73DEA6BA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9978189" y="-338994"/>
            <a:ext cx="2213811" cy="221381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BB1106-38AB-254C-9F5C-472E3D4A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ED8E97-0082-1641-99F7-2807CBC1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87221E-D6E6-9344-9AF5-E8D7FEBC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33455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7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1AF6C6-2359-4B9E-AA24-84B6E1018133}"/>
              </a:ext>
            </a:extLst>
          </p:cNvPr>
          <p:cNvSpPr txBox="1">
            <a:spLocks/>
          </p:cNvSpPr>
          <p:nvPr/>
        </p:nvSpPr>
        <p:spPr>
          <a:xfrm>
            <a:off x="343564" y="946515"/>
            <a:ext cx="9190402" cy="4230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sz="1800" b="1" dirty="0"/>
              <a:t>It might be useful to discuss with an adult at home having a safety </a:t>
            </a:r>
          </a:p>
          <a:p>
            <a:pPr marL="0" indent="0">
              <a:buNone/>
            </a:pPr>
            <a:r>
              <a:rPr lang="en-GB" sz="1800" b="1" dirty="0"/>
              <a:t>plan in case of emergencies. 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What could this include?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dirty="0"/>
              <a:t>Who to contact in an emergency</a:t>
            </a:r>
          </a:p>
          <a:p>
            <a:r>
              <a:rPr lang="en-GB" sz="1800" dirty="0"/>
              <a:t>If the adult in charge suddenly falls ill, who is nearby and could get to you quickly? (Family members, friends, neighbours etc.)</a:t>
            </a:r>
          </a:p>
          <a:p>
            <a:r>
              <a:rPr lang="en-GB" sz="1800" dirty="0"/>
              <a:t>What to do if you feel worried about something (who can you speak to for reassurance or help)</a:t>
            </a:r>
          </a:p>
          <a:p>
            <a:r>
              <a:rPr lang="en-GB" sz="1800" dirty="0"/>
              <a:t>What to do if you feel unwell – plan for if an adult is present and if you are on your </a:t>
            </a:r>
            <a:r>
              <a:rPr lang="en-GB" sz="1800" dirty="0" smtClean="0"/>
              <a:t>own</a:t>
            </a:r>
            <a:endParaRPr lang="en-GB" sz="1800" dirty="0"/>
          </a:p>
        </p:txBody>
      </p:sp>
      <p:sp>
        <p:nvSpPr>
          <p:cNvPr id="4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DCD599-37A8-43D1-87C9-E207238ED263}"/>
              </a:ext>
            </a:extLst>
          </p:cNvPr>
          <p:cNvSpPr txBox="1">
            <a:spLocks/>
          </p:cNvSpPr>
          <p:nvPr/>
        </p:nvSpPr>
        <p:spPr>
          <a:xfrm>
            <a:off x="186489" y="144192"/>
            <a:ext cx="10972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 i="0" u="sng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Safety plans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29BA27-E74F-DC48-8027-C0E732AA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6EA7A7-29B4-5D4A-8487-E1D7B675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Optic Group111\Desktop\CORE THEME 5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CB2664-1B8E-CF48-815A-C57414CB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ORD DOC IMAGES.jp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7A6553-4471-2C44-8A6C-95BEA24F9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46" t="5417" r="31666" b="62500"/>
          <a:stretch/>
        </p:blipFill>
        <p:spPr>
          <a:xfrm>
            <a:off x="9785083" y="319300"/>
            <a:ext cx="2220428" cy="1643971"/>
          </a:xfrm>
          <a:prstGeom prst="rect">
            <a:avLst/>
          </a:prstGeom>
        </p:spPr>
      </p:pic>
      <p:pic>
        <p:nvPicPr>
          <p:cNvPr id="10" name="Picture 9" descr="CLIP BOARD.pn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6442E7-03F2-DB4B-A817-2B9E17192E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303" t="11287" r="29395" b="13762"/>
          <a:stretch/>
        </p:blipFill>
        <p:spPr>
          <a:xfrm>
            <a:off x="9533966" y="2297061"/>
            <a:ext cx="2553616" cy="361442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72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632</Words>
  <Application>Microsoft Macintosh PowerPoint</Application>
  <PresentationFormat>Custom</PresentationFormat>
  <Paragraphs>45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COVID-19 (Corona virus)</vt:lpstr>
      <vt:lpstr>Slide 2</vt:lpstr>
      <vt:lpstr>Staying safe in the community</vt:lpstr>
      <vt:lpstr>Staying safe online</vt:lpstr>
      <vt:lpstr>Slide 5</vt:lpstr>
      <vt:lpstr>Slide 6</vt:lpstr>
    </vt:vector>
  </TitlesOfParts>
  <Manager/>
  <Company>WPSG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 Leadbetter</dc:creator>
  <cp:keywords/>
  <dc:description/>
  <cp:lastModifiedBy>o war</cp:lastModifiedBy>
  <cp:revision>45</cp:revision>
  <dcterms:created xsi:type="dcterms:W3CDTF">2020-03-27T18:16:54Z</dcterms:created>
  <dcterms:modified xsi:type="dcterms:W3CDTF">2020-03-27T18:19:49Z</dcterms:modified>
  <cp:category/>
</cp:coreProperties>
</file>