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660" r:id="rId6"/>
    <p:sldMasterId id="2147483771" r:id="rId7"/>
    <p:sldMasterId id="2147483786" r:id="rId8"/>
    <p:sldMasterId id="2147483801" r:id="rId9"/>
    <p:sldMasterId id="2147483803" r:id="rId10"/>
    <p:sldMasterId id="2147483805" r:id="rId11"/>
    <p:sldMasterId id="2147483818" r:id="rId12"/>
    <p:sldMasterId id="2147483831" r:id="rId13"/>
    <p:sldMasterId id="2147483857" r:id="rId14"/>
  </p:sldMasterIdLst>
  <p:notesMasterIdLst>
    <p:notesMasterId r:id="rId66"/>
  </p:notesMasterIdLst>
  <p:sldIdLst>
    <p:sldId id="256" r:id="rId15"/>
    <p:sldId id="340" r:id="rId16"/>
    <p:sldId id="350" r:id="rId17"/>
    <p:sldId id="351" r:id="rId18"/>
    <p:sldId id="352" r:id="rId19"/>
    <p:sldId id="341" r:id="rId20"/>
    <p:sldId id="329" r:id="rId21"/>
    <p:sldId id="338" r:id="rId22"/>
    <p:sldId id="337" r:id="rId23"/>
    <p:sldId id="339" r:id="rId24"/>
    <p:sldId id="330" r:id="rId25"/>
    <p:sldId id="331" r:id="rId26"/>
    <p:sldId id="332" r:id="rId27"/>
    <p:sldId id="333" r:id="rId28"/>
    <p:sldId id="334" r:id="rId29"/>
    <p:sldId id="335" r:id="rId30"/>
    <p:sldId id="356" r:id="rId31"/>
    <p:sldId id="342" r:id="rId32"/>
    <p:sldId id="328" r:id="rId33"/>
    <p:sldId id="320" r:id="rId34"/>
    <p:sldId id="322" r:id="rId35"/>
    <p:sldId id="324" r:id="rId36"/>
    <p:sldId id="326" r:id="rId37"/>
    <p:sldId id="327" r:id="rId38"/>
    <p:sldId id="349" r:id="rId39"/>
    <p:sldId id="314" r:id="rId40"/>
    <p:sldId id="315" r:id="rId41"/>
    <p:sldId id="316" r:id="rId42"/>
    <p:sldId id="317" r:id="rId43"/>
    <p:sldId id="299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277" r:id="rId52"/>
    <p:sldId id="343" r:id="rId53"/>
    <p:sldId id="344" r:id="rId54"/>
    <p:sldId id="345" r:id="rId55"/>
    <p:sldId id="346" r:id="rId56"/>
    <p:sldId id="347" r:id="rId57"/>
    <p:sldId id="348" r:id="rId58"/>
    <p:sldId id="353" r:id="rId59"/>
    <p:sldId id="355" r:id="rId60"/>
    <p:sldId id="354" r:id="rId61"/>
    <p:sldId id="303" r:id="rId62"/>
    <p:sldId id="304" r:id="rId63"/>
    <p:sldId id="305" r:id="rId64"/>
    <p:sldId id="306" r:id="rId6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83F11-3077-47E8-BA45-EB8B2D9007A7}" v="2" dt="2018-10-18T18:52:34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595"/>
  </p:normalViewPr>
  <p:slideViewPr>
    <p:cSldViewPr snapToGrid="0">
      <p:cViewPr varScale="1">
        <p:scale>
          <a:sx n="155" d="100"/>
          <a:sy n="155" d="100"/>
        </p:scale>
        <p:origin x="1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S::jbarker@highamsparkschool.co.uk::8227ee0e-fd3b-4e42-9476-b3edf034b415" providerId="AD" clId="Web-{E350D624-2A90-4BC6-99E2-8DB2E7146F2A}"/>
  </pc:docChgLst>
  <pc:docChgLst>
    <pc:chgData name="J Barker" userId="8227ee0e-fd3b-4e42-9476-b3edf034b415" providerId="ADAL" clId="{0C5D75BB-E957-4D99-9E7F-FAD768973B0D}"/>
  </pc:docChgLst>
  <pc:docChgLst>
    <pc:chgData name="J Barker" userId="8227ee0e-fd3b-4e42-9476-b3edf034b415" providerId="ADAL" clId="{1C3C60A9-22DF-4F51-94C9-DF6809A4EFA8}"/>
    <pc:docChg chg="modSld">
      <pc:chgData name="J Barker" userId="8227ee0e-fd3b-4e42-9476-b3edf034b415" providerId="ADAL" clId="{1C3C60A9-22DF-4F51-94C9-DF6809A4EFA8}" dt="2018-09-04T17:24:02.870" v="0" actId="20577"/>
      <pc:docMkLst>
        <pc:docMk/>
      </pc:docMkLst>
      <pc:sldChg chg="modSp">
        <pc:chgData name="J Barker" userId="8227ee0e-fd3b-4e42-9476-b3edf034b415" providerId="ADAL" clId="{1C3C60A9-22DF-4F51-94C9-DF6809A4EFA8}" dt="2018-09-04T17:24:02.870" v="0" actId="20577"/>
        <pc:sldMkLst>
          <pc:docMk/>
          <pc:sldMk cId="0" sldId="256"/>
        </pc:sldMkLst>
        <pc:spChg chg="mod">
          <ac:chgData name="J Barker" userId="8227ee0e-fd3b-4e42-9476-b3edf034b415" providerId="ADAL" clId="{1C3C60A9-22DF-4F51-94C9-DF6809A4EFA8}" dt="2018-09-04T17:24:02.870" v="0" actId="20577"/>
          <ac:spMkLst>
            <pc:docMk/>
            <pc:sldMk cId="0" sldId="256"/>
            <ac:spMk id="13" creationId="{00000000-0000-0000-0000-000000000000}"/>
          </ac:spMkLst>
        </pc:spChg>
      </pc:sldChg>
    </pc:docChg>
  </pc:docChgLst>
  <pc:docChgLst>
    <pc:chgData name="J Barker" userId="8227ee0e-fd3b-4e42-9476-b3edf034b415" providerId="ADAL" clId="{2831CF24-3E3B-4476-B2B3-996C0493478A}"/>
  </pc:docChgLst>
  <pc:docChgLst>
    <pc:chgData name="J Barker" userId="8227ee0e-fd3b-4e42-9476-b3edf034b415" providerId="ADAL" clId="{1159642F-1FC5-884F-BC76-9263F615A55C}"/>
    <pc:docChg chg="custSel addSld modSld">
      <pc:chgData name="J Barker" userId="8227ee0e-fd3b-4e42-9476-b3edf034b415" providerId="ADAL" clId="{1159642F-1FC5-884F-BC76-9263F615A55C}" dt="2018-07-22T15:13:32.395" v="33" actId="1076"/>
      <pc:docMkLst>
        <pc:docMk/>
      </pc:docMkLst>
      <pc:sldChg chg="addSp modSp add setBg">
        <pc:chgData name="J Barker" userId="8227ee0e-fd3b-4e42-9476-b3edf034b415" providerId="ADAL" clId="{1159642F-1FC5-884F-BC76-9263F615A55C}" dt="2018-07-22T15:12:04.418" v="16" actId="1076"/>
        <pc:sldMkLst>
          <pc:docMk/>
          <pc:sldMk cId="830433043" sldId="353"/>
        </pc:sldMkLst>
        <pc:picChg chg="add mod">
          <ac:chgData name="J Barker" userId="8227ee0e-fd3b-4e42-9476-b3edf034b415" providerId="ADAL" clId="{1159642F-1FC5-884F-BC76-9263F615A55C}" dt="2018-07-22T15:11:51.576" v="13" actId="14100"/>
          <ac:picMkLst>
            <pc:docMk/>
            <pc:sldMk cId="830433043" sldId="353"/>
            <ac:picMk id="3" creationId="{04B03717-9687-294F-84EF-62A7865BEF97}"/>
          </ac:picMkLst>
        </pc:picChg>
        <pc:picChg chg="add mod">
          <ac:chgData name="J Barker" userId="8227ee0e-fd3b-4e42-9476-b3edf034b415" providerId="ADAL" clId="{1159642F-1FC5-884F-BC76-9263F615A55C}" dt="2018-07-22T15:12:04.418" v="16" actId="1076"/>
          <ac:picMkLst>
            <pc:docMk/>
            <pc:sldMk cId="830433043" sldId="353"/>
            <ac:picMk id="5" creationId="{CD2E16E9-1A03-9049-A4AB-1D3D98258B8A}"/>
          </ac:picMkLst>
        </pc:picChg>
      </pc:sldChg>
      <pc:sldChg chg="addSp delSp modSp add setBg">
        <pc:chgData name="J Barker" userId="8227ee0e-fd3b-4e42-9476-b3edf034b415" providerId="ADAL" clId="{1159642F-1FC5-884F-BC76-9263F615A55C}" dt="2018-07-22T15:13:32.395" v="33" actId="1076"/>
        <pc:sldMkLst>
          <pc:docMk/>
          <pc:sldMk cId="3888397987" sldId="354"/>
        </pc:sldMkLst>
        <pc:picChg chg="add del mod">
          <ac:chgData name="J Barker" userId="8227ee0e-fd3b-4e42-9476-b3edf034b415" providerId="ADAL" clId="{1159642F-1FC5-884F-BC76-9263F615A55C}" dt="2018-07-22T15:10:19.713" v="6" actId="478"/>
          <ac:picMkLst>
            <pc:docMk/>
            <pc:sldMk cId="3888397987" sldId="354"/>
            <ac:picMk id="3" creationId="{C6E10185-16F4-9B49-A642-EB2935456D75}"/>
          </ac:picMkLst>
        </pc:picChg>
        <pc:picChg chg="add mod">
          <ac:chgData name="J Barker" userId="8227ee0e-fd3b-4e42-9476-b3edf034b415" providerId="ADAL" clId="{1159642F-1FC5-884F-BC76-9263F615A55C}" dt="2018-07-22T15:10:38.633" v="9" actId="14100"/>
          <ac:picMkLst>
            <pc:docMk/>
            <pc:sldMk cId="3888397987" sldId="354"/>
            <ac:picMk id="5" creationId="{6AE1E1EC-804E-604B-AC9B-4F43689D4B26}"/>
          </ac:picMkLst>
        </pc:picChg>
        <pc:picChg chg="add mod">
          <ac:chgData name="J Barker" userId="8227ee0e-fd3b-4e42-9476-b3edf034b415" providerId="ADAL" clId="{1159642F-1FC5-884F-BC76-9263F615A55C}" dt="2018-07-22T15:13:32.395" v="33" actId="1076"/>
          <ac:picMkLst>
            <pc:docMk/>
            <pc:sldMk cId="3888397987" sldId="354"/>
            <ac:picMk id="6" creationId="{CFA12136-C462-1840-B983-D72A34E651E6}"/>
          </ac:picMkLst>
        </pc:picChg>
      </pc:sldChg>
      <pc:sldChg chg="addSp modSp add setBg">
        <pc:chgData name="J Barker" userId="8227ee0e-fd3b-4e42-9476-b3edf034b415" providerId="ADAL" clId="{1159642F-1FC5-884F-BC76-9263F615A55C}" dt="2018-07-22T15:13:12.653" v="29" actId="1076"/>
        <pc:sldMkLst>
          <pc:docMk/>
          <pc:sldMk cId="2512065194" sldId="355"/>
        </pc:sldMkLst>
        <pc:picChg chg="add mod">
          <ac:chgData name="J Barker" userId="8227ee0e-fd3b-4e42-9476-b3edf034b415" providerId="ADAL" clId="{1159642F-1FC5-884F-BC76-9263F615A55C}" dt="2018-07-22T15:13:04.492" v="27" actId="1076"/>
          <ac:picMkLst>
            <pc:docMk/>
            <pc:sldMk cId="2512065194" sldId="355"/>
            <ac:picMk id="2" creationId="{2A185AB6-DD57-284B-A722-86A0DADEB400}"/>
          </ac:picMkLst>
        </pc:picChg>
        <pc:picChg chg="add mod modCrop">
          <ac:chgData name="J Barker" userId="8227ee0e-fd3b-4e42-9476-b3edf034b415" providerId="ADAL" clId="{1159642F-1FC5-884F-BC76-9263F615A55C}" dt="2018-07-22T15:13:12.653" v="29" actId="1076"/>
          <ac:picMkLst>
            <pc:docMk/>
            <pc:sldMk cId="2512065194" sldId="355"/>
            <ac:picMk id="3" creationId="{3F6A8DE1-9E82-3545-9967-4C4B24030B85}"/>
          </ac:picMkLst>
        </pc:picChg>
      </pc:sldChg>
    </pc:docChg>
  </pc:docChgLst>
  <pc:docChgLst>
    <pc:chgData name="J Barker" userId="8227ee0e-fd3b-4e42-9476-b3edf034b415" providerId="ADAL" clId="{406BF218-7755-4011-B63A-0ECD2C4E155D}"/>
    <pc:docChg chg="modSld">
      <pc:chgData name="J Barker" userId="8227ee0e-fd3b-4e42-9476-b3edf034b415" providerId="ADAL" clId="{406BF218-7755-4011-B63A-0ECD2C4E155D}" dt="2018-09-27T18:55:38.397" v="0" actId="1076"/>
      <pc:docMkLst>
        <pc:docMk/>
      </pc:docMkLst>
      <pc:sldChg chg="modSp">
        <pc:chgData name="J Barker" userId="8227ee0e-fd3b-4e42-9476-b3edf034b415" providerId="ADAL" clId="{406BF218-7755-4011-B63A-0ECD2C4E155D}" dt="2018-09-27T18:55:38.397" v="0" actId="1076"/>
        <pc:sldMkLst>
          <pc:docMk/>
          <pc:sldMk cId="0" sldId="256"/>
        </pc:sldMkLst>
        <pc:picChg chg="mod">
          <ac:chgData name="J Barker" userId="8227ee0e-fd3b-4e42-9476-b3edf034b415" providerId="ADAL" clId="{406BF218-7755-4011-B63A-0ECD2C4E155D}" dt="2018-09-27T18:55:38.397" v="0" actId="1076"/>
          <ac:picMkLst>
            <pc:docMk/>
            <pc:sldMk cId="0" sldId="256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07B82B-F8D5-4A12-8F99-9692284EF9C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3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EB0AE-3342-404A-B3EF-6E4202F7AB7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653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8B72D-36F2-43AA-9C6C-E171FFBBE84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9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DC553C-332E-4271-B5E4-C7D0D39FCE3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1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B3C798-C458-4BED-BF32-3277E3873DA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3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84A40-C948-486F-A6BA-EB35DE76259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9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C6AE0-CED5-4A86-AEFE-41E35A6C1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0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FB50D-D76B-4180-81D8-21E6A320914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9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38F3F9-85BA-4878-A934-1995C6815A7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1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7EF443-A8C8-492D-AA04-3BBE2AB046C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2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586841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9719513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826662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3964509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3415956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585721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7665295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9676663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706793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99594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9439487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2824363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3898421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2262821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8129791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8280661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6007685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947872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880179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624911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9670134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6500725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9778617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0245675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149370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forces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5011356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786166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8243829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4006558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910500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9895355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351838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144631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0514145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8957685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8597768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6091670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forces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2274989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6352419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2119633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6535610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4881028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50459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2490817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9208610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5243013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3783807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7628393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forces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3779532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55843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8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audio" Target="../media/audio1.wav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audio" Target="../media/audio1.wav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85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6454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forces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035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hysics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PhysicsPPTTo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Physics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PhysicsPPTTo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198545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Physics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PhysicsPPTTo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274870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8020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0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18/10/2018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525163" y="226752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200" u="sng" ker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7Ka1 Forces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047603"/>
            <a:ext cx="3726266" cy="3473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8084" y="966007"/>
            <a:ext cx="3390803" cy="3727344"/>
          </a:xfrm>
          <a:prstGeom prst="rect">
            <a:avLst/>
          </a:prstGeom>
        </p:spPr>
      </p:pic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5151593" y="1307696"/>
            <a:ext cx="3804147" cy="1287586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>
                <a:solidFill>
                  <a:schemeClr val="bg1"/>
                </a:solidFill>
                <a:sym typeface="Wingdings 2" pitchFamily="18" charset="2"/>
              </a:rPr>
              <a:t>Answer these multiple choice questions in the back of your book.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7037121" y="2838267"/>
            <a:ext cx="2473387" cy="1692977"/>
          </a:xfrm>
          <a:prstGeom prst="cloudCallout">
            <a:avLst>
              <a:gd name="adj1" fmla="val 31456"/>
              <a:gd name="adj2" fmla="val -842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remember these ideas from KS2?</a:t>
            </a:r>
          </a:p>
        </p:txBody>
      </p:sp>
      <p:sp>
        <p:nvSpPr>
          <p:cNvPr id="4" name="Oval 3"/>
          <p:cNvSpPr/>
          <p:nvPr/>
        </p:nvSpPr>
        <p:spPr>
          <a:xfrm>
            <a:off x="255495" y="2232212"/>
            <a:ext cx="322730" cy="363070"/>
          </a:xfrm>
          <a:prstGeom prst="ellipse">
            <a:avLst/>
          </a:prstGeom>
          <a:noFill/>
          <a:ln w="5715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59977" y="3783106"/>
            <a:ext cx="322730" cy="363070"/>
          </a:xfrm>
          <a:prstGeom prst="ellipse">
            <a:avLst/>
          </a:prstGeom>
          <a:noFill/>
          <a:ln w="5715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011707" y="1645023"/>
            <a:ext cx="322730" cy="363070"/>
          </a:xfrm>
          <a:prstGeom prst="ellipse">
            <a:avLst/>
          </a:prstGeom>
          <a:noFill/>
          <a:ln w="5715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011707" y="3272117"/>
            <a:ext cx="322730" cy="363070"/>
          </a:xfrm>
          <a:prstGeom prst="ellipse">
            <a:avLst/>
          </a:prstGeom>
          <a:noFill/>
          <a:ln w="5715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94" y="21261"/>
            <a:ext cx="3630706" cy="5122239"/>
          </a:xfrm>
          <a:prstGeom prst="rect">
            <a:avLst/>
          </a:prstGeom>
        </p:spPr>
      </p:pic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200399" y="152635"/>
            <a:ext cx="5245660" cy="4567283"/>
          </a:xfrm>
          <a:prstGeom prst="roundRect">
            <a:avLst>
              <a:gd name="adj" fmla="val 5448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4500" indent="-444500" defTabSz="914400">
              <a:buFont typeface="Wingdings" panose="05000000000000000000" pitchFamily="2" charset="2"/>
              <a:buChar char="I"/>
              <a:defRPr/>
            </a:pPr>
            <a:r>
              <a:rPr lang="en-GB" sz="28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Carry out each mini practical as on the sheet 7Ka-2 Forces in action.</a:t>
            </a:r>
          </a:p>
          <a:p>
            <a:pPr marL="444500" indent="-444500" defTabSz="914400">
              <a:buFont typeface="Wingdings" panose="05000000000000000000" pitchFamily="2" charset="2"/>
              <a:buChar char="I"/>
              <a:defRPr/>
            </a:pPr>
            <a:r>
              <a:rPr lang="en-GB" sz="28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Fills in the gaps on the sheet and answer the questions.</a:t>
            </a:r>
          </a:p>
          <a:p>
            <a:pPr marL="444500" indent="-444500" defTabSz="914400">
              <a:buFont typeface="Wingdings" pitchFamily="2" charset="2"/>
              <a:buChar char="!"/>
              <a:defRPr/>
            </a:pPr>
            <a:r>
              <a:rPr lang="en-GB" sz="28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Add the name of the forces under the correct column in your contact / non-contact table.</a:t>
            </a:r>
          </a:p>
          <a:p>
            <a:pPr marL="358775" indent="-358775" defTabSz="914400">
              <a:defRPr/>
            </a:pPr>
            <a:r>
              <a:rPr lang="en-GB" sz="2400" kern="0">
                <a:solidFill>
                  <a:srgbClr val="FFFFFF"/>
                </a:solidFill>
                <a:cs typeface="Arial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51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16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718" y="1775012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8247" y="2290482"/>
            <a:ext cx="2868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together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3213" y="2667001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5764" y="3151095"/>
            <a:ext cx="456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repel</a:t>
            </a:r>
          </a:p>
        </p:txBody>
      </p:sp>
    </p:spTree>
    <p:extLst>
      <p:ext uri="{BB962C8B-B14F-4D97-AF65-F5344CB8AC3E}">
        <p14:creationId xmlns:p14="http://schemas.microsoft.com/office/powerpoint/2010/main" val="36670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18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9859" y="2191870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694" y="2877671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965" y="3348318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</a:p>
        </p:txBody>
      </p:sp>
    </p:spTree>
    <p:extLst>
      <p:ext uri="{BB962C8B-B14F-4D97-AF65-F5344CB8AC3E}">
        <p14:creationId xmlns:p14="http://schemas.microsoft.com/office/powerpoint/2010/main" val="42219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3114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1689" y="1296966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holds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2101" y="1829213"/>
            <a:ext cx="48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7165" y="1479176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5083" y="1949823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306" y="2420470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14259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9732"/>
            <a:ext cx="9144000" cy="2033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4870" y="981634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1564" y="1358153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pulling</a:t>
            </a:r>
          </a:p>
        </p:txBody>
      </p:sp>
    </p:spTree>
    <p:extLst>
      <p:ext uri="{BB962C8B-B14F-4D97-AF65-F5344CB8AC3E}">
        <p14:creationId xmlns:p14="http://schemas.microsoft.com/office/powerpoint/2010/main" val="116099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03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5646" y="2164976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 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6070" y="2608728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7207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2859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63670" y="510988"/>
            <a:ext cx="1761565" cy="168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38081" y="2057399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4940" y="2447364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2176" y="0"/>
            <a:ext cx="671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paper flat (parallel to ground)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477894">
            <a:off x="4877378" y="-39396"/>
            <a:ext cx="1153581" cy="2781815"/>
          </a:xfrm>
          <a:prstGeom prst="rect">
            <a:avLst/>
          </a:prstGeom>
        </p:spPr>
      </p:pic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217458" y="2487707"/>
            <a:ext cx="3375211" cy="2480982"/>
          </a:xfrm>
          <a:prstGeom prst="cloudCallout">
            <a:avLst>
              <a:gd name="adj1" fmla="val 61853"/>
              <a:gd name="adj2" fmla="val 5156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air resistance a contact or non-contact force?</a:t>
            </a:r>
          </a:p>
        </p:txBody>
      </p:sp>
    </p:spTree>
    <p:extLst>
      <p:ext uri="{BB962C8B-B14F-4D97-AF65-F5344CB8AC3E}">
        <p14:creationId xmlns:p14="http://schemas.microsoft.com/office/powerpoint/2010/main" val="546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9216" cy="261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0404"/>
            <a:ext cx="4297680" cy="2543096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1104" y="0"/>
            <a:ext cx="4882896" cy="516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6440330" y="1694493"/>
            <a:ext cx="3375211" cy="2117343"/>
          </a:xfrm>
          <a:prstGeom prst="cloudCallout">
            <a:avLst>
              <a:gd name="adj1" fmla="val 25296"/>
              <a:gd name="adj2" fmla="val -9808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air resistance contact or non-contact?</a:t>
            </a: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5019964" y="3811835"/>
            <a:ext cx="4035901" cy="1254546"/>
          </a:xfrm>
          <a:prstGeom prst="roundRect">
            <a:avLst>
              <a:gd name="adj" fmla="val 5448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4500" indent="-444500" defTabSz="914400">
              <a:buFont typeface="Wingdings" panose="05000000000000000000" pitchFamily="2" charset="2"/>
              <a:buChar char="I"/>
              <a:defRPr/>
            </a:pPr>
            <a:r>
              <a:rPr lang="en-GB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Watch the demos &amp;/or try to levitate a table tennis ball with a straw.</a:t>
            </a:r>
          </a:p>
          <a:p>
            <a:pPr marL="358775" indent="-358775" defTabSz="914400">
              <a:defRPr/>
            </a:pPr>
            <a:r>
              <a:rPr lang="en-GB" sz="2400" kern="0" dirty="0">
                <a:solidFill>
                  <a:srgbClr val="FFFFFF"/>
                </a:solidFill>
                <a:cs typeface="Arial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494456" y="117245"/>
            <a:ext cx="2408051" cy="1766639"/>
          </a:xfrm>
          <a:prstGeom prst="cloudCallout">
            <a:avLst>
              <a:gd name="adj1" fmla="val 73791"/>
              <a:gd name="adj2" fmla="val -475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hitting the ball in all of these?</a:t>
            </a:r>
          </a:p>
        </p:txBody>
      </p:sp>
    </p:spTree>
    <p:extLst>
      <p:ext uri="{BB962C8B-B14F-4D97-AF65-F5344CB8AC3E}">
        <p14:creationId xmlns:p14="http://schemas.microsoft.com/office/powerpoint/2010/main" val="1859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92936"/>
              </p:ext>
            </p:extLst>
          </p:nvPr>
        </p:nvGraphicFramePr>
        <p:xfrm>
          <a:off x="94129" y="142365"/>
          <a:ext cx="8915400" cy="4873388"/>
        </p:xfrm>
        <a:graphic>
          <a:graphicData uri="http://schemas.openxmlformats.org/drawingml/2006/table">
            <a:tbl>
              <a:tblPr/>
              <a:tblGrid>
                <a:gridCol w="445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5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332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forces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(objects need to _____)</a:t>
                      </a:r>
                    </a:p>
                  </a:txBody>
                  <a:tcPr marL="90000" marR="90000" marT="46796" marB="46796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Non-contact forces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(can affect objects from a ________)</a:t>
                      </a:r>
                    </a:p>
                  </a:txBody>
                  <a:tcPr marL="90000" marR="90000" marT="46796" marB="46796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05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02229" y="762001"/>
            <a:ext cx="132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9010" y="1237129"/>
            <a:ext cx="17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5696" y="1833283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096" y="1851212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4129" y="2321858"/>
            <a:ext cx="484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tension </a:t>
            </a:r>
            <a:r>
              <a:rPr lang="en-GB" sz="28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(spring pull force) </a:t>
            </a:r>
            <a:endParaRPr lang="en-GB" sz="320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2647" y="2402542"/>
            <a:ext cx="342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 (weight)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3671" y="3021106"/>
            <a:ext cx="3021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electricity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2308" y="2886636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upthrust</a:t>
            </a:r>
            <a:endParaRPr lang="en-GB" sz="320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835" y="3500125"/>
            <a:ext cx="406101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or water resistance (drag)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494" y="4397188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 from ground</a:t>
            </a: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4810644" y="3922003"/>
            <a:ext cx="4035901" cy="936435"/>
          </a:xfrm>
          <a:prstGeom prst="roundRect">
            <a:avLst>
              <a:gd name="adj" fmla="val 1250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3538" defTabSz="914400">
              <a:defRPr/>
            </a:pPr>
            <a:r>
              <a:rPr lang="en-GB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Try to make one magnet “float” above another.</a:t>
            </a:r>
          </a:p>
          <a:p>
            <a:pPr marL="358775" indent="-358775" defTabSz="914400">
              <a:defRPr/>
            </a:pPr>
            <a:r>
              <a:rPr lang="en-GB" sz="2400" kern="0" dirty="0">
                <a:solidFill>
                  <a:srgbClr val="FFFFFF"/>
                </a:solidFill>
                <a:cs typeface="Arial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96B49608-F55C-4E4D-A65B-D87C97FD6D6E}"/>
              </a:ext>
            </a:extLst>
          </p:cNvPr>
          <p:cNvSpPr/>
          <p:nvPr/>
        </p:nvSpPr>
        <p:spPr>
          <a:xfrm>
            <a:off x="4903119" y="3989575"/>
            <a:ext cx="318876" cy="31802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6017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94101" cy="5123474"/>
          </a:xfrm>
          <a:prstGeom prst="rect">
            <a:avLst/>
          </a:prstGeom>
        </p:spPr>
      </p:pic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5419165" y="1415272"/>
            <a:ext cx="3617257" cy="318362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>
                <a:solidFill>
                  <a:schemeClr val="bg1"/>
                </a:solidFill>
                <a:sym typeface="Wingdings 2" pitchFamily="18" charset="2"/>
              </a:rPr>
              <a:t>Complete 7Ka Quick Check worksheet by adding arrows labelled with the names of the forces.</a:t>
            </a:r>
          </a:p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>
                <a:solidFill>
                  <a:schemeClr val="bg1"/>
                </a:solidFill>
                <a:sym typeface="Wingdings 2" pitchFamily="18" charset="2"/>
              </a:rPr>
              <a:t>Add any new forces to your table from earlier.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6576484" y="-227663"/>
            <a:ext cx="2473387" cy="1692977"/>
          </a:xfrm>
          <a:prstGeom prst="cloudCallout">
            <a:avLst>
              <a:gd name="adj1" fmla="val 49397"/>
              <a:gd name="adj2" fmla="val 6430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longer arrow mean?</a:t>
            </a:r>
          </a:p>
        </p:txBody>
      </p:sp>
    </p:spTree>
    <p:extLst>
      <p:ext uri="{BB962C8B-B14F-4D97-AF65-F5344CB8AC3E}">
        <p14:creationId xmlns:p14="http://schemas.microsoft.com/office/powerpoint/2010/main" val="137234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18/10/2018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525163" y="226752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200" u="sng" ker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7Ka Forces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force is a push or a ____.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force can change the ______ of something, its ______ or its _________.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of force is ________ (N).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0635" y="1775012"/>
            <a:ext cx="100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0952" y="2277035"/>
            <a:ext cx="152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6115" y="2761129"/>
            <a:ext cx="148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5552" y="2761129"/>
            <a:ext cx="233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01708" y="1119437"/>
            <a:ext cx="3563468" cy="642128"/>
          </a:xfrm>
          <a:prstGeom prst="roundRect">
            <a:avLst>
              <a:gd name="adj" fmla="val 17327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800" b="1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800">
                <a:solidFill>
                  <a:schemeClr val="bg1"/>
                </a:solidFill>
                <a:sym typeface="Wingdings 2" pitchFamily="18" charset="2"/>
              </a:rPr>
              <a:t>Copy &amp; complete</a:t>
            </a:r>
            <a:r>
              <a:rPr lang="en-GB" altLang="en-US" sz="2400">
                <a:solidFill>
                  <a:schemeClr val="bg1"/>
                </a:solidFill>
                <a:sym typeface="Wingdings 2" pitchFamily="18" charset="2"/>
              </a:rPr>
              <a:t>: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9317" y="3223901"/>
            <a:ext cx="233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newtons</a:t>
            </a: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03AAABD8-78D9-430F-B7C2-15F9BEDAC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951" y="525162"/>
            <a:ext cx="2854049" cy="1867323"/>
          </a:xfrm>
          <a:prstGeom prst="cloudCallout">
            <a:avLst>
              <a:gd name="adj1" fmla="val 45186"/>
              <a:gd name="adj2" fmla="val 67910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Are there any forces </a:t>
            </a:r>
            <a:r>
              <a:rPr kumimoji="0" lang="en-GB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like </a:t>
            </a:r>
            <a:r>
              <a:rPr kumimoji="0" lang="en-GB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The Force</a:t>
            </a:r>
            <a:r>
              <a:rPr kumimoji="0" lang="en-GB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 Star Wars?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4098" name="Picture 2" descr="Image result for yoda cartoon">
            <a:extLst>
              <a:ext uri="{FF2B5EF4-FFF2-40B4-BE49-F238E27FC236}">
                <a16:creationId xmlns:a16="http://schemas.microsoft.com/office/drawing/2014/main" id="{A66EA846-6BFE-47AB-BAB6-87B7122C2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200" y="2870790"/>
            <a:ext cx="1521453" cy="22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 descr="esws_at_7Ka_act_aw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35" y="1761565"/>
            <a:ext cx="2106215" cy="19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7348" name="TextBox 7"/>
          <p:cNvSpPr txBox="1">
            <a:spLocks noChangeArrowheads="1"/>
          </p:cNvSpPr>
          <p:nvPr/>
        </p:nvSpPr>
        <p:spPr bwMode="auto">
          <a:xfrm>
            <a:off x="1872153" y="2895040"/>
            <a:ext cx="24288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electrostatic attraction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(static electricity)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 flipV="1">
            <a:off x="1224453" y="2517612"/>
            <a:ext cx="432197" cy="75604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esws_at_7Ka_act_aw_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321" y="1721783"/>
            <a:ext cx="1932385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6440021" y="3773230"/>
            <a:ext cx="325041" cy="8084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979375" y="4260196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6438831" y="2364370"/>
            <a:ext cx="323850" cy="471488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818009" y="2499051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air resistance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3645025" y="3228231"/>
            <a:ext cx="2473387" cy="1692977"/>
          </a:xfrm>
          <a:prstGeom prst="cloudCallout">
            <a:avLst>
              <a:gd name="adj1" fmla="val -82171"/>
              <a:gd name="adj2" fmla="val 3808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longer arrow mean?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259" y="699247"/>
            <a:ext cx="809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The longer the arrow, the ____</a:t>
            </a:r>
            <a:r>
              <a:rPr lang="en-GB" sz="2800" err="1"/>
              <a:t>er</a:t>
            </a:r>
            <a:r>
              <a:rPr lang="en-GB" sz="2800"/>
              <a:t> the force</a:t>
            </a:r>
            <a:r>
              <a:rPr lang="en-GB"/>
              <a:t>.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7105401" y="583643"/>
            <a:ext cx="2473387" cy="1692977"/>
          </a:xfrm>
          <a:prstGeom prst="cloudCallout">
            <a:avLst>
              <a:gd name="adj1" fmla="val 22757"/>
              <a:gd name="adj2" fmla="val 8654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will happen to the object’s speed?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3811" y="672352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</a:t>
            </a:r>
            <a:endParaRPr lang="en-GB" sz="320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121026" y="1227013"/>
            <a:ext cx="6252880" cy="52110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300" b="1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300">
                <a:solidFill>
                  <a:schemeClr val="bg1"/>
                </a:solidFill>
                <a:sym typeface="Wingdings 2" pitchFamily="18" charset="2"/>
              </a:rPr>
              <a:t>Add this sentence to the top of your sheet.</a:t>
            </a:r>
            <a:endParaRPr lang="en-US" altLang="en-US" sz="2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7912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9" grpId="0"/>
      <p:bldP spid="10" grpId="0" animBg="1"/>
      <p:bldP spid="11" grpId="0"/>
      <p:bldP spid="12" grpId="0" animBg="1"/>
      <p:bldP spid="2" grpId="0"/>
      <p:bldP spid="14" grpId="0" animBg="1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Title 9"/>
          <p:cNvSpPr>
            <a:spLocks/>
          </p:cNvSpPr>
          <p:nvPr/>
        </p:nvSpPr>
        <p:spPr bwMode="auto">
          <a:xfrm>
            <a:off x="1656160" y="627460"/>
            <a:ext cx="5829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Labelling forces</a:t>
            </a:r>
          </a:p>
        </p:txBody>
      </p:sp>
      <p:pic>
        <p:nvPicPr>
          <p:cNvPr id="61450" name="Picture 10" descr="esws_at_7Ka_act_aw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92" y="1923070"/>
            <a:ext cx="983456" cy="21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Down Arrow 4"/>
          <p:cNvSpPr/>
          <p:nvPr/>
        </p:nvSpPr>
        <p:spPr>
          <a:xfrm>
            <a:off x="885195" y="3760204"/>
            <a:ext cx="323850" cy="8072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1424548" y="4191210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7" name="Down Arrow 6"/>
          <p:cNvSpPr>
            <a:spLocks noChangeArrowheads="1"/>
          </p:cNvSpPr>
          <p:nvPr/>
        </p:nvSpPr>
        <p:spPr bwMode="auto">
          <a:xfrm rot="10800000">
            <a:off x="885195" y="1275369"/>
            <a:ext cx="323850" cy="804863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1424547" y="1383717"/>
            <a:ext cx="2377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push from the ground</a:t>
            </a:r>
          </a:p>
        </p:txBody>
      </p:sp>
      <p:sp>
        <p:nvSpPr>
          <p:cNvPr id="9" name="Down Arrow 8"/>
          <p:cNvSpPr/>
          <p:nvPr/>
        </p:nvSpPr>
        <p:spPr>
          <a:xfrm>
            <a:off x="5579689" y="3408481"/>
            <a:ext cx="323850" cy="8072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960689" y="4056180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5579689" y="1302264"/>
            <a:ext cx="323850" cy="806054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959498" y="1355843"/>
            <a:ext cx="27494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tension from elastic band</a:t>
            </a:r>
          </a:p>
        </p:txBody>
      </p:sp>
      <p:pic>
        <p:nvPicPr>
          <p:cNvPr id="13" name="Picture 10" descr="esws_at_7Ka_act_aw_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833" y="1572537"/>
            <a:ext cx="684610" cy="24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7964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6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itle 9"/>
          <p:cNvSpPr>
            <a:spLocks/>
          </p:cNvSpPr>
          <p:nvPr/>
        </p:nvSpPr>
        <p:spPr bwMode="auto">
          <a:xfrm>
            <a:off x="1656160" y="627460"/>
            <a:ext cx="5829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Labelling forces</a:t>
            </a:r>
          </a:p>
        </p:txBody>
      </p:sp>
      <p:sp>
        <p:nvSpPr>
          <p:cNvPr id="6553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1884901" y="3772671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1883710" y="1396184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upthrust</a:t>
            </a:r>
          </a:p>
        </p:txBody>
      </p:sp>
      <p:pic>
        <p:nvPicPr>
          <p:cNvPr id="65546" name="Picture 10" descr="esws_at_7Ka_act_aw_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10" y="1976018"/>
            <a:ext cx="1889522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344356" y="3178549"/>
            <a:ext cx="323850" cy="8084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 rot="10800000">
            <a:off x="1344356" y="1450952"/>
            <a:ext cx="323850" cy="804863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9" name="Picture 10" descr="esws_at_7Ka_act_aw_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333" y="1532965"/>
            <a:ext cx="1984772" cy="21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6479801" y="2883134"/>
            <a:ext cx="323850" cy="8072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399905" y="3530834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12" name="Down Arrow 11"/>
          <p:cNvSpPr/>
          <p:nvPr/>
        </p:nvSpPr>
        <p:spPr>
          <a:xfrm rot="8730790">
            <a:off x="6173811" y="1781806"/>
            <a:ext cx="323850" cy="4893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129633" y="1424619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1175140258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2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1" name="Picture 9" descr="esws_at_7Ka_act_aw_00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560" y="1762125"/>
            <a:ext cx="3022997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1871663" y="2680097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6" name="Down Arrow 5"/>
          <p:cNvSpPr/>
          <p:nvPr/>
        </p:nvSpPr>
        <p:spPr>
          <a:xfrm>
            <a:off x="2897981" y="2356248"/>
            <a:ext cx="325041" cy="4310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639" name="Title 9"/>
          <p:cNvSpPr>
            <a:spLocks/>
          </p:cNvSpPr>
          <p:nvPr/>
        </p:nvSpPr>
        <p:spPr bwMode="auto">
          <a:xfrm>
            <a:off x="1657350" y="625079"/>
            <a:ext cx="5829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Labelling forces</a:t>
            </a:r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 rot="10800000">
            <a:off x="3600450" y="1707357"/>
            <a:ext cx="323850" cy="432197"/>
          </a:xfrm>
          <a:prstGeom prst="downArrow">
            <a:avLst>
              <a:gd name="adj1" fmla="val 50000"/>
              <a:gd name="adj2" fmla="val 26852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" name="Down Arrow 5"/>
          <p:cNvSpPr/>
          <p:nvPr/>
        </p:nvSpPr>
        <p:spPr>
          <a:xfrm>
            <a:off x="5651898" y="2356247"/>
            <a:ext cx="325040" cy="4321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Down Arrow 7"/>
          <p:cNvSpPr>
            <a:spLocks noChangeArrowheads="1"/>
          </p:cNvSpPr>
          <p:nvPr/>
        </p:nvSpPr>
        <p:spPr bwMode="auto">
          <a:xfrm rot="10800000">
            <a:off x="4950619" y="1707357"/>
            <a:ext cx="323850" cy="432197"/>
          </a:xfrm>
          <a:prstGeom prst="downArrow">
            <a:avLst>
              <a:gd name="adj1" fmla="val 50000"/>
              <a:gd name="adj2" fmla="val 26852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9644" name="TextBox 4"/>
          <p:cNvSpPr txBox="1">
            <a:spLocks noChangeArrowheads="1"/>
          </p:cNvSpPr>
          <p:nvPr/>
        </p:nvSpPr>
        <p:spPr bwMode="auto">
          <a:xfrm>
            <a:off x="5057775" y="1221581"/>
            <a:ext cx="24416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push from muscles</a:t>
            </a:r>
          </a:p>
        </p:txBody>
      </p:sp>
    </p:spTree>
    <p:extLst>
      <p:ext uri="{BB962C8B-B14F-4D97-AF65-F5344CB8AC3E}">
        <p14:creationId xmlns:p14="http://schemas.microsoft.com/office/powerpoint/2010/main" val="3651329970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esws_at_7Ka_act_aw_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254" y="2031207"/>
            <a:ext cx="3131344" cy="169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71683" name="TextBox 9"/>
          <p:cNvSpPr txBox="1">
            <a:spLocks noChangeArrowheads="1"/>
          </p:cNvSpPr>
          <p:nvPr/>
        </p:nvSpPr>
        <p:spPr bwMode="auto">
          <a:xfrm>
            <a:off x="4193382" y="4191000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71684" name="TextBox 10"/>
          <p:cNvSpPr txBox="1">
            <a:spLocks noChangeArrowheads="1"/>
          </p:cNvSpPr>
          <p:nvPr/>
        </p:nvSpPr>
        <p:spPr bwMode="auto">
          <a:xfrm>
            <a:off x="4356497" y="1221581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lift</a:t>
            </a:r>
          </a:p>
        </p:txBody>
      </p:sp>
      <p:sp>
        <p:nvSpPr>
          <p:cNvPr id="71685" name="TextBox 11"/>
          <p:cNvSpPr txBox="1">
            <a:spLocks noChangeArrowheads="1"/>
          </p:cNvSpPr>
          <p:nvPr/>
        </p:nvSpPr>
        <p:spPr bwMode="auto">
          <a:xfrm>
            <a:off x="1277542" y="2571751"/>
            <a:ext cx="11072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drive from the engines</a:t>
            </a:r>
          </a:p>
        </p:txBody>
      </p:sp>
      <p:sp>
        <p:nvSpPr>
          <p:cNvPr id="71686" name="TextBox 12"/>
          <p:cNvSpPr txBox="1">
            <a:spLocks noChangeArrowheads="1"/>
          </p:cNvSpPr>
          <p:nvPr/>
        </p:nvSpPr>
        <p:spPr bwMode="auto">
          <a:xfrm>
            <a:off x="6650649" y="2680098"/>
            <a:ext cx="12362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air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resistance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356497" y="3327797"/>
            <a:ext cx="323850" cy="809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rot="10800000">
            <a:off x="4356497" y="1653779"/>
            <a:ext cx="323850" cy="809625"/>
          </a:xfrm>
          <a:prstGeom prst="downArrow">
            <a:avLst>
              <a:gd name="adj1" fmla="val 50000"/>
              <a:gd name="adj2" fmla="val 44618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6200000">
            <a:off x="5989440" y="2504480"/>
            <a:ext cx="325040" cy="890588"/>
          </a:xfrm>
          <a:prstGeom prst="downArrow">
            <a:avLst>
              <a:gd name="adj1" fmla="val 50000"/>
              <a:gd name="adj2" fmla="val 489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5400000">
            <a:off x="2478286" y="2504480"/>
            <a:ext cx="325040" cy="890588"/>
          </a:xfrm>
          <a:prstGeom prst="downArrow">
            <a:avLst>
              <a:gd name="adj1" fmla="val 50000"/>
              <a:gd name="adj2" fmla="val 489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1693" name="Title 9"/>
          <p:cNvSpPr>
            <a:spLocks/>
          </p:cNvSpPr>
          <p:nvPr/>
        </p:nvSpPr>
        <p:spPr bwMode="auto">
          <a:xfrm>
            <a:off x="1657350" y="625079"/>
            <a:ext cx="5829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Labelling forces</a:t>
            </a:r>
          </a:p>
        </p:txBody>
      </p:sp>
    </p:spTree>
    <p:extLst>
      <p:ext uri="{BB962C8B-B14F-4D97-AF65-F5344CB8AC3E}">
        <p14:creationId xmlns:p14="http://schemas.microsoft.com/office/powerpoint/2010/main" val="3972106999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71685" grpId="0"/>
      <p:bldP spid="716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32309"/>
              </p:ext>
            </p:extLst>
          </p:nvPr>
        </p:nvGraphicFramePr>
        <p:xfrm>
          <a:off x="94129" y="209600"/>
          <a:ext cx="8915400" cy="4900282"/>
        </p:xfrm>
        <a:graphic>
          <a:graphicData uri="http://schemas.openxmlformats.org/drawingml/2006/table">
            <a:tbl>
              <a:tblPr/>
              <a:tblGrid>
                <a:gridCol w="445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5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694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forces</a:t>
                      </a:r>
                    </a:p>
                  </a:txBody>
                  <a:tcPr marL="90000" marR="90000" marT="46796" marB="46796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Non-contact forces</a:t>
                      </a:r>
                    </a:p>
                  </a:txBody>
                  <a:tcPr marL="90000" marR="90000" marT="46796" marB="46796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8588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59825" y="918883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magnetism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0225" y="936812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07458"/>
            <a:ext cx="484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tension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(spring pull force) 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6776" y="1488142"/>
            <a:ext cx="342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gravity (weight)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2106706"/>
            <a:ext cx="3021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static electricity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6437" y="1972236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upthrust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45632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 or water resistance (drag)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176" y="293145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push from ground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764" y="3473823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push from muscles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658" y="401170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 from engines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493" y="4558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80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Where are the forces?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71700" y="2914650"/>
            <a:ext cx="4800600" cy="13144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altLang="en-US"/>
              <a:t>Identify the different forces that are acting in each situation. </a:t>
            </a:r>
          </a:p>
        </p:txBody>
      </p:sp>
    </p:spTree>
    <p:extLst>
      <p:ext uri="{BB962C8B-B14F-4D97-AF65-F5344CB8AC3E}">
        <p14:creationId xmlns:p14="http://schemas.microsoft.com/office/powerpoint/2010/main" val="691696151"/>
      </p:ext>
    </p:extLst>
  </p:cSld>
  <p:clrMapOvr>
    <a:masterClrMapping/>
  </p:clrMapOvr>
  <p:transition>
    <p:sndAc>
      <p:stSnd>
        <p:snd r:embed="rId3" name="click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0" name="Picture 18" descr="7K_p_ap_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404" y="2031206"/>
            <a:ext cx="3445669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39804" y="4245769"/>
            <a:ext cx="9605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92103" y="1168003"/>
            <a:ext cx="230704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force from ground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15671" y="2356248"/>
            <a:ext cx="98937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drive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from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engine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478" y="2625328"/>
            <a:ext cx="9765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friction</a:t>
            </a:r>
          </a:p>
        </p:txBody>
      </p:sp>
      <p:sp>
        <p:nvSpPr>
          <p:cNvPr id="59405" name="Title 9"/>
          <p:cNvSpPr>
            <a:spLocks/>
          </p:cNvSpPr>
          <p:nvPr/>
        </p:nvSpPr>
        <p:spPr bwMode="auto">
          <a:xfrm>
            <a:off x="1657350" y="625079"/>
            <a:ext cx="5829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Where are the forces?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2465785" y="2895600"/>
            <a:ext cx="1026319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V="1">
            <a:off x="4572000" y="1600200"/>
            <a:ext cx="0" cy="809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5922169" y="2895600"/>
            <a:ext cx="91797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4572000" y="3381375"/>
            <a:ext cx="0" cy="81081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02860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4" name="Picture 14" descr="7K_p_ap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288" y="1616869"/>
            <a:ext cx="3781425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01379" y="2678907"/>
            <a:ext cx="6155531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endParaRPr lang="en-GB" sz="18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39803" y="4462462"/>
            <a:ext cx="11314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07606" y="627460"/>
            <a:ext cx="17828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air resistance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572000" y="3706416"/>
            <a:ext cx="0" cy="75604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V="1">
            <a:off x="4572000" y="1059656"/>
            <a:ext cx="0" cy="809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34997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7" name="Picture 19" descr="7K_p_ap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056" y="1497807"/>
            <a:ext cx="3706416" cy="26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39804" y="4354116"/>
            <a:ext cx="9605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77878" y="790575"/>
            <a:ext cx="11560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upthrust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40141" y="2139554"/>
            <a:ext cx="116085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drive from legs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16381" y="2409825"/>
            <a:ext cx="14093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water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</a:rPr>
              <a:t>resistance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572000" y="3651648"/>
            <a:ext cx="0" cy="702469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V="1">
            <a:off x="4572000" y="1165623"/>
            <a:ext cx="0" cy="64889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6246019" y="2733675"/>
            <a:ext cx="75604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2250281" y="2733675"/>
            <a:ext cx="863204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59908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yoda lifting x wing">
            <a:extLst>
              <a:ext uri="{FF2B5EF4-FFF2-40B4-BE49-F238E27FC236}">
                <a16:creationId xmlns:a16="http://schemas.microsoft.com/office/drawing/2014/main" id="{2F9644BA-BB05-4E20-A33C-EBFA2CF2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21" y="0"/>
            <a:ext cx="91504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0C071F8F-3F6B-4D02-9664-61F35CF3C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1" y="2014847"/>
            <a:ext cx="2854049" cy="1867323"/>
          </a:xfrm>
          <a:prstGeom prst="cloudCallout">
            <a:avLst>
              <a:gd name="adj1" fmla="val -48171"/>
              <a:gd name="adj2" fmla="val 72450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Can objects affect each other without touching?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AutoShape 26">
            <a:extLst>
              <a:ext uri="{FF2B5EF4-FFF2-40B4-BE49-F238E27FC236}">
                <a16:creationId xmlns:a16="http://schemas.microsoft.com/office/drawing/2014/main" id="{575E6710-78F6-42DE-A873-EA9DDC324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956" y="271834"/>
            <a:ext cx="2854049" cy="1867323"/>
          </a:xfrm>
          <a:prstGeom prst="cloudCallout">
            <a:avLst>
              <a:gd name="adj1" fmla="val 48369"/>
              <a:gd name="adj2" fmla="val 74396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Or do the objects need to be in contact?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58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1"/>
            <a:ext cx="8828171" cy="3936806"/>
          </a:xfrm>
        </p:spPr>
        <p:txBody>
          <a:bodyPr/>
          <a:lstStyle/>
          <a:p>
            <a:r>
              <a:rPr lang="en-GB" sz="4500" b="1"/>
              <a:t>Science Help &amp; Support Drop-in</a:t>
            </a:r>
          </a:p>
          <a:p>
            <a:r>
              <a:rPr lang="en-GB"/>
              <a:t>Every Wednesday after school in E3/E4</a:t>
            </a:r>
          </a:p>
          <a:p>
            <a:endParaRPr lang="en-GB"/>
          </a:p>
          <a:p>
            <a:r>
              <a:rPr lang="en-GB"/>
              <a:t>Do your H/W. Practice questions. Revise for tests. Get help on content from teachers, GCSE students and 6</a:t>
            </a:r>
            <a:r>
              <a:rPr lang="en-GB" baseline="30000"/>
              <a:t>th</a:t>
            </a:r>
            <a:r>
              <a:rPr lang="en-GB"/>
              <a:t> Formers. Develop your understanding by helping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923" y="0"/>
            <a:ext cx="1641077" cy="16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5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Different forces</a:t>
            </a:r>
            <a:endParaRPr lang="en-US" altLang="en-US" sz="270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36340582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27" name="Rectangle 4"/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60428" name="Content Placeholder 5"/>
          <p:cNvSpPr>
            <a:spLocks/>
          </p:cNvSpPr>
          <p:nvPr/>
        </p:nvSpPr>
        <p:spPr bwMode="auto">
          <a:xfrm>
            <a:off x="1494235" y="1078706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Friction</a:t>
            </a:r>
            <a:r>
              <a:rPr lang="en-US" altLang="en-US" sz="1800">
                <a:cs typeface="Arial" panose="020B0604020202020204" pitchFamily="34" charset="0"/>
              </a:rPr>
              <a:t>            </a:t>
            </a:r>
            <a:r>
              <a:rPr lang="en-GB" altLang="en-US" sz="1800">
                <a:cs typeface="Arial" panose="020B0604020202020204" pitchFamily="34" charset="0"/>
              </a:rPr>
              <a:t>Gravity</a:t>
            </a:r>
            <a:r>
              <a:rPr lang="en-US" altLang="en-US" sz="1800">
                <a:cs typeface="Arial" panose="020B0604020202020204" pitchFamily="34" charset="0"/>
              </a:rPr>
              <a:t>            </a:t>
            </a:r>
            <a:r>
              <a:rPr lang="en-GB" altLang="en-US" sz="1800">
                <a:cs typeface="Arial" panose="020B0604020202020204" pitchFamily="34" charset="0"/>
              </a:rPr>
              <a:t>Magnetism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644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8315" name="Rectangle 4"/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98316" name="Content Placeholder 5"/>
          <p:cNvSpPr>
            <a:spLocks/>
          </p:cNvSpPr>
          <p:nvPr/>
        </p:nvSpPr>
        <p:spPr bwMode="auto">
          <a:xfrm>
            <a:off x="1494235" y="1078706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Friction</a:t>
            </a:r>
            <a:r>
              <a:rPr lang="en-US" altLang="en-US" sz="1800">
                <a:cs typeface="Arial" panose="020B0604020202020204" pitchFamily="34" charset="0"/>
              </a:rPr>
              <a:t>            </a:t>
            </a:r>
            <a:r>
              <a:rPr lang="en-GB" altLang="en-US" sz="1800">
                <a:cs typeface="Arial" panose="020B0604020202020204" pitchFamily="34" charset="0"/>
              </a:rPr>
              <a:t>Gravity</a:t>
            </a:r>
            <a:r>
              <a:rPr lang="en-US" altLang="en-US" sz="1800">
                <a:cs typeface="Arial" panose="020B0604020202020204" pitchFamily="34" charset="0"/>
              </a:rPr>
              <a:t>            </a:t>
            </a:r>
            <a:r>
              <a:rPr lang="en-GB" altLang="en-US" sz="1800">
                <a:cs typeface="Arial" panose="020B0604020202020204" pitchFamily="34" charset="0"/>
              </a:rPr>
              <a:t>Magnetism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494235" y="1627585"/>
            <a:ext cx="6263878" cy="18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Friction is the only contact force.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Friction is the only one that always tries to slow things down.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Magnetism is the only one that can push or pull.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Gravity is the only one that gives us weight.</a:t>
            </a:r>
          </a:p>
        </p:txBody>
      </p:sp>
    </p:spTree>
    <p:extLst>
      <p:ext uri="{BB962C8B-B14F-4D97-AF65-F5344CB8AC3E}">
        <p14:creationId xmlns:p14="http://schemas.microsoft.com/office/powerpoint/2010/main" val="13118106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99331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9332" name="Content Placeholder 5"/>
          <p:cNvSpPr>
            <a:spLocks noGrp="1"/>
          </p:cNvSpPr>
          <p:nvPr>
            <p:ph idx="4294967295"/>
          </p:nvPr>
        </p:nvSpPr>
        <p:spPr>
          <a:xfrm>
            <a:off x="1494235" y="1078706"/>
            <a:ext cx="6155531" cy="369332"/>
          </a:xfrm>
        </p:spPr>
        <p:txBody>
          <a:bodyPr>
            <a:spAutoFit/>
          </a:bodyPr>
          <a:lstStyle/>
          <a:p>
            <a:r>
              <a:rPr lang="en-GB" altLang="en-US"/>
              <a:t>A bicycle is slowing down.</a:t>
            </a:r>
          </a:p>
        </p:txBody>
      </p:sp>
      <p:sp>
        <p:nvSpPr>
          <p:cNvPr id="9933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93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6761927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100355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0356" name="Content Placeholder 5"/>
          <p:cNvSpPr>
            <a:spLocks noGrp="1"/>
          </p:cNvSpPr>
          <p:nvPr>
            <p:ph idx="4294967295"/>
          </p:nvPr>
        </p:nvSpPr>
        <p:spPr>
          <a:xfrm>
            <a:off x="1494235" y="1078706"/>
            <a:ext cx="6155531" cy="369332"/>
          </a:xfrm>
        </p:spPr>
        <p:txBody>
          <a:bodyPr>
            <a:spAutoFit/>
          </a:bodyPr>
          <a:lstStyle/>
          <a:p>
            <a:r>
              <a:rPr lang="en-GB" altLang="en-US"/>
              <a:t>A bicycle is slowing down.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494235" y="1627585"/>
            <a:ext cx="615553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It is going up a hill.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rider has stopped pedalling.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It is going into the wind and air resistance is slowing it down.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It has gone into water and water resistance on the wheels is slowing it down.</a:t>
            </a:r>
          </a:p>
        </p:txBody>
      </p:sp>
      <p:sp>
        <p:nvSpPr>
          <p:cNvPr id="10035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035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32286399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</p:childTnLst>
        </p:cTn>
      </p:par>
    </p:tnLst>
    <p:bldLst>
      <p:bldP spid="1003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138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1386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1389" name="Rectangle 4"/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01390" name="Content Placeholder 5"/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Gravity on Earth should be weaker</a:t>
            </a:r>
            <a:r>
              <a:rPr lang="en-US" altLang="en-US" sz="1800">
                <a:cs typeface="Arial" panose="020B0604020202020204" pitchFamily="34" charset="0"/>
              </a:rPr>
              <a:t>.</a:t>
            </a:r>
            <a:endParaRPr lang="en-GB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51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40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2409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241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494235" y="1734742"/>
            <a:ext cx="6155531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It would be easier to pick things up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Things would blow away more easily on windy days.</a:t>
            </a:r>
          </a:p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Which sports records would change? Gravity on Mars is only one-third as strong as the gravity on Earth.</a:t>
            </a:r>
          </a:p>
        </p:txBody>
      </p:sp>
      <p:sp>
        <p:nvSpPr>
          <p:cNvPr id="102418" name="Rectangle 4"/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02419" name="Content Placeholder 5"/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Gravity on Earth should be weaker</a:t>
            </a:r>
            <a:r>
              <a:rPr lang="en-US" altLang="en-US" sz="1800">
                <a:cs typeface="Arial" panose="020B0604020202020204" pitchFamily="34" charset="0"/>
              </a:rPr>
              <a:t>.</a:t>
            </a:r>
            <a:endParaRPr lang="en-GB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493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8"/>
                  </p:tgtEl>
                </p:cond>
              </p:nextCondLst>
            </p:seq>
          </p:childTnLst>
        </p:cTn>
      </p:par>
    </p:tnLst>
    <p:bldLst>
      <p:bldP spid="10240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>
                <a:solidFill>
                  <a:schemeClr val="bg1"/>
                </a:solidFill>
              </a:rPr>
              <a:t>contact force</a:t>
            </a: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>
                <a:solidFill>
                  <a:schemeClr val="bg1"/>
                </a:solidFill>
              </a:rPr>
              <a:t>non-contact force</a:t>
            </a:r>
          </a:p>
        </p:txBody>
      </p:sp>
    </p:spTree>
    <p:extLst>
      <p:ext uri="{BB962C8B-B14F-4D97-AF65-F5344CB8AC3E}">
        <p14:creationId xmlns:p14="http://schemas.microsoft.com/office/powerpoint/2010/main" val="15927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y using the force last jedi">
            <a:extLst>
              <a:ext uri="{FF2B5EF4-FFF2-40B4-BE49-F238E27FC236}">
                <a16:creationId xmlns:a16="http://schemas.microsoft.com/office/drawing/2014/main" id="{62E500B6-1169-45BF-B145-49BFAE9B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0DF65C1E-FF1C-47E6-B82F-D4C52CA8C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747" y="-74345"/>
            <a:ext cx="2593656" cy="1854699"/>
          </a:xfrm>
          <a:prstGeom prst="cloudCallout">
            <a:avLst>
              <a:gd name="adj1" fmla="val -72665"/>
              <a:gd name="adj2" fmla="val -37562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What common forces work without the objects touching?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45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>
                <a:solidFill>
                  <a:schemeClr val="bg1"/>
                </a:solidFill>
              </a:rPr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4087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>
                <a:solidFill>
                  <a:schemeClr val="bg1"/>
                </a:solidFill>
              </a:rPr>
              <a:t>air resistance</a:t>
            </a:r>
          </a:p>
        </p:txBody>
      </p:sp>
    </p:spTree>
    <p:extLst>
      <p:ext uri="{BB962C8B-B14F-4D97-AF65-F5344CB8AC3E}">
        <p14:creationId xmlns:p14="http://schemas.microsoft.com/office/powerpoint/2010/main" val="26787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>
                <a:solidFill>
                  <a:schemeClr val="bg1"/>
                </a:solidFill>
              </a:rPr>
              <a:t>water resistance</a:t>
            </a:r>
          </a:p>
        </p:txBody>
      </p:sp>
    </p:spTree>
    <p:extLst>
      <p:ext uri="{BB962C8B-B14F-4D97-AF65-F5344CB8AC3E}">
        <p14:creationId xmlns:p14="http://schemas.microsoft.com/office/powerpoint/2010/main" val="29624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4435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drag</a:t>
            </a:r>
          </a:p>
        </p:txBody>
      </p:sp>
    </p:spTree>
    <p:extLst>
      <p:ext uri="{BB962C8B-B14F-4D97-AF65-F5344CB8AC3E}">
        <p14:creationId xmlns:p14="http://schemas.microsoft.com/office/powerpoint/2010/main" val="20448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err="1">
                <a:solidFill>
                  <a:schemeClr val="bg1"/>
                </a:solidFill>
              </a:rPr>
              <a:t>newtons</a:t>
            </a:r>
            <a:r>
              <a:rPr lang="en-GB" sz="11500">
                <a:solidFill>
                  <a:schemeClr val="bg1"/>
                </a:solidFill>
              </a:rPr>
              <a:t> (N)</a:t>
            </a:r>
          </a:p>
        </p:txBody>
      </p:sp>
    </p:spTree>
    <p:extLst>
      <p:ext uri="{BB962C8B-B14F-4D97-AF65-F5344CB8AC3E}">
        <p14:creationId xmlns:p14="http://schemas.microsoft.com/office/powerpoint/2010/main" val="9649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03717-9687-294F-84EF-62A7865BE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9" y="0"/>
            <a:ext cx="7451321" cy="4277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2E16E9-1A03-9049-A4AB-1D3D98258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17" y="1457280"/>
            <a:ext cx="2801384" cy="20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33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85AB6-DD57-284B-A722-86A0DADE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230" y="0"/>
            <a:ext cx="4534770" cy="3321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A8DE1-9E82-3545-9967-4C4B24030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25356"/>
            <a:ext cx="8528181" cy="22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65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E1E1EC-804E-604B-AC9B-4F43689D4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83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12136-C462-1840-B983-D72A34E65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2330473"/>
            <a:ext cx="3840480" cy="281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7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/>
              <a:t>Describe what a force is.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/>
              <a:t>Recall the names of simple forces.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/>
              <a:t>Recall the effects of forces on an object.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/>
              <a:t>State what is meant by: </a:t>
            </a:r>
            <a:r>
              <a:rPr lang="en-GB" altLang="en-US" sz="2100">
                <a:solidFill>
                  <a:srgbClr val="934C74"/>
                </a:solidFill>
              </a:rPr>
              <a:t>contact force, non-contact force.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/>
              <a:t>State what is meant by: </a:t>
            </a:r>
            <a:r>
              <a:rPr lang="en-GB" altLang="en-US" sz="2100">
                <a:solidFill>
                  <a:srgbClr val="934C74"/>
                </a:solidFill>
              </a:rPr>
              <a:t>friction, air resistance, water resistance, drag.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494235" y="4926807"/>
            <a:ext cx="6155531" cy="2166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7539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Recall the unit for measuring forces.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Describe how to use a force meter and a </a:t>
            </a:r>
            <a:r>
              <a:rPr lang="en-GB" altLang="en-US" sz="2100" err="1"/>
              <a:t>newtonmeter</a:t>
            </a:r>
            <a:r>
              <a:rPr lang="en-GB" altLang="en-US" sz="2100"/>
              <a:t>. (7Ka2)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State what is meant by: </a:t>
            </a:r>
            <a:r>
              <a:rPr lang="en-GB" altLang="en-US" sz="2100">
                <a:solidFill>
                  <a:srgbClr val="934C74"/>
                </a:solidFill>
              </a:rPr>
              <a:t>mass, weight. </a:t>
            </a:r>
            <a:r>
              <a:rPr lang="en-GB" altLang="en-US" sz="2100"/>
              <a:t>(7Ka2)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Recall the direction in which gravity acts. (7Ka2)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Identify situations and places where different forces are likely to be found.</a:t>
            </a: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1215140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rey lifting rocks">
            <a:extLst>
              <a:ext uri="{FF2B5EF4-FFF2-40B4-BE49-F238E27FC236}">
                <a16:creationId xmlns:a16="http://schemas.microsoft.com/office/drawing/2014/main" id="{03DD53FF-6B56-4603-AD10-E7256DF030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7336" cy="42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73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94235" y="1383507"/>
            <a:ext cx="6155531" cy="2808685"/>
          </a:xfrm>
        </p:spPr>
        <p:txBody>
          <a:bodyPr/>
          <a:lstStyle/>
          <a:p>
            <a:pPr marL="473869" lvl="1" indent="-339329">
              <a:spcBef>
                <a:spcPct val="40000"/>
              </a:spcBef>
            </a:pPr>
            <a:r>
              <a:rPr lang="en-GB" altLang="en-US" sz="2100"/>
              <a:t>Classify forces as contact and non-contact.</a:t>
            </a:r>
          </a:p>
          <a:p>
            <a:pPr marL="473869" lvl="1" indent="-339329">
              <a:spcBef>
                <a:spcPct val="40000"/>
              </a:spcBef>
            </a:pPr>
            <a:r>
              <a:rPr lang="en-GB" altLang="en-US" sz="2100"/>
              <a:t>Represent size of forces using arrows.</a:t>
            </a:r>
          </a:p>
          <a:p>
            <a:pPr marL="473869" lvl="1" indent="-339329">
              <a:spcBef>
                <a:spcPct val="40000"/>
              </a:spcBef>
            </a:pPr>
            <a:r>
              <a:rPr lang="en-GB" altLang="en-US" sz="2100"/>
              <a:t>Explain the difference between mass and weight.</a:t>
            </a:r>
          </a:p>
          <a:p>
            <a:pPr marL="473869" lvl="1" indent="-339329">
              <a:spcBef>
                <a:spcPct val="40000"/>
              </a:spcBef>
            </a:pPr>
            <a:r>
              <a:rPr lang="en-GB" altLang="en-US" sz="2100"/>
              <a:t>Represent size and direction of forces using arrows.</a:t>
            </a:r>
          </a:p>
        </p:txBody>
      </p:sp>
      <p:sp>
        <p:nvSpPr>
          <p:cNvPr id="99332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7990630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94235" y="1383507"/>
            <a:ext cx="6155531" cy="1188244"/>
          </a:xfrm>
        </p:spPr>
        <p:txBody>
          <a:bodyPr/>
          <a:lstStyle/>
          <a:p>
            <a:pPr marL="403622" lvl="1" indent="-269081">
              <a:buClr>
                <a:srgbClr val="934C74"/>
              </a:buClr>
              <a:buNone/>
            </a:pPr>
            <a:endParaRPr lang="en-GB" altLang="en-US" sz="2100"/>
          </a:p>
          <a:p>
            <a:pPr marL="403622" lvl="1" indent="-269081">
              <a:buClr>
                <a:srgbClr val="934C74"/>
              </a:buClr>
            </a:pPr>
            <a:r>
              <a:rPr lang="en-GB" altLang="en-US" sz="2100"/>
              <a:t>Compare the way in which force meters and balances that compare masses work. (7Ka2)</a:t>
            </a:r>
          </a:p>
        </p:txBody>
      </p:sp>
      <p:sp>
        <p:nvSpPr>
          <p:cNvPr id="100356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8343160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34345"/>
              </p:ext>
            </p:extLst>
          </p:nvPr>
        </p:nvGraphicFramePr>
        <p:xfrm>
          <a:off x="94129" y="142365"/>
          <a:ext cx="8915400" cy="4211873"/>
        </p:xfrm>
        <a:graphic>
          <a:graphicData uri="http://schemas.openxmlformats.org/drawingml/2006/table">
            <a:tbl>
              <a:tblPr/>
              <a:tblGrid>
                <a:gridCol w="445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5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174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forces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(objects need to _____)</a:t>
                      </a:r>
                    </a:p>
                  </a:txBody>
                  <a:tcPr marL="90000" marR="90000" marT="46796" marB="46796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Non-contact forces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(can affect objects from a ________)</a:t>
                      </a:r>
                    </a:p>
                  </a:txBody>
                  <a:tcPr marL="90000" marR="90000" marT="46796" marB="46796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801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382050" y="1963554"/>
            <a:ext cx="6906256" cy="193609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38163" marR="0" lvl="0" indent="-5381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Use a pencil &amp; ruler to draw this table.</a:t>
            </a:r>
          </a:p>
          <a:p>
            <a:pPr marL="538163" marR="0" lvl="0" indent="-5381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lang="en-GB" sz="28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</a:t>
            </a:r>
            <a:r>
              <a:rPr kumimoji="0" lang="en-GB" sz="28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omplete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the definitions.</a:t>
            </a:r>
          </a:p>
          <a:p>
            <a:pPr marL="538163" marR="0" lvl="0" indent="-5381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lang="en-GB" sz="28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Add the names of forces you can remember from KS2.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marL="358775" marR="0" lvl="0" indent="-358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2229" y="762001"/>
            <a:ext cx="132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9010" y="1237129"/>
            <a:ext cx="17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20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</a:p>
        </p:txBody>
      </p:sp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6468036" y="2422945"/>
            <a:ext cx="3052482" cy="2014583"/>
          </a:xfrm>
          <a:prstGeom prst="cloudCallout">
            <a:avLst>
              <a:gd name="adj1" fmla="val 33359"/>
              <a:gd name="adj2" fmla="val 78500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Why are some difficult to decide on?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94" y="21261"/>
            <a:ext cx="3630706" cy="5122239"/>
          </a:xfrm>
          <a:prstGeom prst="rect">
            <a:avLst/>
          </a:prstGeom>
        </p:spPr>
      </p:pic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200399" y="152635"/>
            <a:ext cx="5245660" cy="4567283"/>
          </a:xfrm>
          <a:prstGeom prst="roundRect">
            <a:avLst>
              <a:gd name="adj" fmla="val 5448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4500" indent="-444500" defTabSz="914400">
              <a:buFont typeface="Wingdings" panose="05000000000000000000" pitchFamily="2" charset="2"/>
              <a:buChar char="I"/>
              <a:defRPr/>
            </a:pPr>
            <a:r>
              <a:rPr lang="en-GB" sz="28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Carry out each mini practical on the sheet 7Ka-2 Forces in action.</a:t>
            </a:r>
          </a:p>
          <a:p>
            <a:pPr marL="444500" indent="-444500" defTabSz="914400">
              <a:buFont typeface="Wingdings" panose="05000000000000000000" pitchFamily="2" charset="2"/>
              <a:buChar char="I"/>
              <a:defRPr/>
            </a:pPr>
            <a:r>
              <a:rPr lang="en-GB" sz="28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Fills in the gaps on the sheet and answer the questions.</a:t>
            </a:r>
          </a:p>
          <a:p>
            <a:pPr marL="444500" indent="-444500" defTabSz="914400">
              <a:buFont typeface="Wingdings" pitchFamily="2" charset="2"/>
              <a:buChar char="!"/>
              <a:defRPr/>
            </a:pPr>
            <a:r>
              <a:rPr lang="en-GB" sz="28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Add the name of the forces under the correct column in your contact / non-contact table.</a:t>
            </a:r>
          </a:p>
          <a:p>
            <a:pPr marL="358775" indent="-358775" defTabSz="914400">
              <a:defRPr/>
            </a:pPr>
            <a:r>
              <a:rPr lang="en-GB" sz="2400" kern="0">
                <a:solidFill>
                  <a:srgbClr val="FFFFFF"/>
                </a:solidFill>
                <a:cs typeface="Arial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4455286" y="1117043"/>
            <a:ext cx="2473387" cy="1692977"/>
          </a:xfrm>
          <a:prstGeom prst="cloudCallout">
            <a:avLst>
              <a:gd name="adj1" fmla="val -13668"/>
              <a:gd name="adj2" fmla="val -9455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unclear in 3 &amp; 6?</a:t>
            </a:r>
          </a:p>
        </p:txBody>
      </p:sp>
    </p:spTree>
    <p:extLst>
      <p:ext uri="{BB962C8B-B14F-4D97-AF65-F5344CB8AC3E}">
        <p14:creationId xmlns:p14="http://schemas.microsoft.com/office/powerpoint/2010/main" val="59563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3114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1689" y="1296966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holds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2101" y="1829213"/>
            <a:ext cx="48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7136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2859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63670" y="510988"/>
            <a:ext cx="1761565" cy="168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2176" y="0"/>
            <a:ext cx="671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drop paper flat (parallel to ground)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477894">
            <a:off x="4877378" y="-39396"/>
            <a:ext cx="1153581" cy="27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1561</Words>
  <Application>Microsoft Office PowerPoint</Application>
  <PresentationFormat>On-screen Show (16:9)</PresentationFormat>
  <Paragraphs>259</Paragraphs>
  <Slides>51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51</vt:i4>
      </vt:variant>
    </vt:vector>
  </HeadingPairs>
  <TitlesOfParts>
    <vt:vector size="73" baseType="lpstr">
      <vt:lpstr>Arial</vt:lpstr>
      <vt:lpstr>Arial Black</vt:lpstr>
      <vt:lpstr>Calibri</vt:lpstr>
      <vt:lpstr>Calibri Light</vt:lpstr>
      <vt:lpstr>Verdana</vt:lpstr>
      <vt:lpstr>Webdings</vt:lpstr>
      <vt:lpstr>Wingdings</vt:lpstr>
      <vt:lpstr>Wingdings 2</vt:lpstr>
      <vt:lpstr>Office Theme</vt:lpstr>
      <vt:lpstr>4_Default Design</vt:lpstr>
      <vt:lpstr>2_Default Design</vt:lpstr>
      <vt:lpstr>6_Default Design</vt:lpstr>
      <vt:lpstr>3_Office Theme</vt:lpstr>
      <vt:lpstr>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10_Default Design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the forces?</vt:lpstr>
      <vt:lpstr>PowerPoint Presentation</vt:lpstr>
      <vt:lpstr>PowerPoint Presentation</vt:lpstr>
      <vt:lpstr>PowerPoint Presentation</vt:lpstr>
      <vt:lpstr>Science Help &amp; Support Drop-in Every Wednesday after school in E3/E4  Do your H/W. Practice questions. Revise for tests. Get help on content from teachers, GCSE students and 6th Formers. Develop your understanding by helping others.</vt:lpstr>
      <vt:lpstr>Thinking skills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Back up admin</dc:creator>
  <cp:lastModifiedBy>J Barker</cp:lastModifiedBy>
  <cp:revision>3</cp:revision>
  <dcterms:modified xsi:type="dcterms:W3CDTF">2018-10-18T18:52:34Z</dcterms:modified>
</cp:coreProperties>
</file>