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72" r:id="rId3"/>
    <p:sldId id="263" r:id="rId4"/>
    <p:sldId id="273" r:id="rId5"/>
    <p:sldId id="274" r:id="rId6"/>
    <p:sldId id="276" r:id="rId7"/>
    <p:sldId id="277" r:id="rId8"/>
    <p:sldId id="296" r:id="rId9"/>
    <p:sldId id="284" r:id="rId10"/>
    <p:sldId id="285" r:id="rId11"/>
    <p:sldId id="292" r:id="rId12"/>
    <p:sldId id="281" r:id="rId13"/>
    <p:sldId id="278" r:id="rId14"/>
    <p:sldId id="288" r:id="rId15"/>
    <p:sldId id="287" r:id="rId16"/>
    <p:sldId id="291" r:id="rId17"/>
    <p:sldId id="280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: https://www.twig-world.com/film/solutions-1475/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4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1BD632A-E49B-489A-92B7-61062D44140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177800" indent="-177800" eaLnBrk="1" hangingPunct="1"/>
            <a:r>
              <a:rPr lang="en-GB" altLang="en-US" smtClean="0">
                <a:latin typeface="Calibri" panose="020F0502020204030204" pitchFamily="34" charset="0"/>
              </a:rPr>
              <a:t>7Ea Acids in action</a:t>
            </a:r>
          </a:p>
          <a:p>
            <a:pPr marL="177800" indent="-177800" eaLnBrk="1" hangingPunct="1"/>
            <a:r>
              <a:rPr lang="en-GB" altLang="en-US" smtClean="0">
                <a:latin typeface="Calibri" panose="020F0502020204030204" pitchFamily="34" charset="0"/>
              </a:rPr>
              <a:t>Chemical Reaction (Part One) Worksheet 1 accompanies this slide.</a:t>
            </a:r>
          </a:p>
          <a:p>
            <a:pPr marL="177800" indent="-177800" eaLnBrk="1" hangingPunct="1"/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716664-8756-45F0-9A3E-B3AACC45920F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177800" indent="-177800" eaLnBrk="1" hangingPunct="1"/>
            <a:r>
              <a:rPr lang="en-GB" altLang="en-US" smtClean="0">
                <a:latin typeface="Calibri" panose="020F0502020204030204" pitchFamily="34" charset="0"/>
              </a:rPr>
              <a:t>7Ea Acids in action</a:t>
            </a:r>
          </a:p>
        </p:txBody>
      </p:sp>
    </p:spTree>
    <p:extLst>
      <p:ext uri="{BB962C8B-B14F-4D97-AF65-F5344CB8AC3E}">
        <p14:creationId xmlns:p14="http://schemas.microsoft.com/office/powerpoint/2010/main" val="93385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acids-and-alkalis-part-1-1456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88/mode/dps?modal=/player/video/id/2868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7Fa2 practical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5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do hazard symbols mean?</a:t>
            </a:r>
          </a:p>
        </p:txBody>
      </p:sp>
      <p:pic>
        <p:nvPicPr>
          <p:cNvPr id="14339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1" name="ShockwaveFlash1" r:id="rId2" imgW="8699400" imgH="5308560"/>
        </mc:Choice>
        <mc:Fallback>
          <p:control name="ShockwaveFlash1" r:id="rId2" imgW="8699400" imgH="5308560">
            <p:pic>
              <p:nvPicPr>
                <p:cNvPr id="1434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3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15" t="10591" r="35748" b="18069"/>
          <a:stretch/>
        </p:blipFill>
        <p:spPr>
          <a:xfrm>
            <a:off x="-1" y="0"/>
            <a:ext cx="4698445" cy="672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47700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647825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657475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81412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774406"/>
            <a:ext cx="3048000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749528"/>
            <a:ext cx="3158847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AutoShape 20"/>
          <p:cNvSpPr/>
          <p:nvPr/>
        </p:nvSpPr>
        <p:spPr>
          <a:xfrm>
            <a:off x="5587551" y="4332514"/>
            <a:ext cx="6147249" cy="13372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where can </a:t>
            </a:r>
            <a:r>
              <a:rPr lang="en-GB" sz="4000" kern="0" dirty="0" smtClean="0">
                <a:solidFill>
                  <a:srgbClr val="FFFFFF"/>
                </a:solidFill>
              </a:rPr>
              <a:t>these symbols  </a:t>
            </a:r>
            <a:r>
              <a:rPr lang="en-GB" sz="4000" kern="0" dirty="0" smtClean="0">
                <a:solidFill>
                  <a:srgbClr val="FFFFFF"/>
                </a:solidFill>
              </a:rPr>
              <a:t>be found?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AutoShape 20"/>
          <p:cNvSpPr/>
          <p:nvPr/>
        </p:nvSpPr>
        <p:spPr>
          <a:xfrm>
            <a:off x="5349427" y="5874544"/>
            <a:ext cx="6652073" cy="8501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Why do we use these symbols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AutoShape 20"/>
          <p:cNvSpPr/>
          <p:nvPr/>
        </p:nvSpPr>
        <p:spPr>
          <a:xfrm>
            <a:off x="6248400" y="104774"/>
            <a:ext cx="5486400" cy="12477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 smtClean="0">
                <a:solidFill>
                  <a:srgbClr val="FFFFFF"/>
                </a:solidFill>
                <a:latin typeface="Comic Sans MS" pitchFamily="66"/>
              </a:rPr>
              <a:t>Stick in the table in your books and complete with hazard description .  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34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64" t="13430" r="40757" b="22103"/>
          <a:stretch/>
        </p:blipFill>
        <p:spPr>
          <a:xfrm>
            <a:off x="7981950" y="3438128"/>
            <a:ext cx="3867150" cy="329565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"/>
            <a:ext cx="12192000" cy="933449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3200" u="sng" dirty="0" smtClean="0">
                <a:solidFill>
                  <a:srgbClr val="000000"/>
                </a:solidFill>
                <a:latin typeface="Comic Sans MS" charset="0"/>
              </a:rPr>
              <a:t>Are all acids used in labs corrosive? </a:t>
            </a:r>
            <a:endParaRPr lang="en-GB" sz="3200" u="sng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33450"/>
            <a:ext cx="11825383" cy="261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Acids and alkalis used in labs are often d_______ with water, which makes them less dangerous. although not corrosive, these acids can be </a:t>
            </a:r>
            <a:r>
              <a:rPr lang="en-GB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_________, causing inflammation and soreness</a:t>
            </a:r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0"/>
          <p:cNvSpPr/>
          <p:nvPr/>
        </p:nvSpPr>
        <p:spPr>
          <a:xfrm>
            <a:off x="148777" y="5193819"/>
            <a:ext cx="4983662" cy="15399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/>
              <a:t>What happens when you get vinegar in a cut? Why?</a:t>
            </a:r>
            <a:endParaRPr lang="en-GB" sz="3200" b="0" i="0" u="none" strike="noStrike" kern="0" cap="none" spc="0" baseline="0" dirty="0"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393" y="1103626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ilute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143" y="2578757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rritant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1" y="1349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7Fa2 – comparing acids </a:t>
            </a:r>
            <a:r>
              <a:rPr lang="en-GB" dirty="0" err="1" smtClean="0"/>
              <a:t>prac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1481" y="136039"/>
            <a:ext cx="11789037" cy="8536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Do all acids react the same?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76" t="11761" r="27694" b="6969"/>
          <a:stretch/>
        </p:blipFill>
        <p:spPr>
          <a:xfrm>
            <a:off x="5181599" y="969205"/>
            <a:ext cx="6808919" cy="58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2600" u="sng" dirty="0">
                <a:solidFill>
                  <a:srgbClr val="000000"/>
                </a:solidFill>
                <a:latin typeface="Comic Sans MS" charset="0"/>
              </a:rPr>
              <a:t>Practical – Do all acids react the same?</a:t>
            </a:r>
            <a:r>
              <a:rPr lang="en-GB" sz="3600" u="sng" dirty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1412876"/>
            <a:ext cx="12192000" cy="5445125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en-GB" sz="2600" u="sng" dirty="0">
                <a:solidFill>
                  <a:srgbClr val="000000"/>
                </a:solidFill>
                <a:latin typeface="Comic Sans MS" charset="0"/>
              </a:rPr>
              <a:t>Risk Assessment and Health and Safety</a:t>
            </a:r>
          </a:p>
          <a:p>
            <a:endParaRPr lang="en-GB" sz="2600" u="sng" dirty="0">
              <a:solidFill>
                <a:srgbClr val="000000"/>
              </a:solidFill>
              <a:latin typeface="Comic Sans MS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omic Sans MS" charset="0"/>
              </a:rPr>
              <a:t>Must wear goggles.</a:t>
            </a:r>
          </a:p>
          <a:p>
            <a:endParaRPr lang="en-GB" sz="3200" dirty="0">
              <a:solidFill>
                <a:srgbClr val="000000"/>
              </a:solidFill>
              <a:latin typeface="Comic Sans MS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omic Sans MS" charset="0"/>
              </a:rPr>
              <a:t>Acids and Alkalis are corrosive therefore must be handled with safely and sensibly.</a:t>
            </a:r>
          </a:p>
          <a:p>
            <a:endParaRPr lang="en-GB" sz="3200" dirty="0">
              <a:solidFill>
                <a:srgbClr val="000000"/>
              </a:solidFill>
              <a:latin typeface="Comic Sans MS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omic Sans MS" charset="0"/>
              </a:rPr>
              <a:t>You will be working in pairs. </a:t>
            </a:r>
          </a:p>
          <a:p>
            <a:endParaRPr lang="en-GB" sz="2600" dirty="0">
              <a:solidFill>
                <a:srgbClr val="000000"/>
              </a:solidFill>
              <a:latin typeface="Comic Sans MS" charset="0"/>
            </a:endParaRPr>
          </a:p>
          <a:p>
            <a:endParaRPr lang="en-GB" sz="26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11337" y="545147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hangingPunct="0"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hangingPunct="0"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hangingPunct="0"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hangingPunct="0"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3000" dirty="0">
                <a:latin typeface="Comic Sans MS" charset="0"/>
              </a:rPr>
              <a:t>Anyone seen </a:t>
            </a:r>
            <a:r>
              <a:rPr lang="en-GB" sz="3000" b="1" u="sng" dirty="0">
                <a:latin typeface="Comic Sans MS" charset="0"/>
              </a:rPr>
              <a:t>misbehaving</a:t>
            </a:r>
            <a:r>
              <a:rPr lang="en-GB" sz="3000" dirty="0">
                <a:latin typeface="Comic Sans MS" charset="0"/>
              </a:rPr>
              <a:t> will be sent out and </a:t>
            </a:r>
            <a:r>
              <a:rPr lang="en-GB" sz="3000" b="1" u="sng" dirty="0">
                <a:latin typeface="Comic Sans MS" charset="0"/>
              </a:rPr>
              <a:t>banned</a:t>
            </a:r>
            <a:r>
              <a:rPr lang="en-GB" sz="3000" dirty="0">
                <a:latin typeface="Comic Sans MS" charset="0"/>
              </a:rPr>
              <a:t> from doing </a:t>
            </a:r>
            <a:r>
              <a:rPr lang="en-GB" sz="3000" dirty="0" err="1">
                <a:latin typeface="Comic Sans MS" charset="0"/>
              </a:rPr>
              <a:t>practicals</a:t>
            </a:r>
            <a:r>
              <a:rPr lang="en-GB" sz="3000" dirty="0">
                <a:latin typeface="Comic Sans MS" charset="0"/>
              </a:rPr>
              <a:t> for this unit!!</a:t>
            </a:r>
          </a:p>
        </p:txBody>
      </p:sp>
    </p:spTree>
    <p:extLst>
      <p:ext uri="{BB962C8B-B14F-4D97-AF65-F5344CB8AC3E}">
        <p14:creationId xmlns:p14="http://schemas.microsoft.com/office/powerpoint/2010/main" val="1321326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052514"/>
            <a:ext cx="12192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Table of Results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1" y="20640"/>
            <a:ext cx="12192000" cy="1052512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2600" u="sng" dirty="0">
                <a:solidFill>
                  <a:srgbClr val="000000"/>
                </a:solidFill>
                <a:latin typeface="Comic Sans MS" charset="0"/>
              </a:rPr>
              <a:t>Practical – </a:t>
            </a:r>
            <a:r>
              <a:rPr lang="en-GB" sz="2600" u="sng" dirty="0" smtClean="0">
                <a:solidFill>
                  <a:srgbClr val="000000"/>
                </a:solidFill>
                <a:latin typeface="Comic Sans MS" charset="0"/>
              </a:rPr>
              <a:t>Do all acids react the same?</a:t>
            </a:r>
            <a:r>
              <a:rPr lang="en-GB" sz="3600" u="sng" dirty="0" smtClean="0">
                <a:solidFill>
                  <a:srgbClr val="000000"/>
                </a:solidFill>
                <a:latin typeface="Comic Sans MS" charset="0"/>
              </a:rPr>
              <a:t> </a:t>
            </a:r>
            <a:endParaRPr lang="en-GB" sz="3600" u="sng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" name="AutoShape 20"/>
          <p:cNvSpPr/>
          <p:nvPr/>
        </p:nvSpPr>
        <p:spPr>
          <a:xfrm>
            <a:off x="7440612" y="1073152"/>
            <a:ext cx="4751388" cy="736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Copy the table into your books.</a:t>
            </a:r>
          </a:p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Tables MUST be drawn neatly.  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04" t="26341" r="22364" b="51332"/>
          <a:stretch/>
        </p:blipFill>
        <p:spPr>
          <a:xfrm>
            <a:off x="236446" y="2105026"/>
            <a:ext cx="11719105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8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2600" u="sng" dirty="0">
                <a:solidFill>
                  <a:srgbClr val="000000"/>
                </a:solidFill>
                <a:latin typeface="Comic Sans MS" charset="0"/>
              </a:rPr>
              <a:t>Practical – Do all acids react the same</a:t>
            </a:r>
            <a:r>
              <a:rPr lang="en-GB" sz="2600" u="sng" dirty="0" smtClean="0">
                <a:solidFill>
                  <a:srgbClr val="000000"/>
                </a:solidFill>
                <a:latin typeface="Comic Sans MS" charset="0"/>
              </a:rPr>
              <a:t>?</a:t>
            </a:r>
            <a:r>
              <a:rPr lang="en-GB" sz="3600" dirty="0">
                <a:solidFill>
                  <a:srgbClr val="000000"/>
                </a:solidFill>
                <a:latin typeface="Comic Sans MS" charset="0"/>
              </a:rPr>
              <a:t> </a:t>
            </a:r>
            <a:endParaRPr lang="en-GB" sz="3600" dirty="0" smtClean="0">
              <a:solidFill>
                <a:srgbClr val="000000"/>
              </a:solidFill>
              <a:latin typeface="Comic Sans MS" charset="0"/>
            </a:endParaRPr>
          </a:p>
          <a:p>
            <a:r>
              <a:rPr lang="en-GB" sz="3600" dirty="0" smtClean="0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GB" sz="3600" dirty="0">
                <a:solidFill>
                  <a:srgbClr val="000000"/>
                </a:solidFill>
                <a:latin typeface="Comic Sans MS" charset="0"/>
              </a:rPr>
              <a:t>watch the demo</a:t>
            </a:r>
            <a:r>
              <a:rPr lang="en-GB" sz="3600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en-GB" sz="3600" u="sng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1600200"/>
            <a:ext cx="12192000" cy="5257801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en-GB" sz="3200" b="1" dirty="0"/>
              <a:t>Method</a:t>
            </a:r>
          </a:p>
          <a:p>
            <a:r>
              <a:rPr lang="en-GB" sz="3200" b="1" dirty="0"/>
              <a:t>A </a:t>
            </a:r>
            <a:r>
              <a:rPr lang="en-GB" sz="3200" dirty="0"/>
              <a:t>Fill a test tube about one-third full with acid X, as shown in the diagram.</a:t>
            </a:r>
          </a:p>
          <a:p>
            <a:r>
              <a:rPr lang="en-GB" sz="3200" b="1" dirty="0"/>
              <a:t>B </a:t>
            </a:r>
            <a:r>
              <a:rPr lang="en-GB" sz="3200" dirty="0"/>
              <a:t>Put </a:t>
            </a:r>
            <a:r>
              <a:rPr lang="en-GB" sz="3200" i="1" dirty="0"/>
              <a:t>one </a:t>
            </a:r>
            <a:r>
              <a:rPr lang="en-GB" sz="3200" dirty="0"/>
              <a:t>of the marble chips in the tube.</a:t>
            </a:r>
          </a:p>
          <a:p>
            <a:r>
              <a:rPr lang="en-GB" sz="3200" b="1" dirty="0"/>
              <a:t>C </a:t>
            </a:r>
            <a:r>
              <a:rPr lang="en-GB" sz="3200" dirty="0"/>
              <a:t>Watch what happens for about two minutes. Write your observations in the table.</a:t>
            </a:r>
          </a:p>
          <a:p>
            <a:r>
              <a:rPr lang="en-GB" sz="3200" b="1" dirty="0"/>
              <a:t>D </a:t>
            </a:r>
            <a:r>
              <a:rPr lang="en-GB" sz="3200" dirty="0"/>
              <a:t>Do the same with acid Y in the second test tube and with acid Z in the third test tube.</a:t>
            </a:r>
          </a:p>
          <a:p>
            <a:r>
              <a:rPr lang="en-GB" sz="3200" b="1" dirty="0"/>
              <a:t>E </a:t>
            </a:r>
            <a:r>
              <a:rPr lang="en-GB" sz="3200" dirty="0"/>
              <a:t>When the tests are finished pour the liquids away (do not let marble chips go down</a:t>
            </a:r>
          </a:p>
          <a:p>
            <a:r>
              <a:rPr lang="en-GB" sz="3200" dirty="0"/>
              <a:t>the drain).</a:t>
            </a:r>
            <a:endParaRPr lang="en-GB" sz="3200" dirty="0">
              <a:solidFill>
                <a:srgbClr val="000000"/>
              </a:solidFill>
              <a:latin typeface="Comic Sans MS" charset="0"/>
            </a:endParaRPr>
          </a:p>
          <a:p>
            <a:endParaRPr lang="en-GB" sz="2600" dirty="0">
              <a:solidFill>
                <a:srgbClr val="000000"/>
              </a:solidFill>
              <a:latin typeface="Comic Sans MS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3330720" imgH="1870200"/>
        </mc:Choice>
        <mc:Fallback>
          <p:control name="ShockwaveFlash1" r:id="rId2" imgW="3330720" imgH="18702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860971" y="46038"/>
                  <a:ext cx="3331029" cy="18698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358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8" t="47793" r="37140" b="30755"/>
          <a:stretch/>
        </p:blipFill>
        <p:spPr>
          <a:xfrm>
            <a:off x="244567" y="365125"/>
            <a:ext cx="112869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2.bp.blogspot.com/-SNtb1PH6LmQ/TZpSB4haIaI/AAAAAAAAADI/2n-nicObRto/s1600/Col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9782">
            <a:off x="1535114" y="-7302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http://freediscountcouponscode.com/wp-content/uploads/2011/02/irish-spring-so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88914"/>
            <a:ext cx="28987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http://blog.emergencyoutdoors.com/tala/uploads/2012/05/baking-s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474789"/>
            <a:ext cx="27051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http://cdni.wired.co.uk/620x413/o_r/Ren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3934" r="28329" b="19714"/>
          <a:stretch>
            <a:fillRect/>
          </a:stretch>
        </p:blipFill>
        <p:spPr bwMode="auto">
          <a:xfrm>
            <a:off x="6856414" y="2803525"/>
            <a:ext cx="13350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" descr="http://ts2.mm.bing.net/th?id=HN.608028770980463736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8772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2" descr="http://www.wilko.com/content/ebiz/wilkinsonplus/invt/0132135/0132135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005263"/>
            <a:ext cx="2470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1577975" y="3213101"/>
            <a:ext cx="4572000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 all these items have in common?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7975" y="4760913"/>
            <a:ext cx="7323138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 </a:t>
            </a:r>
            <a:r>
              <a:rPr lang="en-GB" altLang="en-US" sz="2400" i="1">
                <a:solidFill>
                  <a:schemeClr val="tx1"/>
                </a:solidFill>
              </a:rPr>
              <a:t>alkali </a:t>
            </a:r>
            <a:r>
              <a:rPr lang="en-GB" altLang="en-US" sz="2400">
                <a:solidFill>
                  <a:schemeClr val="tx1"/>
                </a:solidFill>
              </a:rPr>
              <a:t>is a compound that can be used to neutralize an acid. It can turn litmus paper to blue. An </a:t>
            </a:r>
            <a:r>
              <a:rPr lang="en-GB" altLang="en-US" sz="2400" i="1">
                <a:solidFill>
                  <a:schemeClr val="tx1"/>
                </a:solidFill>
              </a:rPr>
              <a:t>alkali </a:t>
            </a:r>
            <a:r>
              <a:rPr lang="en-GB" altLang="en-US" sz="2400">
                <a:solidFill>
                  <a:schemeClr val="tx1"/>
                </a:solidFill>
              </a:rPr>
              <a:t>contains hydroxide ions (OH</a:t>
            </a:r>
            <a:r>
              <a:rPr lang="en-GB" altLang="en-US" sz="2400" baseline="30000">
                <a:solidFill>
                  <a:schemeClr val="tx1"/>
                </a:solidFill>
              </a:rPr>
              <a:t>-</a:t>
            </a:r>
            <a:r>
              <a:rPr lang="en-GB" altLang="en-US" sz="24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4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google.co.uk/url?source=imglanding&amp;ct=img&amp;q=http://www.understandingfoodadditives.org/assets/acidFruits.jpg&amp;sa=X&amp;ei=gDrYUoyHPMbH7AaW5YDwBA&amp;ved=0CAkQ8wc&amp;usg=AFQjCNHyRnrhYFSW6ys5DfWw7VlOQDDO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3025"/>
            <a:ext cx="2089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://www.google.co.uk/url?source=imglanding&amp;ct=img&amp;q=http://static.bellanaija.com/wp-content/uploads/2009/02/strawberrie.bmp&amp;sa=X&amp;ei=oDrYUtDhNoqrhAf904HIDQ&amp;ved=0CAkQ8wc&amp;usg=AFQjCNHtUvqtyV6Niq8yRGgpSjQAwaGf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4" y="428625"/>
            <a:ext cx="17668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2" descr="http://www.google.co.uk/url?source=imglanding&amp;ct=img&amp;q=http://www.sanza.co.uk/pics/watties_tomato_sauce.jpg&amp;sa=X&amp;ei=CTzYUtfgKsXRhAfIw4HgBQ&amp;ved=0CAkQ8wc&amp;usg=AFQjCNGuYDMJZ6VujlQ5oGM4Wt6A-GQu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4" y="3933826"/>
            <a:ext cx="13747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4" descr="http://www.google.co.uk/url?source=imglanding&amp;ct=img&amp;q=http://1.bp.blogspot.com/-PXHoS6sZVpo/Tpnt74sKCjI/AAAAAAAAADI/zUj9mXWg3mU/s1600/lg_vinegar.jpg&amp;sa=X&amp;ei=VzzYUqGaHZTwhQe49YDAAg&amp;ved=0CAkQ8wc&amp;usg=AFQjCNHyvxaKVZ7Kn2EYKsZ5FwRSyJ91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013075"/>
            <a:ext cx="3409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6" descr="http://www.google.co.uk/url?source=imglanding&amp;ct=img&amp;q=http://image.made-in-china.com/4f0j00aeZtHKNYaPoT/N70-12V70ah-Dry-Charge-Car-Battery.jpg&amp;sa=X&amp;ei=lTzYUqypB5OIhQffj4CACg&amp;ved=0CAkQ8wc&amp;usg=AFQjCNEDg-xQ-Te5KNSfcwXJ47N8XVi5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765676"/>
            <a:ext cx="21256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http://www.google.co.uk/url?source=imglanding&amp;ct=img&amp;q=http://www.britsuperstore.com/acatalog/Heinz_Salad_Cream_Handy_Pack_260g.jpg&amp;sa=X&amp;ei=jzvYUozEOMGM7AacxoG4CQ&amp;ved=0CAkQ8wc&amp;usg=AFQjCNE6iLS6GgQ7nAcCmuIouh1IP13-G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5226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8" descr="http://www.google.co.uk/url?source=imglanding&amp;ct=img&amp;q=http://www.chemistryland.com/CHM130W/15-Acids/InorganicAcids.jpg&amp;sa=X&amp;ei=CT3YUpO9Jq7T7AbT7YHYDA&amp;ved=0CAkQ8wc4Hg&amp;usg=AFQjCNEF8fp4Qi8LRkxvOe062vhSYp5TY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9" b="59236"/>
          <a:stretch>
            <a:fillRect/>
          </a:stretch>
        </p:blipFill>
        <p:spPr bwMode="auto">
          <a:xfrm>
            <a:off x="7670801" y="755651"/>
            <a:ext cx="28543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0" descr="http://www.google.co.uk/url?source=imglanding&amp;ct=img&amp;q=http://upload.wikimedia.org/wikipedia/commons/8/87/CocaColaBottle_background_free.jpg&amp;sa=X&amp;ei=wTvYUvfAGcGM7AacxoG4CQ&amp;ved=0CAkQ8wc&amp;usg=AFQjCNFn-vN9PhE-ctGYvDVOY2HY8gGO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39726"/>
            <a:ext cx="19431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Box 1"/>
          <p:cNvSpPr txBox="1">
            <a:spLocks noChangeArrowheads="1"/>
          </p:cNvSpPr>
          <p:nvPr/>
        </p:nvSpPr>
        <p:spPr bwMode="auto">
          <a:xfrm>
            <a:off x="1577975" y="3213101"/>
            <a:ext cx="4572000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 all these items have in common?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7975" y="4760913"/>
            <a:ext cx="7323138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 </a:t>
            </a:r>
            <a:r>
              <a:rPr lang="en-GB" altLang="en-US" sz="2400" i="1">
                <a:solidFill>
                  <a:schemeClr val="tx1"/>
                </a:solidFill>
              </a:rPr>
              <a:t>acid</a:t>
            </a:r>
            <a:r>
              <a:rPr lang="en-GB" altLang="en-US" sz="2400">
                <a:solidFill>
                  <a:schemeClr val="tx1"/>
                </a:solidFill>
              </a:rPr>
              <a:t> is a compound that can be used to neutralize an alkali. It can turn a blue litmus paper to red. An </a:t>
            </a:r>
            <a:r>
              <a:rPr lang="en-GB" altLang="en-US" sz="2400" i="1">
                <a:solidFill>
                  <a:schemeClr val="tx1"/>
                </a:solidFill>
              </a:rPr>
              <a:t>acid</a:t>
            </a:r>
            <a:r>
              <a:rPr lang="en-GB" altLang="en-US" sz="2400">
                <a:solidFill>
                  <a:schemeClr val="tx1"/>
                </a:solidFill>
              </a:rPr>
              <a:t> contains hydrogen (H)</a:t>
            </a:r>
          </a:p>
        </p:txBody>
      </p:sp>
      <p:pic>
        <p:nvPicPr>
          <p:cNvPr id="13" name="Picture 6" descr="http://www.google.co.uk/url?source=imglanding&amp;ct=img&amp;q=http://icons.iconarchive.com/icons/hopstarter/soft-scraps/256/Pen-Green-icon.png&amp;sa=X&amp;ei=cfTYUtCUDaX17Aa_h4GwBw&amp;ved=0CAsQ8wc&amp;usg=AFQjCNH5qgnq1UhFjrneCSDm-aLf5NKd5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4652963"/>
            <a:ext cx="15160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21469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11715750" cy="5578475"/>
          </a:xfrm>
        </p:spPr>
        <p:txBody>
          <a:bodyPr>
            <a:normAutofit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Recall examples of everyday substances that are acids.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Recall the purpose of hazard symbols.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Recognise the hazard symbols for: </a:t>
            </a:r>
            <a:r>
              <a:rPr lang="en-GB" altLang="en-US" sz="2800" dirty="0">
                <a:solidFill>
                  <a:srgbClr val="006786"/>
                </a:solidFill>
              </a:rPr>
              <a:t>dangerous to the environment, corrosive, toxic, explosive, flammable, caution.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Recognise common hazards when in the lab and suggest ways of ensuring they do not cause harm. </a:t>
            </a:r>
            <a:endParaRPr lang="en-GB" altLang="en-US" sz="2800" dirty="0" smtClean="0"/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the difference between substances that are corrosive or irritants.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how to reduce the risk from acids by dilution.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State the meaning of </a:t>
            </a:r>
            <a:r>
              <a:rPr lang="en-GB" altLang="en-US" sz="2800" dirty="0">
                <a:solidFill>
                  <a:srgbClr val="006786"/>
                </a:solidFill>
              </a:rPr>
              <a:t>hazard.</a:t>
            </a:r>
            <a:endParaRPr lang="en-GB" altLang="en-US" sz="2800" dirty="0"/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the use and importance of the </a:t>
            </a:r>
            <a:r>
              <a:rPr lang="en-GB" altLang="en-US" sz="2800" dirty="0" err="1"/>
              <a:t>Hazchem</a:t>
            </a:r>
            <a:r>
              <a:rPr lang="en-GB" altLang="en-US" sz="2800" dirty="0"/>
              <a:t> code. </a:t>
            </a:r>
          </a:p>
          <a:p>
            <a:pPr marL="538163" lvl="1" indent="-358775">
              <a:spcBef>
                <a:spcPct val="40000"/>
              </a:spcBef>
            </a:pPr>
            <a:endParaRPr lang="en-GB" altLang="en-US" sz="28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34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199596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</a:t>
            </a:r>
            <a:r>
              <a:rPr lang="en-GB" sz="7200" b="1" u="sng" dirty="0">
                <a:latin typeface="+mj-lt"/>
              </a:rPr>
              <a:t>F</a:t>
            </a:r>
            <a:r>
              <a:rPr lang="en-GB" sz="7200" b="1" u="sng" dirty="0" smtClean="0">
                <a:latin typeface="+mj-lt"/>
              </a:rPr>
              <a:t>a Hazards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18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358327" y="2254033"/>
            <a:ext cx="6404423" cy="16961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How do we know if a substance is dangerous?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4" descr="http://www.mill-rise.freeserve.co.uk/images/housepr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60" y="3950183"/>
            <a:ext cx="356552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>
            <a:off x="8132076" y="1521529"/>
            <a:ext cx="35274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 txBox="1">
            <a:spLocks noGrp="1"/>
          </p:cNvSpPr>
          <p:nvPr>
            <p:ph type="title"/>
          </p:nvPr>
        </p:nvSpPr>
        <p:spPr>
          <a:xfrm>
            <a:off x="1631950" y="0"/>
            <a:ext cx="9036050" cy="1143000"/>
          </a:xfrm>
        </p:spPr>
        <p:txBody>
          <a:bodyPr anchorCtr="0"/>
          <a:lstStyle/>
          <a:p>
            <a:pPr algn="l" eaLnBrk="1" hangingPunct="1"/>
            <a:r>
              <a:rPr lang="en-GB" altLang="en-US" sz="2600" u="sng">
                <a:latin typeface="Comic Sans MS" panose="030F0702030302020204" pitchFamily="66" charset="0"/>
              </a:rPr>
              <a:t>On many household items you will find hazard symbols…</a:t>
            </a:r>
          </a:p>
        </p:txBody>
      </p:sp>
      <p:pic>
        <p:nvPicPr>
          <p:cNvPr id="11267" name="Picture 4" descr="http://www.mill-rise.freeserve.co.uk/images/house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08051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>
            <a:off x="5751513" y="912813"/>
            <a:ext cx="53848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/>
          <p:cNvSpPr>
            <a:spLocks/>
          </p:cNvSpPr>
          <p:nvPr/>
        </p:nvSpPr>
        <p:spPr bwMode="auto">
          <a:xfrm>
            <a:off x="1703388" y="5445126"/>
            <a:ext cx="8640762" cy="1223963"/>
          </a:xfrm>
          <a:custGeom>
            <a:avLst/>
            <a:gdLst>
              <a:gd name="T0" fmla="*/ 4319589 w 8640961"/>
              <a:gd name="T1" fmla="*/ 0 h 1224134"/>
              <a:gd name="T2" fmla="*/ 8639170 w 8640961"/>
              <a:gd name="T3" fmla="*/ 611302 h 1224134"/>
              <a:gd name="T4" fmla="*/ 4319589 w 8640961"/>
              <a:gd name="T5" fmla="*/ 1222595 h 1224134"/>
              <a:gd name="T6" fmla="*/ 0 w 8640961"/>
              <a:gd name="T7" fmla="*/ 611302 h 1224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758 w 8640961"/>
              <a:gd name="T13" fmla="*/ 59758 h 1224134"/>
              <a:gd name="T14" fmla="*/ 8581203 w 8640961"/>
              <a:gd name="T15" fmla="*/ 1164376 h 1224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0961" h="1224134">
                <a:moveTo>
                  <a:pt x="204022" y="0"/>
                </a:moveTo>
                <a:lnTo>
                  <a:pt x="204021" y="0"/>
                </a:lnTo>
                <a:cubicBezTo>
                  <a:pt x="91343" y="0"/>
                  <a:pt x="0" y="91343"/>
                  <a:pt x="0" y="204021"/>
                </a:cubicBezTo>
                <a:lnTo>
                  <a:pt x="0" y="1020112"/>
                </a:lnTo>
                <a:cubicBezTo>
                  <a:pt x="0" y="1132790"/>
                  <a:pt x="91343" y="1224133"/>
                  <a:pt x="204021" y="1224134"/>
                </a:cubicBezTo>
                <a:lnTo>
                  <a:pt x="8436939" y="1224134"/>
                </a:lnTo>
                <a:cubicBezTo>
                  <a:pt x="8549617" y="1224133"/>
                  <a:pt x="8640961" y="1132790"/>
                  <a:pt x="8640961" y="1020112"/>
                </a:cubicBezTo>
                <a:lnTo>
                  <a:pt x="8640961" y="204022"/>
                </a:lnTo>
                <a:cubicBezTo>
                  <a:pt x="8640961" y="91343"/>
                  <a:pt x="8549617" y="0"/>
                  <a:pt x="8436939" y="0"/>
                </a:cubicBezTo>
                <a:lnTo>
                  <a:pt x="204022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0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How many different ones can you see?</a:t>
            </a:r>
          </a:p>
        </p:txBody>
      </p:sp>
    </p:spTree>
    <p:extLst>
      <p:ext uri="{BB962C8B-B14F-4D97-AF65-F5344CB8AC3E}">
        <p14:creationId xmlns:p14="http://schemas.microsoft.com/office/powerpoint/2010/main" val="3113478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8"/>
          <p:cNvSpPr>
            <a:spLocks/>
          </p:cNvSpPr>
          <p:nvPr/>
        </p:nvSpPr>
        <p:spPr bwMode="auto">
          <a:xfrm>
            <a:off x="236538" y="222536"/>
            <a:ext cx="8528844" cy="1242220"/>
          </a:xfrm>
          <a:custGeom>
            <a:avLst/>
            <a:gdLst>
              <a:gd name="T0" fmla="*/ 4319589 w 8640961"/>
              <a:gd name="T1" fmla="*/ 0 h 1224134"/>
              <a:gd name="T2" fmla="*/ 8639170 w 8640961"/>
              <a:gd name="T3" fmla="*/ 611302 h 1224134"/>
              <a:gd name="T4" fmla="*/ 4319589 w 8640961"/>
              <a:gd name="T5" fmla="*/ 1222595 h 1224134"/>
              <a:gd name="T6" fmla="*/ 0 w 8640961"/>
              <a:gd name="T7" fmla="*/ 611302 h 1224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758 w 8640961"/>
              <a:gd name="T13" fmla="*/ 59758 h 1224134"/>
              <a:gd name="T14" fmla="*/ 8581203 w 8640961"/>
              <a:gd name="T15" fmla="*/ 1164376 h 1224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0961" h="1224134">
                <a:moveTo>
                  <a:pt x="204022" y="0"/>
                </a:moveTo>
                <a:lnTo>
                  <a:pt x="204021" y="0"/>
                </a:lnTo>
                <a:cubicBezTo>
                  <a:pt x="91343" y="0"/>
                  <a:pt x="0" y="91343"/>
                  <a:pt x="0" y="204021"/>
                </a:cubicBezTo>
                <a:lnTo>
                  <a:pt x="0" y="1020112"/>
                </a:lnTo>
                <a:cubicBezTo>
                  <a:pt x="0" y="1132790"/>
                  <a:pt x="91343" y="1224133"/>
                  <a:pt x="204021" y="1224134"/>
                </a:cubicBezTo>
                <a:lnTo>
                  <a:pt x="8436939" y="1224134"/>
                </a:lnTo>
                <a:cubicBezTo>
                  <a:pt x="8549617" y="1224133"/>
                  <a:pt x="8640961" y="1132790"/>
                  <a:pt x="8640961" y="1020112"/>
                </a:cubicBezTo>
                <a:lnTo>
                  <a:pt x="8640961" y="204022"/>
                </a:lnTo>
                <a:cubicBezTo>
                  <a:pt x="8640961" y="91343"/>
                  <a:pt x="8549617" y="0"/>
                  <a:pt x="8436939" y="0"/>
                </a:cubicBezTo>
                <a:lnTo>
                  <a:pt x="204022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What are acids and alkalis and where can you find them?</a:t>
            </a:r>
            <a:endParaRPr lang="en-GB" sz="3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6" name="Rounded Rectangle 8"/>
          <p:cNvSpPr>
            <a:spLocks/>
          </p:cNvSpPr>
          <p:nvPr/>
        </p:nvSpPr>
        <p:spPr bwMode="auto">
          <a:xfrm>
            <a:off x="1241030" y="1661319"/>
            <a:ext cx="6699249" cy="1450259"/>
          </a:xfrm>
          <a:custGeom>
            <a:avLst/>
            <a:gdLst>
              <a:gd name="T0" fmla="*/ 4319589 w 8640961"/>
              <a:gd name="T1" fmla="*/ 0 h 1224134"/>
              <a:gd name="T2" fmla="*/ 8639170 w 8640961"/>
              <a:gd name="T3" fmla="*/ 611302 h 1224134"/>
              <a:gd name="T4" fmla="*/ 4319589 w 8640961"/>
              <a:gd name="T5" fmla="*/ 1222595 h 1224134"/>
              <a:gd name="T6" fmla="*/ 0 w 8640961"/>
              <a:gd name="T7" fmla="*/ 611302 h 1224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758 w 8640961"/>
              <a:gd name="T13" fmla="*/ 59758 h 1224134"/>
              <a:gd name="T14" fmla="*/ 8581203 w 8640961"/>
              <a:gd name="T15" fmla="*/ 1164376 h 1224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0961" h="1224134">
                <a:moveTo>
                  <a:pt x="204022" y="0"/>
                </a:moveTo>
                <a:lnTo>
                  <a:pt x="204021" y="0"/>
                </a:lnTo>
                <a:cubicBezTo>
                  <a:pt x="91343" y="0"/>
                  <a:pt x="0" y="91343"/>
                  <a:pt x="0" y="204021"/>
                </a:cubicBezTo>
                <a:lnTo>
                  <a:pt x="0" y="1020112"/>
                </a:lnTo>
                <a:cubicBezTo>
                  <a:pt x="0" y="1132790"/>
                  <a:pt x="91343" y="1224133"/>
                  <a:pt x="204021" y="1224134"/>
                </a:cubicBezTo>
                <a:lnTo>
                  <a:pt x="8436939" y="1224134"/>
                </a:lnTo>
                <a:cubicBezTo>
                  <a:pt x="8549617" y="1224133"/>
                  <a:pt x="8640961" y="1132790"/>
                  <a:pt x="8640961" y="1020112"/>
                </a:cubicBezTo>
                <a:lnTo>
                  <a:pt x="8640961" y="204022"/>
                </a:lnTo>
                <a:cubicBezTo>
                  <a:pt x="8640961" y="91343"/>
                  <a:pt x="8549617" y="0"/>
                  <a:pt x="8436939" y="0"/>
                </a:cubicBezTo>
                <a:lnTo>
                  <a:pt x="204022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What are the safety precautions when using acids?</a:t>
            </a:r>
            <a:endParaRPr lang="en-GB" sz="3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742" t="10381" r="40797" b="14172"/>
          <a:stretch/>
        </p:blipFill>
        <p:spPr>
          <a:xfrm>
            <a:off x="9252744" y="365125"/>
            <a:ext cx="1973262" cy="4303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997" t="10275" r="25482" b="12910"/>
          <a:stretch/>
        </p:blipFill>
        <p:spPr>
          <a:xfrm>
            <a:off x="236538" y="3530997"/>
            <a:ext cx="3513138" cy="30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1920081" y="1050926"/>
            <a:ext cx="8351838" cy="2016125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</a:rPr>
              <a:t>Watch the clip and makes notes on acids, alkalis and give </a:t>
            </a:r>
            <a:r>
              <a:rPr lang="en-GB" altLang="en-US" b="1" dirty="0" smtClean="0">
                <a:latin typeface="Calibri" panose="020F0502020204030204" pitchFamily="34" charset="0"/>
              </a:rPr>
              <a:t>3 examples of each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67000" y="6165850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hlinkClick r:id="rId2"/>
              </a:rPr>
              <a:t>https://www.twig-world.com/film/acids-and-alkalis-part-1-1456/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822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1" y="136039"/>
            <a:ext cx="11789037" cy="8536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copy and complete the sentences below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1" y="989703"/>
            <a:ext cx="9094919" cy="51614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Acids and ______are substances found in homes and ______. They can be _________ which means they can attack metals, stone or skin.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293" y="1197036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alkalis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646" y="2046661"/>
            <a:ext cx="108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labs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351" y="2718984"/>
            <a:ext cx="197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corrosive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925" t="15019" r="52679" b="20397"/>
          <a:stretch/>
        </p:blipFill>
        <p:spPr>
          <a:xfrm>
            <a:off x="9505950" y="2692992"/>
            <a:ext cx="2136605" cy="3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video and makes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872139"/>
            <a:ext cx="10134600" cy="202791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https://www.activeteachonline.com/product/view/id/295/page/88/mode/dps?modal=/</a:t>
            </a:r>
            <a:r>
              <a:rPr lang="en-GB" dirty="0" smtClean="0">
                <a:hlinkClick r:id="rId2"/>
              </a:rPr>
              <a:t>player/video/id/286848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12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-3421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What do hazard symbols mean?</a:t>
            </a:r>
          </a:p>
        </p:txBody>
      </p:sp>
      <p:pic>
        <p:nvPicPr>
          <p:cNvPr id="12291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penc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889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easy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8699400" imgH="5308560"/>
        </mc:Choice>
        <mc:Fallback>
          <p:control name="ShockwaveFlash1" r:id="rId2" imgW="8699400" imgH="5308560">
            <p:pic>
              <p:nvPicPr>
                <p:cNvPr id="1229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668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633</Words>
  <Application>Microsoft Office PowerPoint</Application>
  <PresentationFormat>Widescreen</PresentationFormat>
  <Paragraphs>75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Comic Sans MS</vt:lpstr>
      <vt:lpstr>Trebuchet MS</vt:lpstr>
      <vt:lpstr>Wingdings</vt:lpstr>
      <vt:lpstr>Office Theme</vt:lpstr>
      <vt:lpstr>PowerPoint Presentation</vt:lpstr>
      <vt:lpstr>Objectives</vt:lpstr>
      <vt:lpstr>PowerPoint Presentation</vt:lpstr>
      <vt:lpstr>On many household items you will find hazard symbols…</vt:lpstr>
      <vt:lpstr>PowerPoint Presentation</vt:lpstr>
      <vt:lpstr>Watch the clip and makes notes on acids, alkalis and give 3 examples of each</vt:lpstr>
      <vt:lpstr>copy and complete the sentences below</vt:lpstr>
      <vt:lpstr>Watch the video and makes notes</vt:lpstr>
      <vt:lpstr>What do hazard symbols mean?</vt:lpstr>
      <vt:lpstr>What do hazard symbols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 Olyabek</cp:lastModifiedBy>
  <cp:revision>39</cp:revision>
  <dcterms:created xsi:type="dcterms:W3CDTF">2018-06-27T10:37:59Z</dcterms:created>
  <dcterms:modified xsi:type="dcterms:W3CDTF">2018-07-18T08:38:43Z</dcterms:modified>
</cp:coreProperties>
</file>