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80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5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69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553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35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8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27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574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735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27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7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A5529-E969-499F-9F2A-A8AA271AEF55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04C4-4BBE-485C-8DDC-906A6CD0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4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3371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mic Sans MS" pitchFamily="66" charset="0"/>
              </a:rPr>
              <a:t>Les </a:t>
            </a:r>
            <a:r>
              <a:rPr lang="en-US" b="1" dirty="0" err="1" smtClean="0">
                <a:latin typeface="Comic Sans MS" pitchFamily="66" charset="0"/>
              </a:rPr>
              <a:t>nombres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456009"/>
            <a:ext cx="1752600" cy="80021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en-US" sz="1600" dirty="0" smtClean="0">
                <a:latin typeface="Comic Sans MS" pitchFamily="66" charset="0"/>
              </a:rPr>
              <a:t>un</a:t>
            </a: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deux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trois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quatre</a:t>
            </a:r>
            <a:endParaRPr lang="en-US" sz="1600" dirty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cinq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smtClean="0">
                <a:latin typeface="Comic Sans MS" pitchFamily="66" charset="0"/>
              </a:rPr>
              <a:t>six</a:t>
            </a: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sept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huit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neuf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smtClean="0">
                <a:latin typeface="Comic Sans MS" pitchFamily="66" charset="0"/>
              </a:rPr>
              <a:t>dix</a:t>
            </a: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onze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douze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treize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quatorze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quinze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smtClean="0">
                <a:latin typeface="Comic Sans MS" pitchFamily="66" charset="0"/>
              </a:rPr>
              <a:t>seize</a:t>
            </a:r>
          </a:p>
          <a:p>
            <a:pPr marL="342900" indent="-342900">
              <a:buAutoNum type="arabicPlain"/>
            </a:pPr>
            <a:r>
              <a:rPr lang="en-US" sz="1600" dirty="0" smtClean="0">
                <a:latin typeface="Comic Sans MS" pitchFamily="66" charset="0"/>
              </a:rPr>
              <a:t>dix-</a:t>
            </a:r>
            <a:r>
              <a:rPr lang="en-US" sz="1600" dirty="0" err="1" smtClean="0">
                <a:latin typeface="Comic Sans MS" pitchFamily="66" charset="0"/>
              </a:rPr>
              <a:t>sept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smtClean="0">
                <a:latin typeface="Comic Sans MS" pitchFamily="66" charset="0"/>
              </a:rPr>
              <a:t>dix-</a:t>
            </a:r>
            <a:r>
              <a:rPr lang="en-US" sz="1600" dirty="0" err="1" smtClean="0">
                <a:latin typeface="Comic Sans MS" pitchFamily="66" charset="0"/>
              </a:rPr>
              <a:t>huit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smtClean="0">
                <a:latin typeface="Comic Sans MS" pitchFamily="66" charset="0"/>
              </a:rPr>
              <a:t>dix-</a:t>
            </a:r>
            <a:r>
              <a:rPr lang="en-US" sz="1600" dirty="0" err="1" smtClean="0">
                <a:latin typeface="Comic Sans MS" pitchFamily="66" charset="0"/>
              </a:rPr>
              <a:t>neuf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vingt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vingt</a:t>
            </a:r>
            <a:r>
              <a:rPr lang="en-US" sz="1600" dirty="0" smtClean="0">
                <a:latin typeface="Comic Sans MS" pitchFamily="66" charset="0"/>
              </a:rPr>
              <a:t> et un</a:t>
            </a: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vingt-deux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vingt-trois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vingt-quatre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vingt-cinq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vingt</a:t>
            </a:r>
            <a:r>
              <a:rPr lang="en-US" sz="1600" dirty="0" smtClean="0">
                <a:latin typeface="Comic Sans MS" pitchFamily="66" charset="0"/>
              </a:rPr>
              <a:t>-six</a:t>
            </a: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vingt-sept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vingt-huit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vingt-neuf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trente</a:t>
            </a:r>
            <a:endParaRPr lang="en-US" sz="1600" dirty="0" smtClean="0">
              <a:latin typeface="Comic Sans MS" pitchFamily="66" charset="0"/>
            </a:endParaRPr>
          </a:p>
          <a:p>
            <a:pPr marL="342900" indent="-342900">
              <a:buAutoNum type="arabicPlain"/>
            </a:pPr>
            <a:r>
              <a:rPr lang="en-US" sz="1600" dirty="0" err="1" smtClean="0">
                <a:latin typeface="Comic Sans MS" pitchFamily="66" charset="0"/>
              </a:rPr>
              <a:t>trente</a:t>
            </a:r>
            <a:r>
              <a:rPr lang="en-US" sz="1600" dirty="0" smtClean="0">
                <a:latin typeface="Comic Sans MS" pitchFamily="66" charset="0"/>
              </a:rPr>
              <a:t> et un</a:t>
            </a:r>
          </a:p>
        </p:txBody>
      </p:sp>
      <p:sp>
        <p:nvSpPr>
          <p:cNvPr id="6" name="Rectangle 5"/>
          <p:cNvSpPr/>
          <p:nvPr/>
        </p:nvSpPr>
        <p:spPr>
          <a:xfrm rot="19801587">
            <a:off x="2404624" y="681679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8</a:t>
            </a:r>
            <a:endParaRPr lang="en-US" sz="54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 rot="19801587">
            <a:off x="1981200" y="1371863"/>
            <a:ext cx="21336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71599" y="76200"/>
            <a:ext cx="4886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Write the correct number in each box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 rot="740913">
            <a:off x="5174804" y="846142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11</a:t>
            </a:r>
            <a:endParaRPr lang="en-US" sz="54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 rot="740913">
            <a:off x="4455296" y="1630656"/>
            <a:ext cx="21336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20895941">
            <a:off x="2086920" y="3163070"/>
            <a:ext cx="3107242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023612">
            <a:off x="2809232" y="2349235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15</a:t>
            </a:r>
            <a:endParaRPr lang="en-US" sz="54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 rot="536591">
            <a:off x="3569862" y="4539490"/>
            <a:ext cx="3107242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415920">
            <a:off x="4725295" y="3707739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18</a:t>
            </a:r>
            <a:endParaRPr lang="en-US" sz="54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 rot="21246087">
            <a:off x="2011566" y="6046897"/>
            <a:ext cx="2400595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21321077">
            <a:off x="2550558" y="498741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20</a:t>
            </a:r>
            <a:endParaRPr lang="en-US" sz="54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 rot="536591">
            <a:off x="3609896" y="7229787"/>
            <a:ext cx="3107242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rot="415920">
            <a:off x="4765329" y="639803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26</a:t>
            </a:r>
            <a:endParaRPr lang="en-US" sz="54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 rot="21339962">
            <a:off x="2010720" y="8298161"/>
            <a:ext cx="3107242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21467633">
            <a:off x="2733032" y="748432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30</a:t>
            </a:r>
            <a:endParaRPr lang="en-US" sz="54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037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65" y="39469"/>
            <a:ext cx="166263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Combien</a:t>
            </a:r>
            <a:r>
              <a:rPr lang="en-US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… ? </a:t>
            </a:r>
            <a:endParaRPr lang="en-US" sz="2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947815"/>
              </p:ext>
            </p:extLst>
          </p:nvPr>
        </p:nvGraphicFramePr>
        <p:xfrm>
          <a:off x="152400" y="609600"/>
          <a:ext cx="6553200" cy="830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76600"/>
                <a:gridCol w="3276600"/>
              </a:tblGrid>
              <a:tr h="207645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mic Sans MS" pitchFamily="66" charset="0"/>
                        </a:rPr>
                        <a:t>Il y a _</a:t>
                      </a:r>
                      <a:r>
                        <a:rPr lang="en-US" sz="2400" baseline="0" dirty="0" smtClean="0">
                          <a:latin typeface="Comic Sans MS" pitchFamily="66" charset="0"/>
                        </a:rPr>
                        <a:t> _ _ - _ _ _ _ </a:t>
                      </a:r>
                      <a:r>
                        <a:rPr lang="en-US" sz="2400" baseline="0" dirty="0" err="1" smtClean="0">
                          <a:latin typeface="Comic Sans MS" pitchFamily="66" charset="0"/>
                        </a:rPr>
                        <a:t>stylos</a:t>
                      </a:r>
                      <a:r>
                        <a:rPr lang="en-US" sz="2400" baseline="0" dirty="0" smtClean="0">
                          <a:latin typeface="Comic Sans MS" pitchFamily="66" charset="0"/>
                        </a:rPr>
                        <a:t>.</a:t>
                      </a: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Il y a _ _ _ _ _ chats.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anchor="b"/>
                </a:tc>
              </a:tr>
              <a:tr h="2076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Il y a _ _ _ _ _ -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_ _ _ _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ballons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.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Il y a _ _ _ _ _ pommes.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</a:tr>
              <a:tr h="2076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Il y a _ _ _ _ _ _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règles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.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Il y a _ _ _ _ _ -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_ _ _ _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éléphants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.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</a:tr>
              <a:tr h="2076450"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Il y a _ _ _ _ _ _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maisons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.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omic Sans MS" pitchFamily="66" charset="0"/>
                        </a:rPr>
                        <a:t>Il y a _ _ _ _ _ </a:t>
                      </a:r>
                      <a:r>
                        <a:rPr lang="en-US" sz="2400" dirty="0" err="1" smtClean="0">
                          <a:latin typeface="Comic Sans MS" pitchFamily="66" charset="0"/>
                        </a:rPr>
                        <a:t>tomates</a:t>
                      </a:r>
                      <a:r>
                        <a:rPr lang="en-US" sz="2400" dirty="0" smtClean="0">
                          <a:latin typeface="Comic Sans MS" pitchFamily="66" charset="0"/>
                        </a:rPr>
                        <a:t>. </a:t>
                      </a:r>
                      <a:endParaRPr lang="en-US" sz="2400" dirty="0">
                        <a:latin typeface="Comic Sans MS" pitchFamily="66" charset="0"/>
                      </a:endParaRPr>
                    </a:p>
                  </a:txBody>
                  <a:tcPr anchor="b"/>
                </a:tc>
              </a:tr>
            </a:tbl>
          </a:graphicData>
        </a:graphic>
      </p:graphicFrame>
      <p:pic>
        <p:nvPicPr>
          <p:cNvPr id="1026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858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858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858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858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858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6858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6858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6858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192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192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192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192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2192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2192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k.cannaby_wso\AppData\Local\Microsoft\Windows\Temporary Internet Files\Content.IE5\E1S6426P\MC9004417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192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85800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133199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685800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133199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598" y="685800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598" y="1133199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998" y="685800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998" y="1133199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5398" y="685800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5398" y="1133199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798" y="685800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C:\Users\k.cannaby_wso\AppData\Local\Microsoft\Windows\Temporary Internet Files\Content.IE5\E1S6426P\MC9003230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798" y="1133199"/>
            <a:ext cx="516802" cy="4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1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1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1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361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1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241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181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121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061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19400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0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360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240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180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120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060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5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3178177"/>
            <a:ext cx="304800" cy="25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87680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67" y="487680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34" y="487680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01" y="487680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668" y="487680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935" y="487680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202" y="487680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469" y="487680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736" y="487680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87680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1102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67" y="51102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34" y="51102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01" y="51102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668" y="51102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935" y="51102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202" y="51102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469" y="51102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736" y="51102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1102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150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67" y="54150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34" y="54150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01" y="54150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668" y="54150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935" y="54150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202" y="54150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469" y="54150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736" y="54150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6" descr="C:\Users\k.cannaby_wso\AppData\Local\Microsoft\Windows\Temporary Internet Files\Content.IE5\6I118PFG\MC9002909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415090"/>
            <a:ext cx="304800" cy="29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7432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259" y="27432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518" y="27432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777" y="27432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036" y="27432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295" y="27432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554" y="27432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814" y="27432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2004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259" y="32004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518" y="32004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777" y="32004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036" y="32004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295" y="32004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554" y="32004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7" descr="C:\Users\k.cannaby_wso\AppData\Local\Microsoft\Windows\Temporary Internet Files\Content.IE5\E1S6426P\MC90043691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814" y="3200400"/>
            <a:ext cx="467786" cy="46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9708" y="4875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133" y="4875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558" y="4875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83" y="4875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408" y="4875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1833" y="4875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258" y="4875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683" y="4875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108" y="4875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257800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5257800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50" y="5257800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5257800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0" y="5257800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325" y="5257800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5257800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175" y="5257800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257800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5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637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6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5637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7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50" y="5637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5637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0" y="5637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325" y="5637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5637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175" y="5637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" name="Picture 8" descr="C:\Users\k.cannaby_wso\AppData\Local\Microsoft\Windows\Temporary Internet Files\Content.IE5\6I118PFG\MC9003663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637885"/>
            <a:ext cx="310292" cy="3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94" y="68580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24" y="68580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454" y="68580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584" y="68580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9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714" y="68580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0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94" y="71628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1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24" y="71628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2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454" y="71628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584" y="71628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714" y="71628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5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4676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6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730" y="74676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7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860" y="74676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8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990" y="74676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9" name="Picture 10" descr="C:\Users\k.cannaby_wso\AppData\Local\Microsoft\Windows\Temporary Internet Files\Content.IE5\TVIBYNQ3\MC9004338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120" y="7467600"/>
            <a:ext cx="457086" cy="45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9161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463" y="69161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1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726" y="69161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2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989" y="69161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0252" y="69161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515" y="69161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5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778" y="69161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6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041" y="69161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7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5304" y="69161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8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566" y="69161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9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72209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0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463" y="72209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1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726" y="72209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2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989" y="72209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0252" y="72209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515" y="72209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778" y="72209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6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041" y="72209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7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5304" y="72209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8" name="Picture 2" descr="C:\Users\k.cannaby_wso\AppData\Local\Microsoft\Windows\Temporary Internet Files\Content.IE5\TVIBYNQ3\MC900441781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566" y="7220966"/>
            <a:ext cx="246634" cy="24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TextBox 168"/>
          <p:cNvSpPr txBox="1"/>
          <p:nvPr/>
        </p:nvSpPr>
        <p:spPr>
          <a:xfrm>
            <a:off x="1524000" y="118646"/>
            <a:ext cx="5737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Count and write the correct number in the spaces.</a:t>
            </a:r>
            <a:endParaRPr lang="en-US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51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5737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Complete the sums.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99646"/>
            <a:ext cx="6477000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dirty="0" smtClean="0">
                <a:latin typeface="Comic Sans MS" pitchFamily="66" charset="0"/>
              </a:rPr>
              <a:t>un + un =		__ __ __ __</a:t>
            </a:r>
          </a:p>
          <a:p>
            <a:pPr marL="342900" indent="-342900">
              <a:buAutoNum type="alphaL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LcParenR"/>
            </a:pPr>
            <a:r>
              <a:rPr lang="en-US" dirty="0" err="1" smtClean="0">
                <a:latin typeface="Comic Sans MS" pitchFamily="66" charset="0"/>
              </a:rPr>
              <a:t>cinq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err="1" smtClean="0">
                <a:latin typeface="Comic Sans MS" pitchFamily="66" charset="0"/>
              </a:rPr>
              <a:t>cinq</a:t>
            </a:r>
            <a:r>
              <a:rPr lang="en-US" dirty="0" smtClean="0">
                <a:latin typeface="Comic Sans MS" pitchFamily="66" charset="0"/>
              </a:rPr>
              <a:t> = 		__ __ __</a:t>
            </a:r>
          </a:p>
          <a:p>
            <a:pPr marL="342900" indent="-342900">
              <a:buAutoNum type="alphaL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LcParenR"/>
            </a:pPr>
            <a:r>
              <a:rPr lang="en-US" dirty="0" smtClean="0">
                <a:latin typeface="Comic Sans MS" pitchFamily="66" charset="0"/>
              </a:rPr>
              <a:t>dix + six = 		__ __ __ __ __</a:t>
            </a:r>
          </a:p>
          <a:p>
            <a:pPr marL="342900" indent="-342900">
              <a:buAutoNum type="alphaL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LcParenR"/>
            </a:pPr>
            <a:r>
              <a:rPr lang="en-US" dirty="0" err="1" smtClean="0">
                <a:latin typeface="Comic Sans MS" pitchFamily="66" charset="0"/>
              </a:rPr>
              <a:t>huit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err="1" smtClean="0">
                <a:latin typeface="Comic Sans MS" pitchFamily="66" charset="0"/>
              </a:rPr>
              <a:t>quatre</a:t>
            </a:r>
            <a:r>
              <a:rPr lang="en-US" dirty="0" smtClean="0">
                <a:latin typeface="Comic Sans MS" pitchFamily="66" charset="0"/>
              </a:rPr>
              <a:t> = 	__ __ __ __ __</a:t>
            </a:r>
          </a:p>
          <a:p>
            <a:pPr marL="342900" indent="-342900">
              <a:buAutoNum type="alphaL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LcParenR"/>
            </a:pPr>
            <a:r>
              <a:rPr lang="en-US" dirty="0" err="1" smtClean="0">
                <a:latin typeface="Comic Sans MS" pitchFamily="66" charset="0"/>
              </a:rPr>
              <a:t>onze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err="1" smtClean="0">
                <a:latin typeface="Comic Sans MS" pitchFamily="66" charset="0"/>
              </a:rPr>
              <a:t>neuf</a:t>
            </a:r>
            <a:r>
              <a:rPr lang="en-US" dirty="0" smtClean="0">
                <a:latin typeface="Comic Sans MS" pitchFamily="66" charset="0"/>
              </a:rPr>
              <a:t> = 		__ __ __ __ __</a:t>
            </a:r>
          </a:p>
          <a:p>
            <a:pPr marL="342900" indent="-342900">
              <a:buAutoNum type="alphaL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LcParenR"/>
            </a:pPr>
            <a:r>
              <a:rPr lang="en-US" dirty="0" err="1" smtClean="0">
                <a:latin typeface="Comic Sans MS" pitchFamily="66" charset="0"/>
              </a:rPr>
              <a:t>sept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err="1" smtClean="0">
                <a:latin typeface="Comic Sans MS" pitchFamily="66" charset="0"/>
              </a:rPr>
              <a:t>sept</a:t>
            </a:r>
            <a:r>
              <a:rPr lang="en-US" dirty="0" smtClean="0">
                <a:latin typeface="Comic Sans MS" pitchFamily="66" charset="0"/>
              </a:rPr>
              <a:t> = 		__ __ __ __ __ __ __ __</a:t>
            </a:r>
          </a:p>
          <a:p>
            <a:pPr marL="342900" indent="-342900">
              <a:buAutoNum type="alphaL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LcParenR"/>
            </a:pPr>
            <a:r>
              <a:rPr lang="en-US" dirty="0" err="1" smtClean="0">
                <a:latin typeface="Comic Sans MS" pitchFamily="66" charset="0"/>
              </a:rPr>
              <a:t>douze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err="1" smtClean="0">
                <a:latin typeface="Comic Sans MS" pitchFamily="66" charset="0"/>
              </a:rPr>
              <a:t>huit</a:t>
            </a:r>
            <a:r>
              <a:rPr lang="en-US" dirty="0" smtClean="0">
                <a:latin typeface="Comic Sans MS" pitchFamily="66" charset="0"/>
              </a:rPr>
              <a:t> = 	__ __ __ __ __</a:t>
            </a:r>
          </a:p>
          <a:p>
            <a:pPr marL="342900" indent="-342900">
              <a:buAutoNum type="alphaL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LcParenR"/>
            </a:pPr>
            <a:r>
              <a:rPr lang="en-US" dirty="0" smtClean="0">
                <a:latin typeface="Comic Sans MS" pitchFamily="66" charset="0"/>
              </a:rPr>
              <a:t>dix-</a:t>
            </a:r>
            <a:r>
              <a:rPr lang="en-US" dirty="0" err="1" smtClean="0">
                <a:latin typeface="Comic Sans MS" pitchFamily="66" charset="0"/>
              </a:rPr>
              <a:t>neuf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err="1" smtClean="0">
                <a:latin typeface="Comic Sans MS" pitchFamily="66" charset="0"/>
              </a:rPr>
              <a:t>deux</a:t>
            </a:r>
            <a:r>
              <a:rPr lang="en-US" dirty="0" smtClean="0">
                <a:latin typeface="Comic Sans MS" pitchFamily="66" charset="0"/>
              </a:rPr>
              <a:t> =	__ __ __ __ __  __ __  __ __  </a:t>
            </a:r>
          </a:p>
          <a:p>
            <a:pPr marL="342900" indent="-342900">
              <a:buAutoNum type="alphaL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LcParenR"/>
            </a:pPr>
            <a:r>
              <a:rPr lang="en-US" dirty="0" err="1" smtClean="0">
                <a:latin typeface="Comic Sans MS" pitchFamily="66" charset="0"/>
              </a:rPr>
              <a:t>vingt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err="1" smtClean="0">
                <a:latin typeface="Comic Sans MS" pitchFamily="66" charset="0"/>
              </a:rPr>
              <a:t>cinq</a:t>
            </a:r>
            <a:r>
              <a:rPr lang="en-US" dirty="0" smtClean="0">
                <a:latin typeface="Comic Sans MS" pitchFamily="66" charset="0"/>
              </a:rPr>
              <a:t> = </a:t>
            </a:r>
            <a:r>
              <a:rPr lang="en-US" smtClean="0">
                <a:latin typeface="Comic Sans MS" pitchFamily="66" charset="0"/>
              </a:rPr>
              <a:t>		__ </a:t>
            </a:r>
            <a:r>
              <a:rPr lang="en-US" dirty="0" smtClean="0">
                <a:latin typeface="Comic Sans MS" pitchFamily="66" charset="0"/>
              </a:rPr>
              <a:t>__ __ __ __ - __ __ __ __</a:t>
            </a:r>
          </a:p>
          <a:p>
            <a:pPr marL="342900" indent="-342900">
              <a:buAutoNum type="alphaL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LcParenR"/>
            </a:pPr>
            <a:r>
              <a:rPr lang="en-US" dirty="0" err="1" smtClean="0">
                <a:latin typeface="Comic Sans MS" pitchFamily="66" charset="0"/>
              </a:rPr>
              <a:t>quinze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err="1" smtClean="0">
                <a:latin typeface="Comic Sans MS" pitchFamily="66" charset="0"/>
              </a:rPr>
              <a:t>quinze</a:t>
            </a:r>
            <a:r>
              <a:rPr lang="en-US" dirty="0" smtClean="0">
                <a:latin typeface="Comic Sans MS" pitchFamily="66" charset="0"/>
              </a:rPr>
              <a:t> = 	__ __ __ __ __ __</a:t>
            </a:r>
          </a:p>
          <a:p>
            <a:pPr marL="342900" indent="-342900">
              <a:buAutoNum type="alphaLcParenR"/>
            </a:pPr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pPr marL="342900" indent="-342900">
              <a:buAutoNum type="alphaUcParenR"/>
            </a:pPr>
            <a:r>
              <a:rPr lang="en-US" dirty="0" err="1" smtClean="0">
                <a:latin typeface="Comic Sans MS" pitchFamily="66" charset="0"/>
              </a:rPr>
              <a:t>trente</a:t>
            </a:r>
            <a:r>
              <a:rPr lang="en-US" dirty="0" smtClean="0">
                <a:latin typeface="Comic Sans MS" pitchFamily="66" charset="0"/>
              </a:rPr>
              <a:t> et un – </a:t>
            </a:r>
            <a:r>
              <a:rPr lang="en-US" dirty="0" err="1" smtClean="0">
                <a:latin typeface="Comic Sans MS" pitchFamily="66" charset="0"/>
              </a:rPr>
              <a:t>onze</a:t>
            </a:r>
            <a:r>
              <a:rPr lang="en-US" dirty="0" smtClean="0">
                <a:latin typeface="Comic Sans MS" pitchFamily="66" charset="0"/>
              </a:rPr>
              <a:t> =	_____________________</a:t>
            </a:r>
          </a:p>
          <a:p>
            <a:pPr marL="342900" indent="-342900">
              <a:buAutoNum type="alphaU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UcParenR"/>
            </a:pPr>
            <a:r>
              <a:rPr lang="en-US" dirty="0" err="1" smtClean="0">
                <a:latin typeface="Comic Sans MS" pitchFamily="66" charset="0"/>
              </a:rPr>
              <a:t>quinze</a:t>
            </a:r>
            <a:r>
              <a:rPr lang="en-US" dirty="0" smtClean="0">
                <a:latin typeface="Comic Sans MS" pitchFamily="66" charset="0"/>
              </a:rPr>
              <a:t> – </a:t>
            </a:r>
            <a:r>
              <a:rPr lang="en-US" dirty="0" err="1" smtClean="0">
                <a:latin typeface="Comic Sans MS" pitchFamily="66" charset="0"/>
              </a:rPr>
              <a:t>cinq</a:t>
            </a:r>
            <a:r>
              <a:rPr lang="en-US" dirty="0" smtClean="0">
                <a:latin typeface="Comic Sans MS" pitchFamily="66" charset="0"/>
              </a:rPr>
              <a:t> = 	_____________________</a:t>
            </a:r>
          </a:p>
          <a:p>
            <a:pPr marL="342900" indent="-342900">
              <a:buAutoNum type="alphaU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UcParenR"/>
            </a:pPr>
            <a:r>
              <a:rPr lang="en-US" dirty="0" err="1" smtClean="0">
                <a:latin typeface="Comic Sans MS" pitchFamily="66" charset="0"/>
              </a:rPr>
              <a:t>vingt</a:t>
            </a:r>
            <a:r>
              <a:rPr lang="en-US" dirty="0" smtClean="0">
                <a:latin typeface="Comic Sans MS" pitchFamily="66" charset="0"/>
              </a:rPr>
              <a:t> – dix = 		_____________________</a:t>
            </a:r>
          </a:p>
          <a:p>
            <a:pPr marL="342900" indent="-342900">
              <a:buAutoNum type="alphaUcParenR"/>
            </a:pPr>
            <a:endParaRPr lang="en-US" dirty="0">
              <a:latin typeface="Comic Sans MS" pitchFamily="66" charset="0"/>
            </a:endParaRPr>
          </a:p>
          <a:p>
            <a:pPr marL="342900" indent="-342900">
              <a:buAutoNum type="alphaUcParenR"/>
            </a:pPr>
            <a:r>
              <a:rPr lang="en-US" dirty="0" err="1" smtClean="0">
                <a:latin typeface="Comic Sans MS" pitchFamily="66" charset="0"/>
              </a:rPr>
              <a:t>vingt</a:t>
            </a:r>
            <a:r>
              <a:rPr lang="en-US" dirty="0" smtClean="0">
                <a:latin typeface="Comic Sans MS" pitchFamily="66" charset="0"/>
              </a:rPr>
              <a:t> et un – </a:t>
            </a:r>
            <a:r>
              <a:rPr lang="en-US" dirty="0" err="1" smtClean="0">
                <a:latin typeface="Comic Sans MS" pitchFamily="66" charset="0"/>
              </a:rPr>
              <a:t>sept</a:t>
            </a:r>
            <a:r>
              <a:rPr lang="en-US" dirty="0" smtClean="0">
                <a:latin typeface="Comic Sans MS" pitchFamily="66" charset="0"/>
              </a:rPr>
              <a:t> = 	_____________________ 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6172200"/>
            <a:ext cx="65532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050" name="Picture 2" descr="C:\Users\k.cannaby_wso\AppData\Local\Microsoft\Windows\Temporary Internet Files\Content.IE5\TVIBYNQ3\MC90029068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76200"/>
            <a:ext cx="1309066" cy="108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30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171" y="39469"/>
            <a:ext cx="122982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30 - 100</a:t>
            </a:r>
            <a:endParaRPr lang="en-US" sz="2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42446"/>
            <a:ext cx="5737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Match up the numbers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79972" y="4397830"/>
            <a:ext cx="112562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trente</a:t>
            </a:r>
            <a:endParaRPr lang="en-US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32120" y="2852058"/>
            <a:ext cx="14734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quarante</a:t>
            </a:r>
            <a:endParaRPr lang="en-US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43955" y="5170716"/>
            <a:ext cx="156164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cinquante</a:t>
            </a:r>
            <a:endParaRPr lang="en-US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93034" y="3624944"/>
            <a:ext cx="14125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soixante</a:t>
            </a:r>
            <a:endParaRPr lang="en-US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56641" y="5943600"/>
            <a:ext cx="204895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soixante</a:t>
            </a:r>
            <a:r>
              <a:rPr lang="en-US" sz="2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-dix</a:t>
            </a:r>
            <a:endParaRPr lang="en-US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23592" y="533400"/>
            <a:ext cx="218200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quatre-vingts</a:t>
            </a:r>
            <a:endParaRPr lang="en-US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36280" y="2079172"/>
            <a:ext cx="266932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quatre</a:t>
            </a:r>
            <a:r>
              <a:rPr lang="en-US" sz="2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-</a:t>
            </a:r>
            <a:r>
              <a:rPr lang="en-US" sz="2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vingt</a:t>
            </a:r>
            <a:r>
              <a:rPr lang="en-US" sz="2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-dix</a:t>
            </a:r>
            <a:endParaRPr lang="en-US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84542" y="1306286"/>
            <a:ext cx="8210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cent</a:t>
            </a:r>
            <a:endParaRPr lang="en-US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457200"/>
            <a:ext cx="3810000" cy="5935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700" dirty="0" smtClean="0">
                <a:latin typeface="Comic Sans MS" pitchFamily="66" charset="0"/>
              </a:rPr>
              <a:t>thirty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endParaRPr lang="en-US" sz="1700" dirty="0">
              <a:latin typeface="Comic Sans MS" pitchFamily="66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700" dirty="0" smtClean="0">
                <a:latin typeface="Comic Sans MS" pitchFamily="66" charset="0"/>
              </a:rPr>
              <a:t>forty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endParaRPr lang="en-US" sz="1700" dirty="0">
              <a:latin typeface="Comic Sans MS" pitchFamily="66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700" dirty="0" smtClean="0">
                <a:latin typeface="Comic Sans MS" pitchFamily="66" charset="0"/>
              </a:rPr>
              <a:t>fifty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endParaRPr lang="en-US" sz="1700" dirty="0">
              <a:latin typeface="Comic Sans MS" pitchFamily="66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700" dirty="0" smtClean="0">
                <a:latin typeface="Comic Sans MS" pitchFamily="66" charset="0"/>
              </a:rPr>
              <a:t>sixty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endParaRPr lang="en-US" sz="1700" dirty="0">
              <a:latin typeface="Comic Sans MS" pitchFamily="66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700" dirty="0" smtClean="0">
                <a:latin typeface="Comic Sans MS" pitchFamily="66" charset="0"/>
              </a:rPr>
              <a:t>seventy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endParaRPr lang="en-US" sz="1700" dirty="0">
              <a:latin typeface="Comic Sans MS" pitchFamily="66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700" dirty="0" smtClean="0">
                <a:latin typeface="Comic Sans MS" pitchFamily="66" charset="0"/>
              </a:rPr>
              <a:t>eighty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endParaRPr lang="en-US" sz="1700" dirty="0">
              <a:latin typeface="Comic Sans MS" pitchFamily="66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700" dirty="0" smtClean="0">
                <a:latin typeface="Comic Sans MS" pitchFamily="66" charset="0"/>
              </a:rPr>
              <a:t>ninety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endParaRPr lang="en-US" sz="1700" dirty="0">
              <a:latin typeface="Comic Sans MS" pitchFamily="66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700" dirty="0">
                <a:latin typeface="Comic Sans MS" pitchFamily="66" charset="0"/>
              </a:rPr>
              <a:t>h</a:t>
            </a:r>
            <a:r>
              <a:rPr lang="en-US" sz="1700" dirty="0" smtClean="0">
                <a:latin typeface="Comic Sans MS" pitchFamily="66" charset="0"/>
              </a:rPr>
              <a:t>undred</a:t>
            </a:r>
            <a:endParaRPr lang="en-US" sz="17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0171" y="7049869"/>
            <a:ext cx="6475429" cy="646331"/>
          </a:xfrm>
          <a:prstGeom prst="rect">
            <a:avLst/>
          </a:prstGeom>
          <a:noFill/>
        </p:spPr>
        <p:txBody>
          <a:bodyPr wrap="square" rtlCol="0">
            <a:prstTxWarp prst="textWave1">
              <a:avLst>
                <a:gd name="adj1" fmla="val 12500"/>
                <a:gd name="adj2" fmla="val 288"/>
              </a:avLst>
            </a:prstTxWarp>
            <a:spAutoFit/>
          </a:bodyPr>
          <a:lstStyle/>
          <a:p>
            <a:pPr algn="ctr"/>
            <a:r>
              <a:rPr lang="en-US" sz="1400" dirty="0" err="1" smtClean="0">
                <a:latin typeface="Comic Sans MS" pitchFamily="66" charset="0"/>
              </a:rPr>
              <a:t>trentequarantecinquante-deuxsoixante-sixcent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454" y="6671846"/>
            <a:ext cx="5737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Find the numbers and write them below</a:t>
            </a:r>
            <a:endParaRPr lang="en-US" sz="1600" dirty="0">
              <a:latin typeface="Comic Sans MS" pitchFamily="66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-152400" y="8001000"/>
            <a:ext cx="726174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-152400" y="8458200"/>
            <a:ext cx="726174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-152400" y="8915400"/>
            <a:ext cx="726174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978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C632BDE224194DA1811033098C156B" ma:contentTypeVersion="7" ma:contentTypeDescription="Create a new document." ma:contentTypeScope="" ma:versionID="8490e458545ac3008bc7b9981248f137">
  <xsd:schema xmlns:xsd="http://www.w3.org/2001/XMLSchema" xmlns:xs="http://www.w3.org/2001/XMLSchema" xmlns:p="http://schemas.microsoft.com/office/2006/metadata/properties" xmlns:ns2="37bb6d48-7c88-44a9-a0ca-754bfa7f794b" xmlns:ns3="bb63e111-dce5-4a45-8def-dc0a7d76a260" targetNamespace="http://schemas.microsoft.com/office/2006/metadata/properties" ma:root="true" ma:fieldsID="61fefd30479a0b53e54b5f004d20cc7d" ns2:_="" ns3:_="">
    <xsd:import namespace="37bb6d48-7c88-44a9-a0ca-754bfa7f794b"/>
    <xsd:import namespace="bb63e111-dce5-4a45-8def-dc0a7d76a2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bb6d48-7c88-44a9-a0ca-754bfa7f79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63e111-dce5-4a45-8def-dc0a7d76a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6836C7-5AB5-4B59-B1CB-DE93E4A416CA}"/>
</file>

<file path=customXml/itemProps2.xml><?xml version="1.0" encoding="utf-8"?>
<ds:datastoreItem xmlns:ds="http://schemas.openxmlformats.org/officeDocument/2006/customXml" ds:itemID="{FB024832-C7FE-44DE-B3FA-4C04167C4E22}"/>
</file>

<file path=customXml/itemProps3.xml><?xml version="1.0" encoding="utf-8"?>
<ds:datastoreItem xmlns:ds="http://schemas.openxmlformats.org/officeDocument/2006/customXml" ds:itemID="{9CE09B3A-253A-464C-A2ED-6F5D92E1D64E}"/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198</Words>
  <Application>Microsoft Office PowerPoint</Application>
  <PresentationFormat>On-screen Show (4:3)</PresentationFormat>
  <Paragraphs>109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k.cannaby_wso</dc:creator>
  <cp:lastModifiedBy>k.cannaby_wso</cp:lastModifiedBy>
  <cp:revision>10</cp:revision>
  <cp:lastPrinted>2013-04-15T03:08:45Z</cp:lastPrinted>
  <dcterms:created xsi:type="dcterms:W3CDTF">2013-04-14T09:24:02Z</dcterms:created>
  <dcterms:modified xsi:type="dcterms:W3CDTF">2013-04-15T11:58:45Z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0x0101002BC632BDE224194DA1811033098C156B</vt:lpwstr>
  </property>
</Properties>
</file>