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74" r:id="rId10"/>
    <p:sldId id="263" r:id="rId11"/>
    <p:sldId id="264" r:id="rId12"/>
    <p:sldId id="268" r:id="rId13"/>
    <p:sldId id="265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4" autoAdjust="0"/>
    <p:restoredTop sz="94660"/>
  </p:normalViewPr>
  <p:slideViewPr>
    <p:cSldViewPr snapToGrid="0">
      <p:cViewPr varScale="1">
        <p:scale>
          <a:sx n="44" d="100"/>
          <a:sy n="44" d="100"/>
        </p:scale>
        <p:origin x="42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2F17E-D936-417A-852D-7AE3CFEFE025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0ADAA-096C-4895-8B63-1AAE46F0B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65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Boardworks KS3 Science 2008 </a:t>
            </a:r>
          </a:p>
          <a:p>
            <a:pPr>
              <a:defRPr/>
            </a:pPr>
            <a:r>
              <a:rPr lang="en-GB" altLang="en-US"/>
              <a:t>Acids and Alkalis</a:t>
            </a:r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7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Boardworks KS3 Science 2008 </a:t>
            </a:r>
          </a:p>
          <a:p>
            <a:pPr>
              <a:defRPr/>
            </a:pPr>
            <a:r>
              <a:rPr lang="en-GB" altLang="en-US"/>
              <a:t>Acids and Alkalis</a:t>
            </a:r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0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Boardworks KS3 Science 2008 </a:t>
            </a:r>
          </a:p>
          <a:p>
            <a:pPr>
              <a:defRPr/>
            </a:pPr>
            <a:r>
              <a:rPr lang="en-GB" altLang="en-US"/>
              <a:t>Acids and Alkalis</a:t>
            </a:r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b="1" smtClean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smtClean="0">
                <a:latin typeface="Arial" panose="020B0604020202020204" pitchFamily="34" charset="0"/>
              </a:rPr>
              <a:t>A is alkaline</a:t>
            </a:r>
          </a:p>
          <a:p>
            <a:r>
              <a:rPr lang="en-GB" altLang="en-US" smtClean="0">
                <a:latin typeface="Arial" panose="020B0604020202020204" pitchFamily="34" charset="0"/>
              </a:rPr>
              <a:t>B is acidic</a:t>
            </a:r>
          </a:p>
          <a:p>
            <a:r>
              <a:rPr lang="en-GB" altLang="en-US" smtClean="0">
                <a:latin typeface="Arial" panose="020B0604020202020204" pitchFamily="34" charset="0"/>
              </a:rPr>
              <a:t>C is neutral</a:t>
            </a:r>
          </a:p>
        </p:txBody>
      </p:sp>
    </p:spTree>
    <p:extLst>
      <p:ext uri="{BB962C8B-B14F-4D97-AF65-F5344CB8AC3E}">
        <p14:creationId xmlns:p14="http://schemas.microsoft.com/office/powerpoint/2010/main" val="3740890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Boardworks KS3 Science 2008 </a:t>
            </a:r>
          </a:p>
          <a:p>
            <a:pPr>
              <a:defRPr/>
            </a:pPr>
            <a:r>
              <a:rPr lang="en-GB" altLang="en-US"/>
              <a:t>Acids and Alkalis</a:t>
            </a: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ADB-417E-4289-ADCC-BE1A4C6B5625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5DA2-2E43-4471-AB6B-CE05FD457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ADB-417E-4289-ADCC-BE1A4C6B5625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5DA2-2E43-4471-AB6B-CE05FD457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72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ADB-417E-4289-ADCC-BE1A4C6B5625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5DA2-2E43-4471-AB6B-CE05FD457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28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ADB-417E-4289-ADCC-BE1A4C6B5625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5DA2-2E43-4471-AB6B-CE05FD457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11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ADB-417E-4289-ADCC-BE1A4C6B5625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5DA2-2E43-4471-AB6B-CE05FD457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ADB-417E-4289-ADCC-BE1A4C6B5625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5DA2-2E43-4471-AB6B-CE05FD457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02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ADB-417E-4289-ADCC-BE1A4C6B5625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5DA2-2E43-4471-AB6B-CE05FD457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11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ADB-417E-4289-ADCC-BE1A4C6B5625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5DA2-2E43-4471-AB6B-CE05FD457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1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ADB-417E-4289-ADCC-BE1A4C6B5625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5DA2-2E43-4471-AB6B-CE05FD457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ADB-417E-4289-ADCC-BE1A4C6B5625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5DA2-2E43-4471-AB6B-CE05FD457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40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ADB-417E-4289-ADCC-BE1A4C6B5625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5DA2-2E43-4471-AB6B-CE05FD457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44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AADB-417E-4289-ADCC-BE1A4C6B5625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B5DA2-2E43-4471-AB6B-CE05FD457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93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1844675"/>
            <a:ext cx="8207375" cy="4464050"/>
          </a:xfrm>
        </p:spPr>
        <p:txBody>
          <a:bodyPr>
            <a:normAutofit fontScale="92500" lnSpcReduction="10000"/>
          </a:bodyPr>
          <a:lstStyle/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Recall examples of everyday substances that are alkalis.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Recall the colour changes associated with litmus indicator.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Describe how indicators are used to distinguish between acidic, alkaline and neutral solutions.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Use solutions of known acidity/alkalinity in order to deduce a colour chart for an indicator.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Explain why litmus is purple in neutral solutions.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Evaluate the effectiveness of different indicators. </a:t>
            </a:r>
          </a:p>
          <a:p>
            <a:pPr marL="179388" lvl="1" indent="0">
              <a:spcBef>
                <a:spcPct val="40000"/>
              </a:spcBef>
              <a:buNone/>
            </a:pPr>
            <a:r>
              <a:rPr lang="en-GB" altLang="en-US" sz="2800" dirty="0"/>
              <a:t> </a:t>
            </a:r>
            <a:endParaRPr lang="en-GB" altLang="en-US" sz="2800" dirty="0">
              <a:solidFill>
                <a:srgbClr val="006786"/>
              </a:solidFill>
            </a:endParaRP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4422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1"/>
            <a:ext cx="12192000" cy="1412875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600" u="sng" dirty="0">
                <a:solidFill>
                  <a:srgbClr val="000000"/>
                </a:solidFill>
              </a:rPr>
              <a:t>Practical – Red Cabbage Indicator .</a:t>
            </a:r>
            <a:endParaRPr lang="en-GB" altLang="en-US" sz="3600" u="sng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052514"/>
            <a:ext cx="12192000" cy="5805487"/>
          </a:xfrm>
          <a:prstGeom prst="rect">
            <a:avLst/>
          </a:prstGeom>
          <a:gradFill rotWithShape="0"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u="sng" kern="0" dirty="0">
                <a:solidFill>
                  <a:srgbClr val="000000"/>
                </a:solidFill>
                <a:latin typeface="Comic Sans MS" pitchFamily="66"/>
              </a:rPr>
              <a:t>Risk Assessment and Health and Safety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u="sng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kern="0" dirty="0">
                <a:solidFill>
                  <a:srgbClr val="000000"/>
                </a:solidFill>
                <a:latin typeface="Comic Sans MS" pitchFamily="66"/>
              </a:rPr>
              <a:t>Must wear goggles.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kern="0" dirty="0">
                <a:solidFill>
                  <a:srgbClr val="000000"/>
                </a:solidFill>
                <a:latin typeface="Comic Sans MS" pitchFamily="66"/>
              </a:rPr>
              <a:t>Acids and Alkalis are corrosive therefore must be handled with safely and sensibly.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kern="0" dirty="0">
                <a:solidFill>
                  <a:srgbClr val="000000"/>
                </a:solidFill>
                <a:latin typeface="Comic Sans MS" pitchFamily="66"/>
              </a:rPr>
              <a:t>Working with hot water, be careful when pouring hot water to avoid any burns.  Run under cold tap if an accident occurs.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811339" y="5435600"/>
            <a:ext cx="8569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rgbClr val="000000"/>
                </a:solidFill>
                <a:latin typeface="Comic Sans MS" panose="030F0702030302020204" pitchFamily="66" charset="0"/>
              </a:rPr>
              <a:t>Anyone seen </a:t>
            </a:r>
            <a:r>
              <a:rPr lang="en-GB" altLang="en-US" sz="3000" b="1" u="sng">
                <a:solidFill>
                  <a:srgbClr val="000000"/>
                </a:solidFill>
                <a:latin typeface="Comic Sans MS" panose="030F0702030302020204" pitchFamily="66" charset="0"/>
              </a:rPr>
              <a:t>misbehaving</a:t>
            </a:r>
            <a:r>
              <a:rPr lang="en-GB" altLang="en-US" sz="3000">
                <a:solidFill>
                  <a:srgbClr val="000000"/>
                </a:solidFill>
                <a:latin typeface="Comic Sans MS" panose="030F0702030302020204" pitchFamily="66" charset="0"/>
              </a:rPr>
              <a:t> will be sent out and </a:t>
            </a:r>
            <a:r>
              <a:rPr lang="en-GB" altLang="en-US" sz="3000" b="1" u="sng">
                <a:solidFill>
                  <a:srgbClr val="000000"/>
                </a:solidFill>
                <a:latin typeface="Comic Sans MS" panose="030F0702030302020204" pitchFamily="66" charset="0"/>
              </a:rPr>
              <a:t>banned</a:t>
            </a:r>
            <a:r>
              <a:rPr lang="en-GB" altLang="en-US" sz="3000">
                <a:solidFill>
                  <a:srgbClr val="000000"/>
                </a:solidFill>
                <a:latin typeface="Comic Sans MS" panose="030F0702030302020204" pitchFamily="66" charset="0"/>
              </a:rPr>
              <a:t> from doing practicals for this unit!!</a:t>
            </a:r>
          </a:p>
        </p:txBody>
      </p:sp>
    </p:spTree>
    <p:extLst>
      <p:ext uri="{BB962C8B-B14F-4D97-AF65-F5344CB8AC3E}">
        <p14:creationId xmlns:p14="http://schemas.microsoft.com/office/powerpoint/2010/main" val="32506997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1"/>
            <a:ext cx="12192000" cy="949325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GB" sz="2600" u="sng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Table of results</a:t>
            </a:r>
            <a:endParaRPr lang="en-GB" sz="3600" u="sng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949326"/>
            <a:ext cx="12192000" cy="5908675"/>
          </a:xfrm>
          <a:prstGeom prst="rect">
            <a:avLst/>
          </a:prstGeom>
          <a:gradFill rotWithShape="0"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1524001" y="952500"/>
            <a:ext cx="9058275" cy="901700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75" indent="-358775">
              <a:buFont typeface="Wingdings"/>
              <a:buChar char="!"/>
              <a:defRPr/>
            </a:pPr>
            <a:r>
              <a:rPr lang="en-GB" kern="0" dirty="0">
                <a:solidFill>
                  <a:srgbClr val="FFFFFF"/>
                </a:solidFill>
                <a:sym typeface="Wingdings"/>
              </a:rPr>
              <a:t>Copy and complete the table.</a:t>
            </a:r>
          </a:p>
          <a:p>
            <a:pPr marL="358775" indent="-358775">
              <a:buFont typeface="Wingdings"/>
              <a:buChar char="!"/>
              <a:defRPr/>
            </a:pPr>
            <a:r>
              <a:rPr lang="en-GB" kern="0" dirty="0">
                <a:solidFill>
                  <a:srgbClr val="FFFFFF"/>
                </a:solidFill>
                <a:sym typeface="Wingdings"/>
              </a:rPr>
              <a:t>Tables MUST be drawn neatly. </a:t>
            </a:r>
            <a:r>
              <a:rPr lang="en-GB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577" t="34454" r="24498" b="24566"/>
          <a:stretch/>
        </p:blipFill>
        <p:spPr>
          <a:xfrm>
            <a:off x="1021744" y="1898651"/>
            <a:ext cx="10607481" cy="41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668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09" t="16271" r="23458" b="7114"/>
          <a:stretch/>
        </p:blipFill>
        <p:spPr>
          <a:xfrm>
            <a:off x="838200" y="-1"/>
            <a:ext cx="9734550" cy="684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524000" y="1"/>
            <a:ext cx="9144000" cy="1412875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600" u="sng">
                <a:solidFill>
                  <a:srgbClr val="000000"/>
                </a:solidFill>
              </a:rPr>
              <a:t>Practical – Red Cabbage Indicator .</a:t>
            </a:r>
            <a:endParaRPr lang="en-GB" altLang="en-US" sz="3600" u="sng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0" y="1052514"/>
            <a:ext cx="9144000" cy="5805487"/>
          </a:xfrm>
          <a:prstGeom prst="rect">
            <a:avLst/>
          </a:prstGeom>
          <a:gradFill rotWithShape="0"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kern="0" dirty="0">
                <a:solidFill>
                  <a:srgbClr val="000000"/>
                </a:solidFill>
                <a:latin typeface="Comic Sans MS" pitchFamily="66"/>
              </a:rPr>
              <a:t>This practical is in 2 parts.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u="sng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</p:txBody>
      </p:sp>
      <p:pic>
        <p:nvPicPr>
          <p:cNvPr id="40964" name="Picture 9" descr="Image result for cabbage indicator ph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1" y="1616075"/>
            <a:ext cx="66262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7" descr="Image result for cabbage indicator ph 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3440113"/>
            <a:ext cx="542131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681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25"/>
            <a:ext cx="12192000" cy="100568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dirty="0" smtClean="0"/>
              <a:t>Task: answer the following questions in your books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01" t="13207" r="11145" b="14995"/>
          <a:stretch/>
        </p:blipFill>
        <p:spPr>
          <a:xfrm>
            <a:off x="2019300" y="1027906"/>
            <a:ext cx="7715250" cy="50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01" t="50858" r="19354" b="14556"/>
          <a:stretch/>
        </p:blipFill>
        <p:spPr>
          <a:xfrm>
            <a:off x="2428875" y="2647863"/>
            <a:ext cx="7334250" cy="26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2725"/>
            <a:ext cx="10515600" cy="1325563"/>
          </a:xfrm>
        </p:spPr>
        <p:txBody>
          <a:bodyPr/>
          <a:lstStyle/>
          <a:p>
            <a:r>
              <a:rPr lang="en-GB" dirty="0" smtClean="0"/>
              <a:t>Ext.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07" t="11018" r="19901" b="51769"/>
          <a:stretch/>
        </p:blipFill>
        <p:spPr>
          <a:xfrm>
            <a:off x="1657350" y="875506"/>
            <a:ext cx="9580276" cy="36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18" t="50858" r="17986" b="13243"/>
          <a:stretch/>
        </p:blipFill>
        <p:spPr>
          <a:xfrm>
            <a:off x="1695449" y="2152651"/>
            <a:ext cx="8106467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9110" y="199596"/>
            <a:ext cx="11920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 smtClean="0">
                <a:latin typeface="+mj-lt"/>
              </a:rPr>
              <a:t>7Fb indicators</a:t>
            </a:r>
            <a:endParaRPr lang="en-GB" sz="40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76036" y="21852"/>
            <a:ext cx="3315964" cy="673609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 u="sng">
                <a:solidFill>
                  <a:schemeClr val="tx1"/>
                </a:solidFill>
              </a:rPr>
              <a:pPr algn="ctr"/>
              <a:t>16 July 2018</a:t>
            </a:fld>
            <a:endParaRPr lang="en-GB" sz="3733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-199110" y="21852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1825" y="4950090"/>
            <a:ext cx="4512502" cy="911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797369" y="1523053"/>
            <a:ext cx="5401196" cy="18106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4000" dirty="0" smtClean="0"/>
              <a:t>Can you give examples of everyday substances that are alkali?</a:t>
            </a:r>
            <a:endParaRPr lang="en-GB" sz="4000" dirty="0"/>
          </a:p>
        </p:txBody>
      </p:sp>
      <p:pic>
        <p:nvPicPr>
          <p:cNvPr id="17" name="Picture 5" descr="https://sites.google.com/a/oberoi-is.net/acids-and-bases---natassya/_/rsrc/1380004009342/ph-scales/ph_scale.jp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0" y="3838942"/>
            <a:ext cx="55276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/>
          <a:srcRect l="11734" t="13363" r="17045" b="12219"/>
          <a:stretch/>
        </p:blipFill>
        <p:spPr>
          <a:xfrm>
            <a:off x="6578053" y="1937093"/>
            <a:ext cx="5276881" cy="344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1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4976" y="1635126"/>
            <a:ext cx="8626475" cy="4525963"/>
          </a:xfrm>
        </p:spPr>
        <p:txBody>
          <a:bodyPr/>
          <a:lstStyle/>
          <a:p>
            <a:endParaRPr lang="en-GB" altLang="en-US" dirty="0" smtClean="0"/>
          </a:p>
          <a:p>
            <a:endParaRPr lang="en-GB" altLang="en-US" dirty="0" smtClean="0"/>
          </a:p>
          <a:p>
            <a:pPr>
              <a:buFontTx/>
              <a:buAutoNum type="arabicPeriod"/>
            </a:pPr>
            <a:r>
              <a:rPr lang="en-GB" altLang="en-US" sz="2600" dirty="0">
                <a:latin typeface="Comic Sans MS" panose="030F0702030302020204" pitchFamily="66" charset="0"/>
              </a:rPr>
              <a:t>What does the pH scale tell us?</a:t>
            </a:r>
          </a:p>
          <a:p>
            <a:pPr>
              <a:buFontTx/>
              <a:buNone/>
            </a:pPr>
            <a:r>
              <a:rPr lang="en-GB" alt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The pH scale tell us…</a:t>
            </a:r>
          </a:p>
          <a:p>
            <a:pPr>
              <a:buFontTx/>
              <a:buNone/>
            </a:pPr>
            <a:endParaRPr lang="en-GB" altLang="en-US" sz="26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GB" altLang="en-US" sz="2600" dirty="0">
                <a:latin typeface="Comic Sans MS" panose="030F0702030302020204" pitchFamily="66" charset="0"/>
              </a:rPr>
              <a:t>2. What can I use to test whether a solution is acid, alkaline, or neutral?</a:t>
            </a:r>
          </a:p>
          <a:p>
            <a:pPr>
              <a:buFontTx/>
              <a:buNone/>
            </a:pPr>
            <a:r>
              <a:rPr lang="en-GB" alt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To test whether a solution is acid, alkaline or neutral I could use….</a:t>
            </a:r>
            <a:endParaRPr lang="en-GB" alt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15363" name="Picture 4" descr="https://sites.google.com/a/oberoi-is.net/acids-and-bases---natassya/_/rsrc/1380004009342/ph-scales/ph_scale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090613"/>
            <a:ext cx="4692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1704975" y="73025"/>
            <a:ext cx="8789988" cy="901700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75" indent="-358775">
              <a:buFont typeface="Wingdings"/>
              <a:buChar char="!"/>
              <a:defRPr/>
            </a:pPr>
            <a:r>
              <a:rPr lang="en-GB" kern="0" dirty="0">
                <a:solidFill>
                  <a:srgbClr val="FFFFFF"/>
                </a:solidFill>
                <a:sym typeface="Wingdings"/>
              </a:rPr>
              <a:t>Stick this pH scale into your book.</a:t>
            </a:r>
          </a:p>
          <a:p>
            <a:pPr marL="358775" indent="-358775">
              <a:buFont typeface="Wingdings"/>
              <a:buChar char="!"/>
              <a:defRPr/>
            </a:pPr>
            <a:r>
              <a:rPr lang="en-GB" kern="0" dirty="0">
                <a:solidFill>
                  <a:srgbClr val="FFFFFF"/>
                </a:solidFill>
                <a:sym typeface="Wingdings"/>
              </a:rPr>
              <a:t>Answer the following questions in full sentences</a:t>
            </a:r>
            <a:r>
              <a:rPr lang="en-GB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. 	</a:t>
            </a:r>
            <a:endParaRPr lang="en-GB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5365" name="Picture 19" descr="stick_figure_wheels_turning_300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3" y="2497138"/>
            <a:ext cx="1871662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7502525" y="1050926"/>
            <a:ext cx="3105150" cy="14462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u="sng">
                <a:solidFill>
                  <a:srgbClr val="00B050"/>
                </a:solidFill>
                <a:latin typeface="Comic Sans MS" panose="030F0702030302020204" pitchFamily="66" charset="0"/>
              </a:rPr>
              <a:t>Hint:</a:t>
            </a:r>
            <a:r>
              <a:rPr lang="en-GB" altLang="en-US" sz="2200">
                <a:solidFill>
                  <a:srgbClr val="00B050"/>
                </a:solidFill>
                <a:latin typeface="Comic Sans MS" panose="030F0702030302020204" pitchFamily="66" charset="0"/>
              </a:rPr>
              <a:t> Use your book to help you. What indicator did we use in our first practical?</a:t>
            </a:r>
          </a:p>
        </p:txBody>
      </p:sp>
    </p:spTree>
    <p:extLst>
      <p:ext uri="{BB962C8B-B14F-4D97-AF65-F5344CB8AC3E}">
        <p14:creationId xmlns:p14="http://schemas.microsoft.com/office/powerpoint/2010/main" val="26064185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-155575"/>
            <a:ext cx="8229600" cy="971550"/>
          </a:xfrm>
        </p:spPr>
        <p:txBody>
          <a:bodyPr/>
          <a:lstStyle/>
          <a:p>
            <a:pPr eaLnBrk="1" hangingPunct="1"/>
            <a:r>
              <a:rPr lang="en-GB" altLang="en-US" sz="2400" b="1" u="sng">
                <a:latin typeface="Comic Sans MS" panose="030F0702030302020204" pitchFamily="66" charset="0"/>
              </a:rPr>
              <a:t>How can we tell if something is an acid?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1719263" y="2493963"/>
            <a:ext cx="44815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latin typeface="Comic Sans MS" panose="030F0702030302020204" pitchFamily="66" charset="0"/>
              </a:rPr>
              <a:t>I_______</a:t>
            </a:r>
            <a:r>
              <a:rPr lang="en-GB" altLang="en-US" sz="2400">
                <a:latin typeface="Comic Sans MS" panose="030F0702030302020204" pitchFamily="66" charset="0"/>
              </a:rPr>
              <a:t> are substances that change c_____ to tell you if something is acidic, a______, or n______.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anose="030F0702030302020204" pitchFamily="66" charset="0"/>
              </a:rPr>
              <a:t>They are often made from coloured p_____ e.g. red c_______.</a:t>
            </a:r>
          </a:p>
        </p:txBody>
      </p:sp>
      <p:grpSp>
        <p:nvGrpSpPr>
          <p:cNvPr id="16388" name="Group 10"/>
          <p:cNvGrpSpPr>
            <a:grpSpLocks/>
          </p:cNvGrpSpPr>
          <p:nvPr/>
        </p:nvGrpSpPr>
        <p:grpSpPr bwMode="auto">
          <a:xfrm>
            <a:off x="6550025" y="595313"/>
            <a:ext cx="3987800" cy="6140450"/>
            <a:chOff x="0" y="0"/>
            <a:chExt cx="2744" cy="4320"/>
          </a:xfrm>
        </p:grpSpPr>
        <p:sp>
          <p:nvSpPr>
            <p:cNvPr id="16391" name="Rectangle 11"/>
            <p:cNvSpPr>
              <a:spLocks noChangeArrowheads="1"/>
            </p:cNvSpPr>
            <p:nvPr/>
          </p:nvSpPr>
          <p:spPr bwMode="auto">
            <a:xfrm>
              <a:off x="119" y="294"/>
              <a:ext cx="2529" cy="3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>
                <a:latin typeface="Comic Sans MS" panose="030F0702030302020204" pitchFamily="66" charset="0"/>
              </a:endParaRPr>
            </a:p>
          </p:txBody>
        </p:sp>
        <p:pic>
          <p:nvPicPr>
            <p:cNvPr id="16392" name="Picture 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48" t="8284" r="33859" b="7841"/>
            <a:stretch>
              <a:fillRect/>
            </a:stretch>
          </p:blipFill>
          <p:spPr bwMode="auto">
            <a:xfrm>
              <a:off x="0" y="0"/>
              <a:ext cx="274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1719263" y="595313"/>
            <a:ext cx="4481512" cy="900112"/>
          </a:xfrm>
          <a:prstGeom prst="roundRect">
            <a:avLst>
              <a:gd name="adj" fmla="val 13342"/>
            </a:avLst>
          </a:prstGeom>
          <a:solidFill>
            <a:srgbClr val="CC0000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75" indent="-358775">
              <a:defRPr/>
            </a:pPr>
            <a:r>
              <a:rPr lang="en-GB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	</a:t>
            </a:r>
            <a:r>
              <a:rPr lang="en-GB" kern="0" dirty="0">
                <a:solidFill>
                  <a:srgbClr val="FFFFFF"/>
                </a:solidFill>
                <a:sym typeface="Webdings"/>
              </a:rPr>
              <a:t>Discuss in pairs what do you think indicator means?</a:t>
            </a:r>
            <a:r>
              <a:rPr lang="en-GB" kern="0" dirty="0">
                <a:solidFill>
                  <a:srgbClr val="FFFFFF"/>
                </a:solidFill>
                <a:sym typeface="Wingdings"/>
              </a:rPr>
              <a:t>	</a:t>
            </a:r>
            <a:endParaRPr lang="en-GB" kern="0" dirty="0">
              <a:solidFill>
                <a:srgbClr val="FFFFFF"/>
              </a:solidFill>
            </a:endParaRP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1670050" y="1495425"/>
            <a:ext cx="4579938" cy="901700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75" indent="-358775">
              <a:buFont typeface="Wingdings"/>
              <a:buChar char="!"/>
              <a:defRPr/>
            </a:pPr>
            <a:r>
              <a:rPr lang="en-GB" kern="0" dirty="0">
                <a:solidFill>
                  <a:srgbClr val="FFFFFF"/>
                </a:solidFill>
                <a:sym typeface="Wingdings"/>
              </a:rPr>
              <a:t>Copy and complete the word fill. </a:t>
            </a:r>
            <a:r>
              <a:rPr lang="en-GB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1"/>
          </a:xfrm>
          <a:solidFill>
            <a:srgbClr val="FFFF00"/>
          </a:solidFill>
        </p:spPr>
        <p:txBody>
          <a:bodyPr/>
          <a:lstStyle/>
          <a:p>
            <a:r>
              <a:rPr lang="en-GB" altLang="en-US" dirty="0" smtClean="0"/>
              <a:t>What is an indicator?</a:t>
            </a:r>
          </a:p>
        </p:txBody>
      </p:sp>
      <p:sp>
        <p:nvSpPr>
          <p:cNvPr id="677892" name="Text Box 4"/>
          <p:cNvSpPr txBox="1">
            <a:spLocks noChangeArrowheads="1"/>
          </p:cNvSpPr>
          <p:nvPr/>
        </p:nvSpPr>
        <p:spPr bwMode="auto">
          <a:xfrm>
            <a:off x="371475" y="3367851"/>
            <a:ext cx="725963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6600"/>
                </a:solidFill>
                <a:latin typeface="+mj-lt"/>
              </a:rPr>
              <a:t>Litmus</a:t>
            </a:r>
            <a:r>
              <a:rPr lang="en-US" altLang="en-US" sz="3600" dirty="0">
                <a:solidFill>
                  <a:srgbClr val="000066"/>
                </a:solidFill>
                <a:latin typeface="+mj-lt"/>
              </a:rPr>
              <a:t> is a commonly used indicator. It can be</a:t>
            </a:r>
            <a:r>
              <a:rPr lang="en-GB" altLang="en-US" sz="3600" dirty="0">
                <a:solidFill>
                  <a:srgbClr val="000066"/>
                </a:solidFill>
                <a:latin typeface="+mj-lt"/>
              </a:rPr>
              <a:t> added to filter paper, or used as a liquid. Litmus is </a:t>
            </a:r>
            <a:r>
              <a:rPr lang="en-US" altLang="en-US" sz="3600" dirty="0">
                <a:solidFill>
                  <a:srgbClr val="000066"/>
                </a:solidFill>
                <a:latin typeface="+mj-lt"/>
              </a:rPr>
              <a:t>made from lichen, which grows on stone and rock.</a:t>
            </a:r>
            <a:endParaRPr lang="en-GB" altLang="en-US" sz="36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7419" name="Text Box 17"/>
          <p:cNvSpPr txBox="1">
            <a:spLocks noChangeArrowheads="1"/>
          </p:cNvSpPr>
          <p:nvPr/>
        </p:nvSpPr>
        <p:spPr bwMode="auto">
          <a:xfrm rot="16200000">
            <a:off x="6634163" y="511968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acid</a:t>
            </a:r>
          </a:p>
        </p:txBody>
      </p:sp>
      <p:sp>
        <p:nvSpPr>
          <p:cNvPr id="17420" name="Text Box 18"/>
          <p:cNvSpPr txBox="1">
            <a:spLocks noChangeArrowheads="1"/>
          </p:cNvSpPr>
          <p:nvPr/>
        </p:nvSpPr>
        <p:spPr bwMode="auto">
          <a:xfrm rot="16200000">
            <a:off x="7759700" y="5043488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alkali</a:t>
            </a:r>
          </a:p>
        </p:txBody>
      </p:sp>
      <p:sp>
        <p:nvSpPr>
          <p:cNvPr id="17421" name="Text Box 19"/>
          <p:cNvSpPr txBox="1">
            <a:spLocks noChangeArrowheads="1"/>
          </p:cNvSpPr>
          <p:nvPr/>
        </p:nvSpPr>
        <p:spPr bwMode="auto">
          <a:xfrm rot="16200000">
            <a:off x="8836025" y="4916488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neutral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451" t="10994" r="28983" b="13065"/>
          <a:stretch/>
        </p:blipFill>
        <p:spPr>
          <a:xfrm>
            <a:off x="8461375" y="2784497"/>
            <a:ext cx="3546474" cy="4049690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42875" y="1304075"/>
            <a:ext cx="12049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+mn-lt"/>
              </a:rPr>
              <a:t>The colours from plants that change colour when mixed with different types of substances are called indicators.</a:t>
            </a:r>
            <a:endParaRPr lang="en-GB" alt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923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2" grpId="0" autoUpdateAnimBg="0"/>
      <p:bldP spid="1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1"/>
          </a:xfrm>
          <a:solidFill>
            <a:srgbClr val="FFFF00"/>
          </a:solidFill>
        </p:spPr>
        <p:txBody>
          <a:bodyPr/>
          <a:lstStyle/>
          <a:p>
            <a:r>
              <a:rPr lang="en-GB" altLang="en-US" dirty="0" smtClean="0"/>
              <a:t>What is an indicator?</a:t>
            </a:r>
          </a:p>
        </p:txBody>
      </p:sp>
      <p:sp>
        <p:nvSpPr>
          <p:cNvPr id="677900" name="Text Box 12"/>
          <p:cNvSpPr txBox="1">
            <a:spLocks noChangeArrowheads="1"/>
          </p:cNvSpPr>
          <p:nvPr/>
        </p:nvSpPr>
        <p:spPr bwMode="auto">
          <a:xfrm>
            <a:off x="311151" y="1327846"/>
            <a:ext cx="1157128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+mj-lt"/>
              </a:rPr>
              <a:t>Litmus can be </a:t>
            </a:r>
            <a:r>
              <a:rPr lang="en-GB" altLang="en-US" sz="3600" dirty="0">
                <a:solidFill>
                  <a:srgbClr val="3366FF"/>
                </a:solidFill>
                <a:latin typeface="+mj-lt"/>
              </a:rPr>
              <a:t>blue</a:t>
            </a:r>
            <a:r>
              <a:rPr lang="en-GB" altLang="en-US" sz="3600" dirty="0">
                <a:latin typeface="+mj-lt"/>
              </a:rPr>
              <a:t> or </a:t>
            </a:r>
            <a:r>
              <a:rPr lang="en-GB" altLang="en-US" sz="3600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GB" altLang="en-US" sz="3600" dirty="0">
                <a:latin typeface="+mj-lt"/>
              </a:rPr>
              <a:t>. Blue litmus turns red under acidic conditions (&lt; pH 4.5), and red litmus turns blue under alkaline conditions (&gt; pH 8.3). </a:t>
            </a:r>
          </a:p>
        </p:txBody>
      </p:sp>
      <p:sp>
        <p:nvSpPr>
          <p:cNvPr id="677901" name="Text Box 13"/>
          <p:cNvSpPr txBox="1">
            <a:spLocks noChangeArrowheads="1"/>
          </p:cNvSpPr>
          <p:nvPr/>
        </p:nvSpPr>
        <p:spPr bwMode="auto">
          <a:xfrm>
            <a:off x="488950" y="4911903"/>
            <a:ext cx="44656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+mn-lt"/>
              </a:rPr>
              <a:t>What colour do you think litmus is under neutral conditions?</a:t>
            </a:r>
          </a:p>
        </p:txBody>
      </p:sp>
      <p:pic>
        <p:nvPicPr>
          <p:cNvPr id="677902" name="Picture 14" descr="litmus - 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9" y="3068816"/>
            <a:ext cx="1081087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7903" name="Picture 15" descr="litmus - 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25" y="3067228"/>
            <a:ext cx="108108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7904" name="Picture 16" descr="litmus - pur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0" y="3065640"/>
            <a:ext cx="10810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7"/>
          <p:cNvSpPr txBox="1">
            <a:spLocks noChangeArrowheads="1"/>
          </p:cNvSpPr>
          <p:nvPr/>
        </p:nvSpPr>
        <p:spPr bwMode="auto">
          <a:xfrm rot="16200000">
            <a:off x="8539163" y="508017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acid</a:t>
            </a:r>
          </a:p>
        </p:txBody>
      </p:sp>
      <p:sp>
        <p:nvSpPr>
          <p:cNvPr id="17420" name="Text Box 18"/>
          <p:cNvSpPr txBox="1">
            <a:spLocks noChangeArrowheads="1"/>
          </p:cNvSpPr>
          <p:nvPr/>
        </p:nvSpPr>
        <p:spPr bwMode="auto">
          <a:xfrm rot="16200000">
            <a:off x="9664700" y="5003978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alkali</a:t>
            </a:r>
          </a:p>
        </p:txBody>
      </p:sp>
      <p:sp>
        <p:nvSpPr>
          <p:cNvPr id="17421" name="Text Box 19"/>
          <p:cNvSpPr txBox="1">
            <a:spLocks noChangeArrowheads="1"/>
          </p:cNvSpPr>
          <p:nvPr/>
        </p:nvSpPr>
        <p:spPr bwMode="auto">
          <a:xfrm rot="16200000">
            <a:off x="10741025" y="4876978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neutral</a:t>
            </a:r>
          </a:p>
        </p:txBody>
      </p:sp>
    </p:spTree>
    <p:extLst>
      <p:ext uri="{BB962C8B-B14F-4D97-AF65-F5344CB8AC3E}">
        <p14:creationId xmlns:p14="http://schemas.microsoft.com/office/powerpoint/2010/main" val="10784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7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7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7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900" grpId="0"/>
      <p:bldP spid="6779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675" y="-227013"/>
            <a:ext cx="8229600" cy="1143001"/>
          </a:xfrm>
          <a:noFill/>
        </p:spPr>
        <p:txBody>
          <a:bodyPr/>
          <a:lstStyle/>
          <a:p>
            <a:r>
              <a:rPr lang="en-GB" altLang="en-US" smtClean="0"/>
              <a:t>The litmus test</a:t>
            </a:r>
          </a:p>
        </p:txBody>
      </p:sp>
      <p:pic>
        <p:nvPicPr>
          <p:cNvPr id="19459" name="Picture 4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notes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easy_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31825"/>
            <a:ext cx="15144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9" name="ShockwaveFlash1" r:id="rId2" imgW="8699400" imgH="5308560"/>
        </mc:Choice>
        <mc:Fallback>
          <p:control name="ShockwaveFlash1" r:id="rId2" imgW="8699400" imgH="5308560">
            <p:pic>
              <p:nvPicPr>
                <p:cNvPr id="1946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815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488" y="-127000"/>
            <a:ext cx="8229600" cy="1143000"/>
          </a:xfrm>
          <a:noFill/>
        </p:spPr>
        <p:txBody>
          <a:bodyPr/>
          <a:lstStyle/>
          <a:p>
            <a:r>
              <a:rPr lang="en-GB" altLang="en-US" smtClean="0"/>
              <a:t>Making indicators from plants</a:t>
            </a:r>
          </a:p>
        </p:txBody>
      </p:sp>
      <p:pic>
        <p:nvPicPr>
          <p:cNvPr id="36867" name="Picture 8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651" y="13493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9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2" descr="easy_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31825"/>
            <a:ext cx="15144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53" name="ShockwaveFlash1" r:id="rId2" imgW="8699400" imgH="5308560"/>
        </mc:Choice>
        <mc:Fallback>
          <p:control name="ShockwaveFlash1" r:id="rId2" imgW="8699400" imgH="5308560">
            <p:pic>
              <p:nvPicPr>
                <p:cNvPr id="36869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389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 smtClean="0"/>
              <a:t>How would the pH scale for red cabbage indicator be different universal indicator?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17" t="13582" r="24670" b="14370"/>
          <a:stretch/>
        </p:blipFill>
        <p:spPr>
          <a:xfrm>
            <a:off x="3124200" y="1502228"/>
            <a:ext cx="5943600" cy="49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520</Words>
  <Application>Microsoft Office PowerPoint</Application>
  <PresentationFormat>Widescreen</PresentationFormat>
  <Paragraphs>79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Calibri Light</vt:lpstr>
      <vt:lpstr>Comic Sans MS</vt:lpstr>
      <vt:lpstr>Trebuchet MS</vt:lpstr>
      <vt:lpstr>Webdings</vt:lpstr>
      <vt:lpstr>Wingdings</vt:lpstr>
      <vt:lpstr>Office Theme</vt:lpstr>
      <vt:lpstr>Objectives</vt:lpstr>
      <vt:lpstr>PowerPoint Presentation</vt:lpstr>
      <vt:lpstr>PowerPoint Presentation</vt:lpstr>
      <vt:lpstr>How can we tell if something is an acid?</vt:lpstr>
      <vt:lpstr>What is an indicator?</vt:lpstr>
      <vt:lpstr>What is an indicator?</vt:lpstr>
      <vt:lpstr>The litmus test</vt:lpstr>
      <vt:lpstr>Making indicators from plants</vt:lpstr>
      <vt:lpstr>How would the pH scale for red cabbage indicator be different universal indicator?</vt:lpstr>
      <vt:lpstr>PowerPoint Presentation</vt:lpstr>
      <vt:lpstr>PowerPoint Presentation</vt:lpstr>
      <vt:lpstr>PowerPoint Presentation</vt:lpstr>
      <vt:lpstr>PowerPoint Presentation</vt:lpstr>
      <vt:lpstr>Task: answer the following questions in your books</vt:lpstr>
      <vt:lpstr>Answers </vt:lpstr>
      <vt:lpstr>Ext. </vt:lpstr>
      <vt:lpstr>Answer 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 Olyabek</dc:creator>
  <cp:lastModifiedBy>F Olyabek</cp:lastModifiedBy>
  <cp:revision>4</cp:revision>
  <dcterms:created xsi:type="dcterms:W3CDTF">2018-07-16T15:46:12Z</dcterms:created>
  <dcterms:modified xsi:type="dcterms:W3CDTF">2018-07-16T16:13:55Z</dcterms:modified>
</cp:coreProperties>
</file>