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63" r:id="rId5"/>
    <p:sldId id="256" r:id="rId6"/>
    <p:sldId id="257" r:id="rId7"/>
    <p:sldId id="258" r:id="rId8"/>
    <p:sldId id="259" r:id="rId9"/>
    <p:sldId id="260" r:id="rId10"/>
    <p:sldId id="261"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10/12/2021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10/12/2021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10/12/2021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10/12/2021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10/12/2021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10/12/2021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557F3-1066-460F-8759-58E9CABAD07C}"/>
              </a:ext>
            </a:extLst>
          </p:cNvPr>
          <p:cNvSpPr>
            <a:spLocks noGrp="1"/>
          </p:cNvSpPr>
          <p:nvPr>
            <p:ph type="ctrTitle"/>
          </p:nvPr>
        </p:nvSpPr>
        <p:spPr>
          <a:xfrm>
            <a:off x="1514139" y="622490"/>
            <a:ext cx="8991600" cy="1645920"/>
          </a:xfrm>
        </p:spPr>
        <p:txBody>
          <a:bodyPr/>
          <a:lstStyle/>
          <a:p>
            <a:r>
              <a:rPr lang="en-GB" dirty="0"/>
              <a:t>RACISM</a:t>
            </a:r>
          </a:p>
        </p:txBody>
      </p:sp>
      <p:sp>
        <p:nvSpPr>
          <p:cNvPr id="3" name="Subtitle 2">
            <a:extLst>
              <a:ext uri="{FF2B5EF4-FFF2-40B4-BE49-F238E27FC236}">
                <a16:creationId xmlns:a16="http://schemas.microsoft.com/office/drawing/2014/main" id="{B55FA219-8EAC-4992-AF2F-B899E85DEB9F}"/>
              </a:ext>
            </a:extLst>
          </p:cNvPr>
          <p:cNvSpPr>
            <a:spLocks noGrp="1"/>
          </p:cNvSpPr>
          <p:nvPr>
            <p:ph type="subTitle" idx="1"/>
          </p:nvPr>
        </p:nvSpPr>
        <p:spPr>
          <a:xfrm>
            <a:off x="2350950" y="5618106"/>
            <a:ext cx="6801612" cy="1239894"/>
          </a:xfrm>
        </p:spPr>
        <p:txBody>
          <a:bodyPr/>
          <a:lstStyle/>
          <a:p>
            <a:r>
              <a:rPr lang="en-GB" dirty="0"/>
              <a:t>BY KARIMA SRHIR , JESSICA ADDO ,MADELAINE CAIGER BROWN</a:t>
            </a:r>
          </a:p>
        </p:txBody>
      </p:sp>
      <p:pic>
        <p:nvPicPr>
          <p:cNvPr id="4" name="Picture 3">
            <a:extLst>
              <a:ext uri="{FF2B5EF4-FFF2-40B4-BE49-F238E27FC236}">
                <a16:creationId xmlns:a16="http://schemas.microsoft.com/office/drawing/2014/main" id="{47918B56-D7DA-4893-950B-1353930ECFED}"/>
              </a:ext>
            </a:extLst>
          </p:cNvPr>
          <p:cNvPicPr>
            <a:picLocks noChangeAspect="1"/>
          </p:cNvPicPr>
          <p:nvPr/>
        </p:nvPicPr>
        <p:blipFill>
          <a:blip r:embed="rId2"/>
          <a:stretch>
            <a:fillRect/>
          </a:stretch>
        </p:blipFill>
        <p:spPr>
          <a:xfrm>
            <a:off x="8865029" y="2723908"/>
            <a:ext cx="2809875" cy="1628775"/>
          </a:xfrm>
          <a:prstGeom prst="rect">
            <a:avLst/>
          </a:prstGeom>
        </p:spPr>
      </p:pic>
      <p:pic>
        <p:nvPicPr>
          <p:cNvPr id="5" name="Picture 4">
            <a:extLst>
              <a:ext uri="{FF2B5EF4-FFF2-40B4-BE49-F238E27FC236}">
                <a16:creationId xmlns:a16="http://schemas.microsoft.com/office/drawing/2014/main" id="{DF7CF99A-9FD3-403A-84FD-E8F660CC3556}"/>
              </a:ext>
            </a:extLst>
          </p:cNvPr>
          <p:cNvPicPr>
            <a:picLocks noChangeAspect="1"/>
          </p:cNvPicPr>
          <p:nvPr/>
        </p:nvPicPr>
        <p:blipFill>
          <a:blip r:embed="rId3"/>
          <a:stretch>
            <a:fillRect/>
          </a:stretch>
        </p:blipFill>
        <p:spPr>
          <a:xfrm>
            <a:off x="0" y="3809816"/>
            <a:ext cx="2857500" cy="1600200"/>
          </a:xfrm>
          <a:prstGeom prst="rect">
            <a:avLst/>
          </a:prstGeom>
        </p:spPr>
      </p:pic>
      <p:pic>
        <p:nvPicPr>
          <p:cNvPr id="6" name="Picture 5">
            <a:extLst>
              <a:ext uri="{FF2B5EF4-FFF2-40B4-BE49-F238E27FC236}">
                <a16:creationId xmlns:a16="http://schemas.microsoft.com/office/drawing/2014/main" id="{03BB8AB8-849D-4DC9-8DD5-FF1D73A321D6}"/>
              </a:ext>
            </a:extLst>
          </p:cNvPr>
          <p:cNvPicPr>
            <a:picLocks noChangeAspect="1"/>
          </p:cNvPicPr>
          <p:nvPr/>
        </p:nvPicPr>
        <p:blipFill>
          <a:blip r:embed="rId4"/>
          <a:stretch>
            <a:fillRect/>
          </a:stretch>
        </p:blipFill>
        <p:spPr>
          <a:xfrm>
            <a:off x="3376444" y="2496825"/>
            <a:ext cx="1695450" cy="2705100"/>
          </a:xfrm>
          <a:prstGeom prst="rect">
            <a:avLst/>
          </a:prstGeom>
        </p:spPr>
      </p:pic>
      <p:pic>
        <p:nvPicPr>
          <p:cNvPr id="7" name="Picture 6">
            <a:extLst>
              <a:ext uri="{FF2B5EF4-FFF2-40B4-BE49-F238E27FC236}">
                <a16:creationId xmlns:a16="http://schemas.microsoft.com/office/drawing/2014/main" id="{E7D1176F-0689-497C-A2F4-94384DE1F364}"/>
              </a:ext>
            </a:extLst>
          </p:cNvPr>
          <p:cNvPicPr>
            <a:picLocks noChangeAspect="1"/>
          </p:cNvPicPr>
          <p:nvPr/>
        </p:nvPicPr>
        <p:blipFill>
          <a:blip r:embed="rId5"/>
          <a:stretch>
            <a:fillRect/>
          </a:stretch>
        </p:blipFill>
        <p:spPr>
          <a:xfrm>
            <a:off x="5691358" y="3601725"/>
            <a:ext cx="2857500" cy="1600200"/>
          </a:xfrm>
          <a:prstGeom prst="rect">
            <a:avLst/>
          </a:prstGeom>
        </p:spPr>
      </p:pic>
    </p:spTree>
    <p:extLst>
      <p:ext uri="{BB962C8B-B14F-4D97-AF65-F5344CB8AC3E}">
        <p14:creationId xmlns:p14="http://schemas.microsoft.com/office/powerpoint/2010/main" val="362128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BF16-3A68-4405-9A4A-F168A6ABC306}"/>
              </a:ext>
            </a:extLst>
          </p:cNvPr>
          <p:cNvSpPr>
            <a:spLocks noGrp="1"/>
          </p:cNvSpPr>
          <p:nvPr>
            <p:ph type="ctrTitle"/>
          </p:nvPr>
        </p:nvSpPr>
        <p:spPr/>
        <p:txBody>
          <a:bodyPr/>
          <a:lstStyle/>
          <a:p>
            <a:r>
              <a:rPr lang="en-GB" b="1" dirty="0"/>
              <a:t>institutional racism</a:t>
            </a:r>
          </a:p>
        </p:txBody>
      </p:sp>
      <p:sp>
        <p:nvSpPr>
          <p:cNvPr id="3" name="Subtitle 2">
            <a:extLst>
              <a:ext uri="{FF2B5EF4-FFF2-40B4-BE49-F238E27FC236}">
                <a16:creationId xmlns:a16="http://schemas.microsoft.com/office/drawing/2014/main" id="{2A0B3B4D-2BFB-41FD-A061-3111FFD238C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51977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B9F18-4A68-4B92-BAA9-1B1F41899C5F}"/>
              </a:ext>
            </a:extLst>
          </p:cNvPr>
          <p:cNvSpPr>
            <a:spLocks noGrp="1"/>
          </p:cNvSpPr>
          <p:nvPr>
            <p:ph type="title"/>
          </p:nvPr>
        </p:nvSpPr>
        <p:spPr>
          <a:xfrm>
            <a:off x="780070" y="499872"/>
            <a:ext cx="4486656" cy="1437785"/>
          </a:xfrm>
        </p:spPr>
        <p:txBody>
          <a:bodyPr/>
          <a:lstStyle/>
          <a:p>
            <a:r>
              <a:rPr lang="en-GB" dirty="0"/>
              <a:t>What is institutional racism?</a:t>
            </a:r>
          </a:p>
        </p:txBody>
      </p:sp>
      <p:pic>
        <p:nvPicPr>
          <p:cNvPr id="5" name="Content Placeholder 4">
            <a:extLst>
              <a:ext uri="{FF2B5EF4-FFF2-40B4-BE49-F238E27FC236}">
                <a16:creationId xmlns:a16="http://schemas.microsoft.com/office/drawing/2014/main" id="{F7C3F3C1-75A1-4DDB-B2DB-AEDA890F43C3}"/>
              </a:ext>
            </a:extLst>
          </p:cNvPr>
          <p:cNvPicPr>
            <a:picLocks noGrp="1" noChangeAspect="1"/>
          </p:cNvPicPr>
          <p:nvPr>
            <p:ph idx="1"/>
          </p:nvPr>
        </p:nvPicPr>
        <p:blipFill>
          <a:blip r:embed="rId2"/>
          <a:stretch>
            <a:fillRect/>
          </a:stretch>
        </p:blipFill>
        <p:spPr>
          <a:xfrm>
            <a:off x="6439015" y="499872"/>
            <a:ext cx="3892516" cy="2653989"/>
          </a:xfrm>
          <a:prstGeom prst="rect">
            <a:avLst/>
          </a:prstGeom>
        </p:spPr>
      </p:pic>
      <p:sp>
        <p:nvSpPr>
          <p:cNvPr id="4" name="Text Placeholder 3">
            <a:extLst>
              <a:ext uri="{FF2B5EF4-FFF2-40B4-BE49-F238E27FC236}">
                <a16:creationId xmlns:a16="http://schemas.microsoft.com/office/drawing/2014/main" id="{01F454F0-440C-483F-A30C-0AF8F13DFCF8}"/>
              </a:ext>
            </a:extLst>
          </p:cNvPr>
          <p:cNvSpPr>
            <a:spLocks noGrp="1"/>
          </p:cNvSpPr>
          <p:nvPr>
            <p:ph type="body" sz="half" idx="2"/>
          </p:nvPr>
        </p:nvSpPr>
        <p:spPr>
          <a:xfrm>
            <a:off x="953044" y="2452743"/>
            <a:ext cx="4140708" cy="3557553"/>
          </a:xfrm>
        </p:spPr>
        <p:txBody>
          <a:bodyPr/>
          <a:lstStyle/>
          <a:p>
            <a:endParaRPr lang="en-US" dirty="0">
              <a:solidFill>
                <a:srgbClr val="111111"/>
              </a:solidFill>
              <a:latin typeface="Roboto"/>
            </a:endParaRPr>
          </a:p>
          <a:p>
            <a:r>
              <a:rPr lang="en-US" dirty="0">
                <a:solidFill>
                  <a:srgbClr val="111111"/>
                </a:solidFill>
                <a:latin typeface="Roboto"/>
              </a:rPr>
              <a:t>" institutional racism " describes</a:t>
            </a:r>
            <a:r>
              <a:rPr lang="en-US" b="1" dirty="0">
                <a:solidFill>
                  <a:srgbClr val="111111"/>
                </a:solidFill>
                <a:latin typeface="Roboto"/>
              </a:rPr>
              <a:t> societal patterns / structures that impose oppressive or otherwise negative conditions on the basis of race or ethnicity</a:t>
            </a:r>
          </a:p>
          <a:p>
            <a:endParaRPr lang="en-US" b="1" dirty="0">
              <a:solidFill>
                <a:srgbClr val="111111"/>
              </a:solidFill>
              <a:latin typeface="Roboto"/>
            </a:endParaRPr>
          </a:p>
          <a:p>
            <a:r>
              <a:rPr lang="en-US" dirty="0"/>
              <a:t>Oppression may come from business, the government, the health care system, schools, or the court, among other institutions</a:t>
            </a:r>
            <a:endParaRPr lang="en-GB" dirty="0"/>
          </a:p>
        </p:txBody>
      </p:sp>
      <p:pic>
        <p:nvPicPr>
          <p:cNvPr id="6" name="Picture 5">
            <a:extLst>
              <a:ext uri="{FF2B5EF4-FFF2-40B4-BE49-F238E27FC236}">
                <a16:creationId xmlns:a16="http://schemas.microsoft.com/office/drawing/2014/main" id="{681F4C33-24B7-4B1E-8471-DBFFDE62835B}"/>
              </a:ext>
            </a:extLst>
          </p:cNvPr>
          <p:cNvPicPr>
            <a:picLocks noChangeAspect="1"/>
          </p:cNvPicPr>
          <p:nvPr/>
        </p:nvPicPr>
        <p:blipFill>
          <a:blip r:embed="rId3"/>
          <a:stretch>
            <a:fillRect/>
          </a:stretch>
        </p:blipFill>
        <p:spPr>
          <a:xfrm>
            <a:off x="7929505" y="3588707"/>
            <a:ext cx="3877189" cy="2769421"/>
          </a:xfrm>
          <a:prstGeom prst="rect">
            <a:avLst/>
          </a:prstGeom>
        </p:spPr>
      </p:pic>
    </p:spTree>
    <p:extLst>
      <p:ext uri="{BB962C8B-B14F-4D97-AF65-F5344CB8AC3E}">
        <p14:creationId xmlns:p14="http://schemas.microsoft.com/office/powerpoint/2010/main" val="123060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709F9-AAA1-4B76-95F0-DCF058133E40}"/>
              </a:ext>
            </a:extLst>
          </p:cNvPr>
          <p:cNvSpPr>
            <a:spLocks noGrp="1"/>
          </p:cNvSpPr>
          <p:nvPr>
            <p:ph type="title"/>
          </p:nvPr>
        </p:nvSpPr>
        <p:spPr>
          <a:xfrm>
            <a:off x="1850315" y="580436"/>
            <a:ext cx="8110549" cy="775028"/>
          </a:xfrm>
        </p:spPr>
        <p:txBody>
          <a:bodyPr>
            <a:normAutofit/>
          </a:bodyPr>
          <a:lstStyle/>
          <a:p>
            <a:r>
              <a:rPr lang="en-GB" dirty="0"/>
              <a:t>What is institutional racism?</a:t>
            </a:r>
          </a:p>
        </p:txBody>
      </p:sp>
      <p:sp>
        <p:nvSpPr>
          <p:cNvPr id="3" name="Content Placeholder 2">
            <a:extLst>
              <a:ext uri="{FF2B5EF4-FFF2-40B4-BE49-F238E27FC236}">
                <a16:creationId xmlns:a16="http://schemas.microsoft.com/office/drawing/2014/main" id="{5C8292EC-0655-4D76-8638-7167178CD76C}"/>
              </a:ext>
            </a:extLst>
          </p:cNvPr>
          <p:cNvSpPr>
            <a:spLocks noGrp="1"/>
          </p:cNvSpPr>
          <p:nvPr>
            <p:ph idx="1"/>
          </p:nvPr>
        </p:nvSpPr>
        <p:spPr>
          <a:xfrm>
            <a:off x="2237591" y="1915886"/>
            <a:ext cx="7723273" cy="3824141"/>
          </a:xfrm>
        </p:spPr>
        <p:txBody>
          <a:bodyPr>
            <a:normAutofit fontScale="92500" lnSpcReduction="10000"/>
          </a:bodyPr>
          <a:lstStyle/>
          <a:p>
            <a:pPr algn="ctr"/>
            <a:r>
              <a:rPr lang="en-GB" dirty="0"/>
              <a:t>Racism can take many forms… such as verbal or physical abuse </a:t>
            </a:r>
          </a:p>
          <a:p>
            <a:pPr marL="0" indent="0" algn="ctr">
              <a:buNone/>
            </a:pPr>
            <a:endParaRPr lang="en-GB" dirty="0"/>
          </a:p>
          <a:p>
            <a:pPr algn="ctr"/>
            <a:r>
              <a:rPr lang="en-GB" dirty="0"/>
              <a:t>Other elements of racism are harder to see, like in schools or workplaces operating in a way that discriminates against a person because of their race</a:t>
            </a:r>
          </a:p>
          <a:p>
            <a:pPr algn="ctr"/>
            <a:endParaRPr lang="en-GB" dirty="0"/>
          </a:p>
          <a:p>
            <a:pPr algn="ctr"/>
            <a:endParaRPr lang="en-GB" dirty="0"/>
          </a:p>
          <a:p>
            <a:pPr algn="ctr"/>
            <a:r>
              <a:rPr lang="en-GB" dirty="0"/>
              <a:t>Meaning people from certain backgrounds are at a disadvantage or treated differently </a:t>
            </a:r>
          </a:p>
          <a:p>
            <a:pPr algn="ctr"/>
            <a:endParaRPr lang="en-GB" dirty="0"/>
          </a:p>
          <a:p>
            <a:pPr algn="ctr"/>
            <a:endParaRPr lang="en-GB" dirty="0"/>
          </a:p>
          <a:p>
            <a:pPr algn="ctr"/>
            <a:r>
              <a:rPr lang="en-GB" dirty="0"/>
              <a:t>This is called systemic, structural or institutional racism </a:t>
            </a:r>
          </a:p>
          <a:p>
            <a:pPr marL="0" indent="0">
              <a:buNone/>
            </a:pPr>
            <a:endParaRPr lang="en-GB" dirty="0"/>
          </a:p>
        </p:txBody>
      </p:sp>
      <p:sp>
        <p:nvSpPr>
          <p:cNvPr id="6" name="Arrow: Down 5">
            <a:extLst>
              <a:ext uri="{FF2B5EF4-FFF2-40B4-BE49-F238E27FC236}">
                <a16:creationId xmlns:a16="http://schemas.microsoft.com/office/drawing/2014/main" id="{D6ED8AAC-EC25-4225-8D03-46F4861E86BF}"/>
              </a:ext>
            </a:extLst>
          </p:cNvPr>
          <p:cNvSpPr/>
          <p:nvPr/>
        </p:nvSpPr>
        <p:spPr>
          <a:xfrm>
            <a:off x="5905589" y="3231493"/>
            <a:ext cx="474055" cy="673696"/>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C53D98BC-DC3A-4A72-BC85-907C2EEE5A6A}"/>
              </a:ext>
            </a:extLst>
          </p:cNvPr>
          <p:cNvPicPr>
            <a:picLocks noChangeAspect="1"/>
          </p:cNvPicPr>
          <p:nvPr/>
        </p:nvPicPr>
        <p:blipFill>
          <a:blip r:embed="rId2"/>
          <a:stretch>
            <a:fillRect/>
          </a:stretch>
        </p:blipFill>
        <p:spPr>
          <a:xfrm>
            <a:off x="5905589" y="4525792"/>
            <a:ext cx="506012" cy="695004"/>
          </a:xfrm>
          <a:prstGeom prst="rect">
            <a:avLst/>
          </a:prstGeom>
        </p:spPr>
      </p:pic>
      <p:pic>
        <p:nvPicPr>
          <p:cNvPr id="8" name="Picture 7">
            <a:extLst>
              <a:ext uri="{FF2B5EF4-FFF2-40B4-BE49-F238E27FC236}">
                <a16:creationId xmlns:a16="http://schemas.microsoft.com/office/drawing/2014/main" id="{E1B6F9CD-2B85-47EC-8C24-90CEDB272301}"/>
              </a:ext>
            </a:extLst>
          </p:cNvPr>
          <p:cNvPicPr>
            <a:picLocks noChangeAspect="1"/>
          </p:cNvPicPr>
          <p:nvPr/>
        </p:nvPicPr>
        <p:blipFill>
          <a:blip r:embed="rId3"/>
          <a:stretch>
            <a:fillRect/>
          </a:stretch>
        </p:blipFill>
        <p:spPr>
          <a:xfrm>
            <a:off x="368718" y="4525792"/>
            <a:ext cx="2812585" cy="1582080"/>
          </a:xfrm>
          <a:prstGeom prst="rect">
            <a:avLst/>
          </a:prstGeom>
        </p:spPr>
      </p:pic>
      <p:pic>
        <p:nvPicPr>
          <p:cNvPr id="9" name="Picture 8">
            <a:extLst>
              <a:ext uri="{FF2B5EF4-FFF2-40B4-BE49-F238E27FC236}">
                <a16:creationId xmlns:a16="http://schemas.microsoft.com/office/drawing/2014/main" id="{82AF3CAB-CC12-4981-A826-11C01D9A61D8}"/>
              </a:ext>
            </a:extLst>
          </p:cNvPr>
          <p:cNvPicPr>
            <a:picLocks noChangeAspect="1"/>
          </p:cNvPicPr>
          <p:nvPr/>
        </p:nvPicPr>
        <p:blipFill>
          <a:blip r:embed="rId4"/>
          <a:stretch>
            <a:fillRect/>
          </a:stretch>
        </p:blipFill>
        <p:spPr>
          <a:xfrm>
            <a:off x="9660524" y="3228661"/>
            <a:ext cx="2169213" cy="1992135"/>
          </a:xfrm>
          <a:prstGeom prst="rect">
            <a:avLst/>
          </a:prstGeom>
        </p:spPr>
      </p:pic>
    </p:spTree>
    <p:extLst>
      <p:ext uri="{BB962C8B-B14F-4D97-AF65-F5344CB8AC3E}">
        <p14:creationId xmlns:p14="http://schemas.microsoft.com/office/powerpoint/2010/main" val="38369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4796-8FDF-4351-A4B6-30D61B63DFC9}"/>
              </a:ext>
            </a:extLst>
          </p:cNvPr>
          <p:cNvSpPr>
            <a:spLocks noGrp="1"/>
          </p:cNvSpPr>
          <p:nvPr>
            <p:ph type="title"/>
          </p:nvPr>
        </p:nvSpPr>
        <p:spPr>
          <a:xfrm>
            <a:off x="769620" y="651696"/>
            <a:ext cx="4486656" cy="1141497"/>
          </a:xfrm>
        </p:spPr>
        <p:txBody>
          <a:bodyPr>
            <a:normAutofit fontScale="90000"/>
          </a:bodyPr>
          <a:lstStyle/>
          <a:p>
            <a:r>
              <a:rPr lang="en-US" b="1" dirty="0">
                <a:solidFill>
                  <a:srgbClr val="282B32"/>
                </a:solidFill>
                <a:latin typeface="ReithSans"/>
              </a:rPr>
              <a:t>Ending racism in business: 'We've still got work to do’</a:t>
            </a:r>
            <a:br>
              <a:rPr lang="en-US" b="1" dirty="0">
                <a:solidFill>
                  <a:srgbClr val="282B32"/>
                </a:solidFill>
                <a:latin typeface="ReithSans"/>
              </a:rPr>
            </a:br>
            <a:r>
              <a:rPr lang="en-US" b="1" dirty="0">
                <a:solidFill>
                  <a:srgbClr val="282B32"/>
                </a:solidFill>
                <a:latin typeface="ReithSans"/>
              </a:rPr>
              <a:t>- </a:t>
            </a:r>
            <a:r>
              <a:rPr lang="en-GB" dirty="0" err="1">
                <a:solidFill>
                  <a:srgbClr val="494F5B"/>
                </a:solidFill>
                <a:latin typeface="ReithSans"/>
              </a:rPr>
              <a:t>Jamelia</a:t>
            </a:r>
            <a:r>
              <a:rPr lang="en-GB" dirty="0">
                <a:solidFill>
                  <a:srgbClr val="494F5B"/>
                </a:solidFill>
                <a:latin typeface="ReithSans"/>
              </a:rPr>
              <a:t> Donaldson</a:t>
            </a:r>
            <a:endParaRPr lang="en-GB" dirty="0"/>
          </a:p>
        </p:txBody>
      </p:sp>
      <p:sp>
        <p:nvSpPr>
          <p:cNvPr id="4" name="Text Placeholder 3">
            <a:extLst>
              <a:ext uri="{FF2B5EF4-FFF2-40B4-BE49-F238E27FC236}">
                <a16:creationId xmlns:a16="http://schemas.microsoft.com/office/drawing/2014/main" id="{30C889DA-6BF3-4AA4-892B-22A5D279389B}"/>
              </a:ext>
            </a:extLst>
          </p:cNvPr>
          <p:cNvSpPr>
            <a:spLocks noGrp="1"/>
          </p:cNvSpPr>
          <p:nvPr>
            <p:ph type="body" sz="half" idx="2"/>
          </p:nvPr>
        </p:nvSpPr>
        <p:spPr>
          <a:xfrm>
            <a:off x="1115568" y="2307770"/>
            <a:ext cx="3794760" cy="3745557"/>
          </a:xfrm>
        </p:spPr>
        <p:txBody>
          <a:bodyPr>
            <a:normAutofit fontScale="77500" lnSpcReduction="20000"/>
          </a:bodyPr>
          <a:lstStyle/>
          <a:p>
            <a:r>
              <a:rPr lang="en-US" dirty="0">
                <a:solidFill>
                  <a:srgbClr val="343740"/>
                </a:solidFill>
                <a:latin typeface="ReithSans"/>
              </a:rPr>
              <a:t>Some business in the UK take part in black pound day</a:t>
            </a:r>
          </a:p>
          <a:p>
            <a:r>
              <a:rPr lang="en-US" dirty="0">
                <a:solidFill>
                  <a:srgbClr val="343740"/>
                </a:solidFill>
                <a:latin typeface="ReithSans"/>
              </a:rPr>
              <a:t>The idea is for people to make a deliberate effort to spend money at black-owned businesses, either physically or online, on the first Saturday of every month</a:t>
            </a:r>
          </a:p>
          <a:p>
            <a:endParaRPr lang="en-US" dirty="0">
              <a:solidFill>
                <a:srgbClr val="343740"/>
              </a:solidFill>
              <a:latin typeface="ReithSans"/>
            </a:endParaRPr>
          </a:p>
          <a:p>
            <a:r>
              <a:rPr lang="en-US" dirty="0" err="1"/>
              <a:t>Jamelia</a:t>
            </a:r>
            <a:r>
              <a:rPr lang="en-US" dirty="0"/>
              <a:t> says she deliberately puts black female employees in positions of leadership in her company - because her business is trying to reach black women consumers</a:t>
            </a:r>
          </a:p>
          <a:p>
            <a:endParaRPr lang="en-US" dirty="0"/>
          </a:p>
          <a:p>
            <a:pPr algn="l"/>
            <a:r>
              <a:rPr lang="en-US" dirty="0">
                <a:solidFill>
                  <a:srgbClr val="343740"/>
                </a:solidFill>
                <a:latin typeface="ReithSans"/>
              </a:rPr>
              <a:t>"So, I do think it is important that Black Pound Day happens every month. If it was just one month of the year like Black History Month then we won't have that visibility and they will forget about us.”</a:t>
            </a:r>
          </a:p>
          <a:p>
            <a:pPr algn="l"/>
            <a:r>
              <a:rPr lang="en-US" dirty="0">
                <a:solidFill>
                  <a:srgbClr val="343740"/>
                </a:solidFill>
                <a:latin typeface="ReithSans"/>
              </a:rPr>
              <a:t>"We need that consistency because it helps </a:t>
            </a:r>
            <a:r>
              <a:rPr lang="en-US" dirty="0" err="1">
                <a:solidFill>
                  <a:srgbClr val="343740"/>
                </a:solidFill>
                <a:latin typeface="ReithSans"/>
              </a:rPr>
              <a:t>normalise</a:t>
            </a:r>
            <a:r>
              <a:rPr lang="en-US" dirty="0">
                <a:solidFill>
                  <a:srgbClr val="343740"/>
                </a:solidFill>
                <a:latin typeface="ReithSans"/>
              </a:rPr>
              <a:t> shopping black and [that] there are black business owners and black shoppers."</a:t>
            </a:r>
          </a:p>
          <a:p>
            <a:br>
              <a:rPr lang="en-US" dirty="0">
                <a:solidFill>
                  <a:srgbClr val="343740"/>
                </a:solidFill>
                <a:latin typeface="ReithSans"/>
              </a:rPr>
            </a:br>
            <a:endParaRPr lang="en-US" dirty="0"/>
          </a:p>
          <a:p>
            <a:endParaRPr lang="en-GB" dirty="0"/>
          </a:p>
        </p:txBody>
      </p:sp>
      <p:pic>
        <p:nvPicPr>
          <p:cNvPr id="7" name="Content Placeholder 6">
            <a:extLst>
              <a:ext uri="{FF2B5EF4-FFF2-40B4-BE49-F238E27FC236}">
                <a16:creationId xmlns:a16="http://schemas.microsoft.com/office/drawing/2014/main" id="{13F08778-E662-4FBD-979C-D041F4D9E023}"/>
              </a:ext>
            </a:extLst>
          </p:cNvPr>
          <p:cNvPicPr>
            <a:picLocks noGrp="1" noChangeAspect="1"/>
          </p:cNvPicPr>
          <p:nvPr>
            <p:ph idx="1"/>
          </p:nvPr>
        </p:nvPicPr>
        <p:blipFill>
          <a:blip r:embed="rId2"/>
          <a:stretch>
            <a:fillRect/>
          </a:stretch>
        </p:blipFill>
        <p:spPr>
          <a:xfrm>
            <a:off x="7387548" y="935071"/>
            <a:ext cx="3901416" cy="4744966"/>
          </a:xfrm>
          <a:prstGeom prst="rect">
            <a:avLst/>
          </a:prstGeom>
        </p:spPr>
      </p:pic>
    </p:spTree>
    <p:extLst>
      <p:ext uri="{BB962C8B-B14F-4D97-AF65-F5344CB8AC3E}">
        <p14:creationId xmlns:p14="http://schemas.microsoft.com/office/powerpoint/2010/main" val="362276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D4BB-3FA1-4338-A83C-0DA932A6DB30}"/>
              </a:ext>
            </a:extLst>
          </p:cNvPr>
          <p:cNvSpPr>
            <a:spLocks noGrp="1"/>
          </p:cNvSpPr>
          <p:nvPr>
            <p:ph type="title"/>
          </p:nvPr>
        </p:nvSpPr>
        <p:spPr>
          <a:xfrm>
            <a:off x="92946" y="350807"/>
            <a:ext cx="4468296" cy="646331"/>
          </a:xfrm>
        </p:spPr>
        <p:txBody>
          <a:bodyPr>
            <a:normAutofit fontScale="90000"/>
          </a:bodyPr>
          <a:lstStyle/>
          <a:p>
            <a:pPr algn="l"/>
            <a:r>
              <a:rPr lang="en-US" u="sng" dirty="0"/>
              <a:t>Racial stereotypes</a:t>
            </a:r>
          </a:p>
        </p:txBody>
      </p:sp>
      <p:sp>
        <p:nvSpPr>
          <p:cNvPr id="3" name="Content Placeholder 2">
            <a:extLst>
              <a:ext uri="{FF2B5EF4-FFF2-40B4-BE49-F238E27FC236}">
                <a16:creationId xmlns:a16="http://schemas.microsoft.com/office/drawing/2014/main" id="{16A2ABBC-5352-47D4-946E-D3BAC7C4365D}"/>
              </a:ext>
            </a:extLst>
          </p:cNvPr>
          <p:cNvSpPr>
            <a:spLocks noGrp="1"/>
          </p:cNvSpPr>
          <p:nvPr>
            <p:ph idx="1"/>
          </p:nvPr>
        </p:nvSpPr>
        <p:spPr>
          <a:xfrm>
            <a:off x="5206672" y="361447"/>
            <a:ext cx="6459118" cy="1847850"/>
          </a:xfrm>
        </p:spPr>
        <p:txBody>
          <a:bodyPr vert="horz" lIns="91440" tIns="45720" rIns="91440" bIns="45720" rtlCol="0" anchor="t">
            <a:normAutofit lnSpcReduction="10000"/>
          </a:bodyPr>
          <a:lstStyle/>
          <a:p>
            <a:pPr algn="ctr"/>
            <a:r>
              <a:rPr lang="en-US" sz="1800" dirty="0">
                <a:ea typeface="+mn-lt"/>
                <a:cs typeface="+mn-lt"/>
              </a:rPr>
              <a:t>Racial stereotypes are automatic and exaggerated mental pictures that we hold about all members of a particular racial group. When we stereotype people based on race, we don’t take into account individual differences. Because our racial stereotypes are so rigid, we tend to ignore or discard any information that is not consistent with the stereotype that we have developed about the racial group.</a:t>
            </a:r>
            <a:endParaRPr lang="en-US" sz="1800" dirty="0">
              <a:latin typeface="Rockwell"/>
            </a:endParaRPr>
          </a:p>
        </p:txBody>
      </p:sp>
      <p:sp>
        <p:nvSpPr>
          <p:cNvPr id="4" name="TextBox 3">
            <a:extLst>
              <a:ext uri="{FF2B5EF4-FFF2-40B4-BE49-F238E27FC236}">
                <a16:creationId xmlns:a16="http://schemas.microsoft.com/office/drawing/2014/main" id="{60962BBB-9EC1-48F8-AD41-D1A0088CBF18}"/>
              </a:ext>
            </a:extLst>
          </p:cNvPr>
          <p:cNvSpPr txBox="1"/>
          <p:nvPr/>
        </p:nvSpPr>
        <p:spPr>
          <a:xfrm>
            <a:off x="526210" y="2513469"/>
            <a:ext cx="461225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333333"/>
                </a:solidFill>
                <a:latin typeface="Helvetica Neue"/>
                <a:ea typeface="Helvetica Neue"/>
                <a:cs typeface="Helvetica Neue"/>
              </a:rPr>
              <a:t> However, in most cases, racial stereotypes are harmful because they ignore the full humanity and uniqueness of all people. When our perceptions of different races are distorted and stereotypical, it’s demeaning, devaluing, limiting, and hurtful to others. In some cases, people who are repeatedly labeled in negative ways will begin to develop feelings of inferiority. Sometimes, these feelings of inferiority can lead to self-fulfilling prophecies that perpetuate the stereotype.</a:t>
            </a:r>
            <a:endParaRPr lang="en-US" dirty="0"/>
          </a:p>
        </p:txBody>
      </p:sp>
      <p:sp>
        <p:nvSpPr>
          <p:cNvPr id="6" name="TextBox 5">
            <a:extLst>
              <a:ext uri="{FF2B5EF4-FFF2-40B4-BE49-F238E27FC236}">
                <a16:creationId xmlns:a16="http://schemas.microsoft.com/office/drawing/2014/main" id="{F81DBA1D-2F4E-4396-A0AF-11C569C0292A}"/>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7" name="TextBox 6">
            <a:extLst>
              <a:ext uri="{FF2B5EF4-FFF2-40B4-BE49-F238E27FC236}">
                <a16:creationId xmlns:a16="http://schemas.microsoft.com/office/drawing/2014/main" id="{C8CDD87E-4112-4253-A208-9D1FE95AA612}"/>
              </a:ext>
            </a:extLst>
          </p:cNvPr>
          <p:cNvSpPr txBox="1"/>
          <p:nvPr/>
        </p:nvSpPr>
        <p:spPr>
          <a:xfrm>
            <a:off x="6566827" y="5191125"/>
            <a:ext cx="452599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Racial stereotypes affect society from within schools, workplaces and jail. Often black men are targeted. They are the majority of </a:t>
            </a:r>
            <a:r>
              <a:rPr lang="en-US" dirty="0" err="1"/>
              <a:t>excludees</a:t>
            </a:r>
            <a:r>
              <a:rPr lang="en-US" dirty="0"/>
              <a:t>, fired employees and prisoners. </a:t>
            </a:r>
          </a:p>
        </p:txBody>
      </p:sp>
      <p:pic>
        <p:nvPicPr>
          <p:cNvPr id="8" name="Picture 8" descr="A picture containing text, newspaper&#10;&#10;Description automatically generated">
            <a:extLst>
              <a:ext uri="{FF2B5EF4-FFF2-40B4-BE49-F238E27FC236}">
                <a16:creationId xmlns:a16="http://schemas.microsoft.com/office/drawing/2014/main" id="{5EC27B66-8D18-4CC6-AFE9-98B31E4F289A}"/>
              </a:ext>
            </a:extLst>
          </p:cNvPr>
          <p:cNvPicPr>
            <a:picLocks noChangeAspect="1"/>
          </p:cNvPicPr>
          <p:nvPr/>
        </p:nvPicPr>
        <p:blipFill>
          <a:blip r:embed="rId2"/>
          <a:stretch>
            <a:fillRect/>
          </a:stretch>
        </p:blipFill>
        <p:spPr>
          <a:xfrm>
            <a:off x="8376251" y="3026884"/>
            <a:ext cx="3289539" cy="1997554"/>
          </a:xfrm>
          <a:prstGeom prst="rect">
            <a:avLst/>
          </a:prstGeom>
        </p:spPr>
      </p:pic>
      <p:sp>
        <p:nvSpPr>
          <p:cNvPr id="9" name="TextBox 8">
            <a:extLst>
              <a:ext uri="{FF2B5EF4-FFF2-40B4-BE49-F238E27FC236}">
                <a16:creationId xmlns:a16="http://schemas.microsoft.com/office/drawing/2014/main" id="{F9CEB6AE-1BB0-4BA6-86BA-C1170CFFF786}"/>
              </a:ext>
            </a:extLst>
          </p:cNvPr>
          <p:cNvSpPr txBox="1"/>
          <p:nvPr/>
        </p:nvSpPr>
        <p:spPr>
          <a:xfrm>
            <a:off x="770626" y="1843624"/>
            <a:ext cx="38933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u="sng" dirty="0">
                <a:solidFill>
                  <a:srgbClr val="0D2240"/>
                </a:solidFill>
                <a:latin typeface="GP"/>
              </a:rPr>
              <a:t>Are Our Racial Stereotypes Harmful?</a:t>
            </a:r>
            <a:endParaRPr lang="en-US" u="sng" dirty="0"/>
          </a:p>
          <a:p>
            <a:endParaRPr lang="en-US" u="sng" dirty="0"/>
          </a:p>
        </p:txBody>
      </p:sp>
      <p:pic>
        <p:nvPicPr>
          <p:cNvPr id="10" name="Picture 10" descr="Text&#10;&#10;Description automatically generated">
            <a:extLst>
              <a:ext uri="{FF2B5EF4-FFF2-40B4-BE49-F238E27FC236}">
                <a16:creationId xmlns:a16="http://schemas.microsoft.com/office/drawing/2014/main" id="{E8E714B2-6CD0-4777-8C9C-1D2228A2C554}"/>
              </a:ext>
            </a:extLst>
          </p:cNvPr>
          <p:cNvPicPr>
            <a:picLocks noChangeAspect="1"/>
          </p:cNvPicPr>
          <p:nvPr/>
        </p:nvPicPr>
        <p:blipFill>
          <a:blip r:embed="rId3"/>
          <a:stretch>
            <a:fillRect/>
          </a:stretch>
        </p:blipFill>
        <p:spPr>
          <a:xfrm>
            <a:off x="5699322" y="2489955"/>
            <a:ext cx="2466975" cy="1847850"/>
          </a:xfrm>
          <a:prstGeom prst="rect">
            <a:avLst/>
          </a:prstGeom>
        </p:spPr>
      </p:pic>
    </p:spTree>
    <p:extLst>
      <p:ext uri="{BB962C8B-B14F-4D97-AF65-F5344CB8AC3E}">
        <p14:creationId xmlns:p14="http://schemas.microsoft.com/office/powerpoint/2010/main" val="175275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CB941-6283-4EDD-8510-9AEB8EE10D2D}"/>
              </a:ext>
            </a:extLst>
          </p:cNvPr>
          <p:cNvSpPr>
            <a:spLocks noGrp="1"/>
          </p:cNvSpPr>
          <p:nvPr>
            <p:ph type="ctrTitle"/>
          </p:nvPr>
        </p:nvSpPr>
        <p:spPr>
          <a:xfrm>
            <a:off x="2510377" y="813198"/>
            <a:ext cx="8066872" cy="3091827"/>
          </a:xfrm>
        </p:spPr>
        <p:txBody>
          <a:bodyPr>
            <a:noAutofit/>
          </a:bodyPr>
          <a:lstStyle/>
          <a:p>
            <a:pPr algn="ctr"/>
            <a:r>
              <a:rPr lang="en-GB" sz="8000" dirty="0">
                <a:latin typeface="Bell MT" panose="02020503060305020303" pitchFamily="18" charset="0"/>
              </a:rPr>
              <a:t>Black Lives matter movement</a:t>
            </a:r>
          </a:p>
        </p:txBody>
      </p:sp>
      <p:pic>
        <p:nvPicPr>
          <p:cNvPr id="4" name="Picture 3">
            <a:extLst>
              <a:ext uri="{FF2B5EF4-FFF2-40B4-BE49-F238E27FC236}">
                <a16:creationId xmlns:a16="http://schemas.microsoft.com/office/drawing/2014/main" id="{4A3CE34B-3899-4A4A-94D3-7E70D93845A4}"/>
              </a:ext>
            </a:extLst>
          </p:cNvPr>
          <p:cNvPicPr>
            <a:picLocks noChangeAspect="1"/>
          </p:cNvPicPr>
          <p:nvPr/>
        </p:nvPicPr>
        <p:blipFill>
          <a:blip r:embed="rId2"/>
          <a:stretch>
            <a:fillRect/>
          </a:stretch>
        </p:blipFill>
        <p:spPr>
          <a:xfrm>
            <a:off x="0" y="4679576"/>
            <a:ext cx="3216536" cy="2178424"/>
          </a:xfrm>
          <a:prstGeom prst="rect">
            <a:avLst/>
          </a:prstGeom>
        </p:spPr>
      </p:pic>
      <p:pic>
        <p:nvPicPr>
          <p:cNvPr id="5" name="Picture 4">
            <a:extLst>
              <a:ext uri="{FF2B5EF4-FFF2-40B4-BE49-F238E27FC236}">
                <a16:creationId xmlns:a16="http://schemas.microsoft.com/office/drawing/2014/main" id="{94369334-B8DF-45D5-9742-3AB4366FD306}"/>
              </a:ext>
            </a:extLst>
          </p:cNvPr>
          <p:cNvPicPr>
            <a:picLocks noChangeAspect="1"/>
          </p:cNvPicPr>
          <p:nvPr/>
        </p:nvPicPr>
        <p:blipFill>
          <a:blip r:embed="rId3"/>
          <a:stretch>
            <a:fillRect/>
          </a:stretch>
        </p:blipFill>
        <p:spPr>
          <a:xfrm>
            <a:off x="4494218" y="4679576"/>
            <a:ext cx="3203565" cy="2178424"/>
          </a:xfrm>
          <a:prstGeom prst="rect">
            <a:avLst/>
          </a:prstGeom>
        </p:spPr>
      </p:pic>
      <p:pic>
        <p:nvPicPr>
          <p:cNvPr id="6" name="Picture 5">
            <a:extLst>
              <a:ext uri="{FF2B5EF4-FFF2-40B4-BE49-F238E27FC236}">
                <a16:creationId xmlns:a16="http://schemas.microsoft.com/office/drawing/2014/main" id="{314C221E-88D2-4900-8199-CD678D235981}"/>
              </a:ext>
            </a:extLst>
          </p:cNvPr>
          <p:cNvPicPr>
            <a:picLocks noChangeAspect="1"/>
          </p:cNvPicPr>
          <p:nvPr/>
        </p:nvPicPr>
        <p:blipFill>
          <a:blip r:embed="rId4"/>
          <a:stretch>
            <a:fillRect/>
          </a:stretch>
        </p:blipFill>
        <p:spPr>
          <a:xfrm>
            <a:off x="8975466" y="4679576"/>
            <a:ext cx="3203566" cy="2178424"/>
          </a:xfrm>
          <a:prstGeom prst="rect">
            <a:avLst/>
          </a:prstGeom>
        </p:spPr>
      </p:pic>
    </p:spTree>
    <p:extLst>
      <p:ext uri="{BB962C8B-B14F-4D97-AF65-F5344CB8AC3E}">
        <p14:creationId xmlns:p14="http://schemas.microsoft.com/office/powerpoint/2010/main" val="403140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465B-DD81-4263-94DC-B43C865942F6}"/>
              </a:ext>
            </a:extLst>
          </p:cNvPr>
          <p:cNvSpPr>
            <a:spLocks noGrp="1"/>
          </p:cNvSpPr>
          <p:nvPr>
            <p:ph type="title"/>
          </p:nvPr>
        </p:nvSpPr>
        <p:spPr>
          <a:xfrm>
            <a:off x="2048256" y="452483"/>
            <a:ext cx="7729728" cy="1188720"/>
          </a:xfrm>
        </p:spPr>
        <p:txBody>
          <a:bodyPr>
            <a:normAutofit/>
          </a:bodyPr>
          <a:lstStyle/>
          <a:p>
            <a:r>
              <a:rPr lang="en-GB" sz="4800" dirty="0">
                <a:latin typeface="Bell MT" panose="02020503060305020303" pitchFamily="18" charset="0"/>
              </a:rPr>
              <a:t>The BLM movement</a:t>
            </a:r>
          </a:p>
        </p:txBody>
      </p:sp>
      <p:sp>
        <p:nvSpPr>
          <p:cNvPr id="4" name="TextBox 3">
            <a:extLst>
              <a:ext uri="{FF2B5EF4-FFF2-40B4-BE49-F238E27FC236}">
                <a16:creationId xmlns:a16="http://schemas.microsoft.com/office/drawing/2014/main" id="{5B1B8F8A-1CD6-43D7-951C-46B446145366}"/>
              </a:ext>
            </a:extLst>
          </p:cNvPr>
          <p:cNvSpPr txBox="1"/>
          <p:nvPr/>
        </p:nvSpPr>
        <p:spPr>
          <a:xfrm>
            <a:off x="685801" y="2065867"/>
            <a:ext cx="7264100" cy="4339650"/>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Bell MT" panose="02020503060305020303" pitchFamily="18" charset="0"/>
              </a:rPr>
              <a:t>In 2013 the Black Lives Matter movement was created after the murder of </a:t>
            </a:r>
            <a:r>
              <a:rPr lang="en-GB" dirty="0">
                <a:latin typeface="Bell MT" panose="02020503060305020303" pitchFamily="18" charset="0"/>
              </a:rPr>
              <a:t>Trayvon Martin</a:t>
            </a:r>
            <a:r>
              <a:rPr lang="en-GB" dirty="0">
                <a:latin typeface="Bookman Old Style" panose="02050604050505020204" pitchFamily="18" charset="0"/>
              </a:rPr>
              <a:t>. It is a global organisation in the UK, US, Canada and so on, it was created in order to get rid of white supremacy.</a:t>
            </a:r>
          </a:p>
          <a:p>
            <a:pPr marL="285750" indent="-285750">
              <a:buFont typeface="Arial" panose="020B0604020202020204" pitchFamily="34" charset="0"/>
              <a:buChar char="•"/>
            </a:pPr>
            <a:endParaRPr lang="en-GB" sz="2000" dirty="0">
              <a:latin typeface="Bell MT" panose="02020503060305020303" pitchFamily="18" charset="0"/>
            </a:endParaRPr>
          </a:p>
          <a:p>
            <a:pPr marL="285750" indent="-285750">
              <a:buFont typeface="Arial" panose="020B0604020202020204" pitchFamily="34" charset="0"/>
              <a:buChar char="•"/>
            </a:pPr>
            <a:r>
              <a:rPr lang="en-GB" sz="2000" dirty="0">
                <a:latin typeface="Bell MT" panose="02020503060305020303" pitchFamily="18" charset="0"/>
              </a:rPr>
              <a:t>Black Lives Matter is not spreading a message saying </a:t>
            </a:r>
            <a:r>
              <a:rPr lang="en-GB" sz="2000" dirty="0">
                <a:solidFill>
                  <a:srgbClr val="FF0000"/>
                </a:solidFill>
                <a:latin typeface="Bell MT" panose="02020503060305020303" pitchFamily="18" charset="0"/>
              </a:rPr>
              <a:t>only</a:t>
            </a:r>
            <a:r>
              <a:rPr lang="en-GB" sz="2000" dirty="0">
                <a:latin typeface="Bell MT" panose="02020503060305020303" pitchFamily="18" charset="0"/>
              </a:rPr>
              <a:t> black lives matter but rather black lives matter </a:t>
            </a:r>
            <a:r>
              <a:rPr lang="en-GB" sz="2000" dirty="0">
                <a:solidFill>
                  <a:srgbClr val="FF0000"/>
                </a:solidFill>
                <a:latin typeface="Bell MT" panose="02020503060305020303" pitchFamily="18" charset="0"/>
              </a:rPr>
              <a:t>too </a:t>
            </a:r>
            <a:r>
              <a:rPr lang="en-GB" sz="2000" dirty="0">
                <a:latin typeface="Bell MT" panose="02020503060305020303" pitchFamily="18" charset="0"/>
              </a:rPr>
              <a:t>as they have been oppressed for years and not seen as important</a:t>
            </a:r>
          </a:p>
          <a:p>
            <a:pPr marL="285750" indent="-285750">
              <a:buFont typeface="Arial" panose="020B0604020202020204" pitchFamily="34" charset="0"/>
              <a:buChar char="•"/>
            </a:pPr>
            <a:endParaRPr lang="en-GB" sz="2000" dirty="0">
              <a:solidFill>
                <a:srgbClr val="FF0000"/>
              </a:solidFill>
              <a:latin typeface="Bell MT" panose="02020503060305020303" pitchFamily="18" charset="0"/>
            </a:endParaRPr>
          </a:p>
          <a:p>
            <a:pPr marL="285750" indent="-285750">
              <a:buFont typeface="Arial" panose="020B0604020202020204" pitchFamily="34" charset="0"/>
              <a:buChar char="•"/>
            </a:pPr>
            <a:r>
              <a:rPr lang="en-GB" sz="2000" dirty="0">
                <a:latin typeface="Bell MT" panose="02020503060305020303" pitchFamily="18" charset="0"/>
              </a:rPr>
              <a:t>People usually take part in peaceful protests as the movement does not promote violence</a:t>
            </a:r>
          </a:p>
          <a:p>
            <a:pPr marL="285750" indent="-285750">
              <a:buFont typeface="Arial" panose="020B0604020202020204" pitchFamily="34" charset="0"/>
              <a:buChar char="•"/>
            </a:pPr>
            <a:endParaRPr lang="en-GB" sz="2000" dirty="0">
              <a:latin typeface="Bell MT" panose="02020503060305020303" pitchFamily="18" charset="0"/>
            </a:endParaRPr>
          </a:p>
          <a:p>
            <a:pPr marL="285750" indent="-285750">
              <a:buFont typeface="Arial" panose="020B0604020202020204" pitchFamily="34" charset="0"/>
              <a:buChar char="•"/>
            </a:pPr>
            <a:r>
              <a:rPr lang="en-GB" sz="2000" dirty="0">
                <a:latin typeface="Bell MT" panose="02020503060305020303" pitchFamily="18" charset="0"/>
              </a:rPr>
              <a:t>BLM also goes against police brutality as it is a big problem in America as well as the UK </a:t>
            </a:r>
          </a:p>
        </p:txBody>
      </p:sp>
      <p:pic>
        <p:nvPicPr>
          <p:cNvPr id="5" name="Picture 4">
            <a:extLst>
              <a:ext uri="{FF2B5EF4-FFF2-40B4-BE49-F238E27FC236}">
                <a16:creationId xmlns:a16="http://schemas.microsoft.com/office/drawing/2014/main" id="{A0A2CE35-362B-41A6-AC8A-AEC0F5D0CB41}"/>
              </a:ext>
            </a:extLst>
          </p:cNvPr>
          <p:cNvPicPr>
            <a:picLocks noChangeAspect="1"/>
          </p:cNvPicPr>
          <p:nvPr/>
        </p:nvPicPr>
        <p:blipFill>
          <a:blip r:embed="rId2"/>
          <a:stretch>
            <a:fillRect/>
          </a:stretch>
        </p:blipFill>
        <p:spPr>
          <a:xfrm>
            <a:off x="8615978" y="2834639"/>
            <a:ext cx="3385073" cy="2538805"/>
          </a:xfrm>
          <a:prstGeom prst="rect">
            <a:avLst/>
          </a:prstGeom>
        </p:spPr>
      </p:pic>
    </p:spTree>
    <p:extLst>
      <p:ext uri="{BB962C8B-B14F-4D97-AF65-F5344CB8AC3E}">
        <p14:creationId xmlns:p14="http://schemas.microsoft.com/office/powerpoint/2010/main" val="258912234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C293DF38D4F41ABE5673E15CB5FD7" ma:contentTypeVersion="5" ma:contentTypeDescription="Create a new document." ma:contentTypeScope="" ma:versionID="806b7ddca9926b639435e09879bab9b6">
  <xsd:schema xmlns:xsd="http://www.w3.org/2001/XMLSchema" xmlns:xs="http://www.w3.org/2001/XMLSchema" xmlns:p="http://schemas.microsoft.com/office/2006/metadata/properties" xmlns:ns3="ea3e1460-c6d3-47d6-89a0-416d616a760f" xmlns:ns4="cfe4b2c2-748e-4514-bdbd-3013e23c9e0d" targetNamespace="http://schemas.microsoft.com/office/2006/metadata/properties" ma:root="true" ma:fieldsID="a07aac878e9cc984d01a0ec2f84e912f" ns3:_="" ns4:_="">
    <xsd:import namespace="ea3e1460-c6d3-47d6-89a0-416d616a760f"/>
    <xsd:import namespace="cfe4b2c2-748e-4514-bdbd-3013e23c9e0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3e1460-c6d3-47d6-89a0-416d616a76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e4b2c2-748e-4514-bdbd-3013e23c9e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B664D1-3A2F-4608-A2C7-3F6D0A41C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3e1460-c6d3-47d6-89a0-416d616a760f"/>
    <ds:schemaRef ds:uri="cfe4b2c2-748e-4514-bdbd-3013e23c9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E7F437-2076-4020-9C94-16787BEA8081}">
  <ds:schemaRefs>
    <ds:schemaRef ds:uri="http://schemas.microsoft.com/sharepoint/v3/contenttype/forms"/>
  </ds:schemaRefs>
</ds:datastoreItem>
</file>

<file path=customXml/itemProps3.xml><?xml version="1.0" encoding="utf-8"?>
<ds:datastoreItem xmlns:ds="http://schemas.openxmlformats.org/officeDocument/2006/customXml" ds:itemID="{86736E6E-338F-4180-9A80-D51CA35D86F5}">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terms/"/>
    <ds:schemaRef ds:uri="http://purl.org/dc/elements/1.1/"/>
    <ds:schemaRef ds:uri="ea3e1460-c6d3-47d6-89a0-416d616a760f"/>
    <ds:schemaRef ds:uri="cfe4b2c2-748e-4514-bdbd-3013e23c9e0d"/>
  </ds:schemaRefs>
</ds:datastoreItem>
</file>

<file path=docProps/app.xml><?xml version="1.0" encoding="utf-8"?>
<Properties xmlns="http://schemas.openxmlformats.org/officeDocument/2006/extended-properties" xmlns:vt="http://schemas.openxmlformats.org/officeDocument/2006/docPropsVTypes">
  <Template>TM10001115[[fn=Parcel]]</Template>
  <TotalTime>46</TotalTime>
  <Words>584</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Bell MT</vt:lpstr>
      <vt:lpstr>Bookman Old Style</vt:lpstr>
      <vt:lpstr>Gill Sans MT</vt:lpstr>
      <vt:lpstr>GP</vt:lpstr>
      <vt:lpstr>Helvetica Neue</vt:lpstr>
      <vt:lpstr>ReithSans</vt:lpstr>
      <vt:lpstr>Roboto</vt:lpstr>
      <vt:lpstr>Rockwell</vt:lpstr>
      <vt:lpstr>Parcel</vt:lpstr>
      <vt:lpstr>RACISM</vt:lpstr>
      <vt:lpstr>institutional racism</vt:lpstr>
      <vt:lpstr>What is institutional racism?</vt:lpstr>
      <vt:lpstr>What is institutional racism?</vt:lpstr>
      <vt:lpstr>Ending racism in business: 'We've still got work to do’ - Jamelia Donaldson</vt:lpstr>
      <vt:lpstr>Racial stereotypes</vt:lpstr>
      <vt:lpstr>Black Lives matter movement</vt:lpstr>
      <vt:lpstr>The BLM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racism</dc:title>
  <dc:creator>Madalaine Caiger Brown</dc:creator>
  <cp:lastModifiedBy>Karima Srhir</cp:lastModifiedBy>
  <cp:revision>8</cp:revision>
  <dcterms:created xsi:type="dcterms:W3CDTF">2021-10-12T08:15:25Z</dcterms:created>
  <dcterms:modified xsi:type="dcterms:W3CDTF">2021-10-12T09:14:52Z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0x010100299C293DF38D4F41ABE5673E15CB5FD7</vt:lpwstr>
  </property>
</Properties>
</file>