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1" r:id="rId6"/>
    <p:sldMasterId id="2147483747" r:id="rId7"/>
    <p:sldMasterId id="2147483759" r:id="rId8"/>
    <p:sldMasterId id="2147483771" r:id="rId9"/>
    <p:sldMasterId id="2147483783" r:id="rId10"/>
  </p:sldMasterIdLst>
  <p:notesMasterIdLst>
    <p:notesMasterId r:id="rId44"/>
  </p:notesMasterIdLst>
  <p:sldIdLst>
    <p:sldId id="256" r:id="rId11"/>
    <p:sldId id="306" r:id="rId12"/>
    <p:sldId id="323" r:id="rId13"/>
    <p:sldId id="300" r:id="rId14"/>
    <p:sldId id="315" r:id="rId15"/>
    <p:sldId id="314" r:id="rId16"/>
    <p:sldId id="305" r:id="rId17"/>
    <p:sldId id="311" r:id="rId18"/>
    <p:sldId id="307" r:id="rId19"/>
    <p:sldId id="312" r:id="rId20"/>
    <p:sldId id="308" r:id="rId21"/>
    <p:sldId id="310" r:id="rId22"/>
    <p:sldId id="302" r:id="rId23"/>
    <p:sldId id="309" r:id="rId24"/>
    <p:sldId id="313" r:id="rId25"/>
    <p:sldId id="320" r:id="rId26"/>
    <p:sldId id="316" r:id="rId27"/>
    <p:sldId id="317" r:id="rId28"/>
    <p:sldId id="318" r:id="rId29"/>
    <p:sldId id="321" r:id="rId30"/>
    <p:sldId id="319" r:id="rId31"/>
    <p:sldId id="322" r:id="rId32"/>
    <p:sldId id="324" r:id="rId33"/>
    <p:sldId id="392" r:id="rId34"/>
    <p:sldId id="335" r:id="rId35"/>
    <p:sldId id="336" r:id="rId36"/>
    <p:sldId id="399" r:id="rId37"/>
    <p:sldId id="404" r:id="rId38"/>
    <p:sldId id="400" r:id="rId39"/>
    <p:sldId id="401" r:id="rId40"/>
    <p:sldId id="402" r:id="rId41"/>
    <p:sldId id="403" r:id="rId42"/>
    <p:sldId id="371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37"/>
  </p:normalViewPr>
  <p:slideViewPr>
    <p:cSldViewPr snapToGrid="0">
      <p:cViewPr varScale="1">
        <p:scale>
          <a:sx n="132" d="100"/>
          <a:sy n="132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KS3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180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2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4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2AF93-93CA-4673-BDD2-394D01FCD06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dirty="0" err="1"/>
              <a:t>activelearn</a:t>
            </a:r>
            <a:r>
              <a:rPr lang="en-US" dirty="0"/>
              <a:t> video to introduce evaporation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9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22F94-989C-4CDA-91CA-3B7A43A7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35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85158-E618-4E1E-9087-8A78AC941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67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A5B0D-4EA5-4DD2-8B30-1F687785F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5916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139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2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068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8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9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3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22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49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88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57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8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55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693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90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76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017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6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5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4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BD4E8-96CD-408E-B87A-9ECDAA5DE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73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AE338-CA5A-4196-B829-49E94E755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21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3D355-497D-4988-AE9B-6E900142F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21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DD4D2-6212-4649-9A2B-B37F3ED6E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398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F4673-108F-4D49-A20C-78046E731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23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0EDDF-AFF9-462B-AF6D-5E6CD3B77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80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5964F-7ECE-4066-91AE-A61CE3AC5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210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07813-DA19-40BD-81F6-544621554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6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 dirty="0"/>
              <a:t> </a:t>
            </a:r>
            <a:endParaRPr lang="en-GB" sz="1500" b="0" dirty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F1B7D2F-77F8-4FDE-B629-03C246247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9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highamspark.fireflycloud.net/science/doddle" TargetMode="External"/><Relationship Id="rId12" Type="http://schemas.openxmlformats.org/officeDocument/2006/relationships/hyperlink" Target="http://www.highamsparkschool.co.uk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hyperlink" Target="https://www.youtube.com/channel/UCevUL4wPdprao-yKOZ8GFNw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phet.colorado.edu/en/simulations/category/by-level/elementary-school" TargetMode="External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teachonline.com/product/view/id/335/page/166/mode/dps?modal=/player/animation/id/39082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_9yqUMPdU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0"/>
            <a:ext cx="11615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03/03/2019</a:t>
            </a:fld>
            <a:endParaRPr lang="en-US" sz="30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296105" y="693490"/>
            <a:ext cx="973621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8Ka2 Heat and temperature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73" y="4539448"/>
            <a:ext cx="1931408" cy="5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yt-brand-standard-logo-95x40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6317" y="4642828"/>
            <a:ext cx="943569" cy="397292"/>
          </a:xfrm>
          <a:prstGeom prst="rect">
            <a:avLst/>
          </a:prstGeom>
        </p:spPr>
      </p:pic>
      <p:pic>
        <p:nvPicPr>
          <p:cNvPr id="2" name="Picture 2" descr="Image result for doddlelear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4" y="4615567"/>
            <a:ext cx="1736123" cy="4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New PhET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1781" y="4539448"/>
            <a:ext cx="910977" cy="604053"/>
          </a:xfrm>
          <a:prstGeom prst="rect">
            <a:avLst/>
          </a:prstGeom>
          <a:noFill/>
        </p:spPr>
      </p:pic>
      <p:sp>
        <p:nvSpPr>
          <p:cNvPr id="3" name="AutoShape 4" descr="https://highamspark.fireflycloud.net/resource.aspx?id=8894"/>
          <p:cNvSpPr>
            <a:spLocks noChangeAspect="1" noChangeArrowheads="1"/>
          </p:cNvSpPr>
          <p:nvPr/>
        </p:nvSpPr>
        <p:spPr bwMode="auto">
          <a:xfrm>
            <a:off x="4419600" y="2419350"/>
            <a:ext cx="899984" cy="8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twig worl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53" y="4493381"/>
            <a:ext cx="1382040" cy="6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87603"/>
            <a:ext cx="555897" cy="5558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297" y="1597586"/>
            <a:ext cx="3802190" cy="2307150"/>
            <a:chOff x="176685" y="1634655"/>
            <a:chExt cx="3000269" cy="1762841"/>
          </a:xfrm>
        </p:grpSpPr>
        <p:pic>
          <p:nvPicPr>
            <p:cNvPr id="16" name="Picture 5" descr="D218D23C"/>
            <p:cNvPicPr>
              <a:picLocks noChangeAspect="1" noChangeArrowheads="1"/>
            </p:cNvPicPr>
            <p:nvPr/>
          </p:nvPicPr>
          <p:blipFill>
            <a:blip r:embed="rId14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9" t="23042" r="726" b="21637"/>
            <a:stretch>
              <a:fillRect/>
            </a:stretch>
          </p:blipFill>
          <p:spPr bwMode="auto">
            <a:xfrm>
              <a:off x="176685" y="1634655"/>
              <a:ext cx="1346585" cy="175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FF29BFAA"/>
            <p:cNvPicPr>
              <a:picLocks noChangeAspect="1" noChangeArrowheads="1"/>
            </p:cNvPicPr>
            <p:nvPr/>
          </p:nvPicPr>
          <p:blipFill>
            <a:blip r:embed="rId15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31129" r="2834" b="26680"/>
            <a:stretch>
              <a:fillRect/>
            </a:stretch>
          </p:blipFill>
          <p:spPr bwMode="auto">
            <a:xfrm>
              <a:off x="1476504" y="1874409"/>
              <a:ext cx="1700450" cy="1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546092" y="1361924"/>
            <a:ext cx="3459892" cy="2162432"/>
          </a:xfrm>
          <a:prstGeom prst="cloudCallout">
            <a:avLst>
              <a:gd name="adj1" fmla="val -51379"/>
              <a:gd name="adj2" fmla="val 870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these drinks starting temperatures be?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4770304" y="3690651"/>
            <a:ext cx="1562559" cy="1287462"/>
          </a:xfrm>
          <a:prstGeom prst="cloudCallout">
            <a:avLst>
              <a:gd name="adj1" fmla="val 85120"/>
              <a:gd name="adj2" fmla="val 513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pic>
        <p:nvPicPr>
          <p:cNvPr id="23" name="Picture 9" descr="http://www.r-e-m.co.uk/logo/companion/iLOGstudio/sensors/small/EasyS_qadvanced_S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86061" y="1483796"/>
            <a:ext cx="1612340" cy="972965"/>
          </a:xfrm>
          <a:prstGeom prst="rect">
            <a:avLst/>
          </a:prstGeom>
          <a:noFill/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6437870" y="2345552"/>
            <a:ext cx="3378159" cy="2061520"/>
          </a:xfrm>
          <a:prstGeom prst="cloudCallout">
            <a:avLst>
              <a:gd name="adj1" fmla="val 23780"/>
              <a:gd name="adj2" fmla="val -9239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to their temperatures?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81744"/>
              </p:ext>
            </p:extLst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258" y="2270502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126" y="4274949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858" y="2399655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6" y="1145476"/>
            <a:ext cx="1571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" y="131736"/>
            <a:ext cx="1628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8750" y="338141"/>
            <a:ext cx="6955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Both pans of soup have the same _____ but the steaming one has a higher ___________ so it has _____ heat energy.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5722" y="312978"/>
            <a:ext cx="126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4088" y="1144157"/>
            <a:ext cx="236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2826" y="1178300"/>
            <a:ext cx="126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pic>
        <p:nvPicPr>
          <p:cNvPr id="9" name="Picture 10" descr="MCj0407808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2" y="3429567"/>
            <a:ext cx="1368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Cj0215837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0" y="2330882"/>
            <a:ext cx="14414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95021" y="2435579"/>
            <a:ext cx="7148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Both the ice cubes and iceberg are melting, so…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 iceberg has …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it has _____ heat energy.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8665" y="2813371"/>
            <a:ext cx="598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both at 0°C.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5113" y="3247324"/>
            <a:ext cx="234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0849" y="3704524"/>
            <a:ext cx="126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pic>
        <p:nvPicPr>
          <p:cNvPr id="15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04" y="4224423"/>
            <a:ext cx="1235155" cy="80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7032172" y="4200041"/>
            <a:ext cx="639639" cy="83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-467657" y="-154983"/>
            <a:ext cx="3071372" cy="2080351"/>
          </a:xfrm>
          <a:prstGeom prst="cloudCallout">
            <a:avLst>
              <a:gd name="adj1" fmla="val -32846"/>
              <a:gd name="adj2" fmla="val 7667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something at 0°C have heat energy?</a:t>
            </a:r>
          </a:p>
        </p:txBody>
      </p:sp>
    </p:spTree>
    <p:extLst>
      <p:ext uri="{BB962C8B-B14F-4D97-AF65-F5344CB8AC3E}">
        <p14:creationId xmlns:p14="http://schemas.microsoft.com/office/powerpoint/2010/main" val="13918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26" y="2002313"/>
            <a:ext cx="4804474" cy="314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4881966" cy="2746106"/>
          </a:xfrm>
          <a:prstGeom prst="rect">
            <a:avLst/>
          </a:prstGeom>
        </p:spPr>
      </p:pic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6075335" y="136683"/>
            <a:ext cx="2658239" cy="1785107"/>
          </a:xfrm>
          <a:prstGeom prst="cloudCallout">
            <a:avLst>
              <a:gd name="adj1" fmla="val 56561"/>
              <a:gd name="adj2" fmla="val 6600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hotter?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77585" y="2706819"/>
            <a:ext cx="3084722" cy="2269475"/>
          </a:xfrm>
          <a:prstGeom prst="cloudCallout">
            <a:avLst>
              <a:gd name="adj1" fmla="val -61508"/>
              <a:gd name="adj2" fmla="val 506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more heat energy?</a:t>
            </a:r>
          </a:p>
        </p:txBody>
      </p:sp>
    </p:spTree>
    <p:extLst>
      <p:ext uri="{BB962C8B-B14F-4D97-AF65-F5344CB8AC3E}">
        <p14:creationId xmlns:p14="http://schemas.microsoft.com/office/powerpoint/2010/main" val="251231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687239" y="121185"/>
            <a:ext cx="3084722" cy="2269475"/>
          </a:xfrm>
          <a:prstGeom prst="cloudCallout">
            <a:avLst>
              <a:gd name="adj1" fmla="val 24406"/>
              <a:gd name="adj2" fmla="val 8922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sparks not hurt too much?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51" y="297456"/>
            <a:ext cx="1883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about 1500 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816906" y="2864386"/>
            <a:ext cx="2851532" cy="2080351"/>
          </a:xfrm>
          <a:prstGeom prst="cloudCallout">
            <a:avLst>
              <a:gd name="adj1" fmla="val 62268"/>
              <a:gd name="adj2" fmla="val 532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temperature are they?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189" y="3099661"/>
            <a:ext cx="213876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NEVER touch the main burning part and follow adult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916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8318" y="272059"/>
            <a:ext cx="4610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Verdana" panose="020B0604030504040204" pitchFamily="34" charset="0"/>
              </a:rPr>
              <a:t>Over 430 children under five are severely burned in baths every year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Image result for burnt foot in b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" y="203416"/>
            <a:ext cx="1334306" cy="16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492" y="2092270"/>
            <a:ext cx="55793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Alegreya"/>
              </a:rPr>
              <a:t>A nurse placed a 60 year old patient in a bathtub without first checking the temperature. The nurse then left the patient in the bath. When they returned, the patient’s skin was bright red and burned on both feet.</a:t>
            </a:r>
            <a:r>
              <a:rPr lang="en-GB" dirty="0">
                <a:solidFill>
                  <a:srgbClr val="002060"/>
                </a:solidFill>
                <a:latin typeface="Alegreya"/>
              </a:rPr>
              <a:t> 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://www.nursing-home-neglect.com/Websites/nhn/images/1202101241a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28" y="2250162"/>
            <a:ext cx="3258518" cy="24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173367" y="85240"/>
            <a:ext cx="2851532" cy="2080351"/>
          </a:xfrm>
          <a:prstGeom prst="cloudCallout">
            <a:avLst>
              <a:gd name="adj1" fmla="val 50039"/>
              <a:gd name="adj2" fmla="val 722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hot baths dangerous?</a:t>
            </a:r>
          </a:p>
        </p:txBody>
      </p:sp>
    </p:spTree>
    <p:extLst>
      <p:ext uri="{BB962C8B-B14F-4D97-AF65-F5344CB8AC3E}">
        <p14:creationId xmlns:p14="http://schemas.microsoft.com/office/powerpoint/2010/main" val="279081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466"/>
            <a:ext cx="1622044" cy="10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274911" y="240222"/>
            <a:ext cx="839994" cy="11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1566" y="185980"/>
            <a:ext cx="7462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sparks are at a much higher temperature than the water. But the water has a much greater mass, so it has more heat energy.</a:t>
            </a:r>
          </a:p>
          <a:p>
            <a:r>
              <a:rPr lang="en-GB" sz="2800" dirty="0"/>
              <a:t>(Water is also a </a:t>
            </a:r>
            <a:r>
              <a:rPr lang="en-GB" sz="2800" u="sng" dirty="0"/>
              <a:t>material</a:t>
            </a:r>
            <a:r>
              <a:rPr lang="en-GB" sz="2800" dirty="0"/>
              <a:t> that stores a lot of heat energy, compared to other materials of the same mass and temperature.) </a:t>
            </a:r>
          </a:p>
        </p:txBody>
      </p:sp>
    </p:spTree>
    <p:extLst>
      <p:ext uri="{BB962C8B-B14F-4D97-AF65-F5344CB8AC3E}">
        <p14:creationId xmlns:p14="http://schemas.microsoft.com/office/powerpoint/2010/main" val="20899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/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258" y="2270502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126" y="4274949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858" y="2399655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1444" y="2575303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highamspark.fireflycloud.net/resource.aspx?id=8894"/>
          <p:cNvSpPr>
            <a:spLocks noChangeAspect="1" noChangeArrowheads="1"/>
          </p:cNvSpPr>
          <p:nvPr/>
        </p:nvSpPr>
        <p:spPr bwMode="auto">
          <a:xfrm>
            <a:off x="4419600" y="2419350"/>
            <a:ext cx="899984" cy="8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02738"/>
            <a:ext cx="4773478" cy="2943417"/>
            <a:chOff x="176685" y="1634655"/>
            <a:chExt cx="3000269" cy="1762841"/>
          </a:xfrm>
        </p:grpSpPr>
        <p:pic>
          <p:nvPicPr>
            <p:cNvPr id="16" name="Picture 5" descr="D218D23C"/>
            <p:cNvPicPr>
              <a:picLocks noChangeAspect="1" noChangeArrowheads="1"/>
            </p:cNvPicPr>
            <p:nvPr/>
          </p:nvPicPr>
          <p:blipFill>
            <a:blip r:embed="rId3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9" t="23042" r="726" b="21637"/>
            <a:stretch>
              <a:fillRect/>
            </a:stretch>
          </p:blipFill>
          <p:spPr bwMode="auto">
            <a:xfrm>
              <a:off x="176685" y="1634655"/>
              <a:ext cx="1346585" cy="175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FF29BFAA"/>
            <p:cNvPicPr>
              <a:picLocks noChangeAspect="1" noChangeArrowheads="1"/>
            </p:cNvPicPr>
            <p:nvPr/>
          </p:nvPicPr>
          <p:blipFill>
            <a:blip r:embed="rId4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31129" r="2834" b="26680"/>
            <a:stretch>
              <a:fillRect/>
            </a:stretch>
          </p:blipFill>
          <p:spPr bwMode="auto">
            <a:xfrm>
              <a:off x="1476504" y="1874409"/>
              <a:ext cx="1700450" cy="1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787239" y="3039723"/>
            <a:ext cx="1562559" cy="1287462"/>
          </a:xfrm>
          <a:prstGeom prst="cloudCallout">
            <a:avLst>
              <a:gd name="adj1" fmla="val -71097"/>
              <a:gd name="adj2" fmla="val 754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Why?</a:t>
            </a:r>
          </a:p>
        </p:txBody>
      </p:sp>
      <p:pic>
        <p:nvPicPr>
          <p:cNvPr id="23" name="Picture 9" descr="http://www.r-e-m.co.uk/logo/companion/iLOGstudio/sensors/small/EasyS_qadvanced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6078" y="181938"/>
            <a:ext cx="2164059" cy="1305899"/>
          </a:xfrm>
          <a:prstGeom prst="rect">
            <a:avLst/>
          </a:prstGeom>
          <a:noFill/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849294" y="1733368"/>
            <a:ext cx="3378159" cy="2412427"/>
          </a:xfrm>
          <a:prstGeom prst="cloudCallout">
            <a:avLst>
              <a:gd name="adj1" fmla="val 56124"/>
              <a:gd name="adj2" fmla="val 6549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has happened to their temperatures?</a:t>
            </a:r>
          </a:p>
        </p:txBody>
      </p:sp>
    </p:spTree>
    <p:extLst>
      <p:ext uri="{BB962C8B-B14F-4D97-AF65-F5344CB8AC3E}">
        <p14:creationId xmlns:p14="http://schemas.microsoft.com/office/powerpoint/2010/main" val="274962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218D23C"/>
          <p:cNvPicPr>
            <a:picLocks noChangeAspect="1" noChangeArrowheads="1"/>
          </p:cNvPicPr>
          <p:nvPr/>
        </p:nvPicPr>
        <p:blipFill rotWithShape="1"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9517" r="58843" b="9358"/>
          <a:stretch/>
        </p:blipFill>
        <p:spPr bwMode="auto">
          <a:xfrm>
            <a:off x="189855" y="719500"/>
            <a:ext cx="1893697" cy="19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FF29BFAA"/>
          <p:cNvPicPr>
            <a:picLocks noChangeAspect="1" noChangeArrowheads="1"/>
          </p:cNvPicPr>
          <p:nvPr/>
        </p:nvPicPr>
        <p:blipFill rotWithShape="1">
          <a:blip r:embed="rId4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814" r="59617" b="14780"/>
          <a:stretch/>
        </p:blipFill>
        <p:spPr bwMode="auto">
          <a:xfrm>
            <a:off x="197604" y="2936769"/>
            <a:ext cx="1901488" cy="19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73617" y="92990"/>
            <a:ext cx="6156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u="sng" dirty="0">
                <a:solidFill>
                  <a:srgbClr val="000000"/>
                </a:solidFill>
                <a:cs typeface="Arial" panose="020B0604020202020204" pitchFamily="34" charset="0"/>
              </a:rPr>
              <a:t>Heating up and cooling down</a:t>
            </a:r>
            <a:endParaRPr lang="en-US" altLang="en-US" sz="2800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2115518" y="1068072"/>
            <a:ext cx="70284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H___ energy flows from the h___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er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surroundings to the c___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er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can, so its temperature 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______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es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97436" y="3142262"/>
            <a:ext cx="68425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Heat energy flows from the hotter tea to the colder surroundings, so the tea’s temperature decreases.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8550" y="1064646"/>
            <a:ext cx="8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5234" y="1069812"/>
            <a:ext cx="8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</a:t>
            </a:r>
            <a:endParaRPr lang="en-GB" sz="28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2380" y="1503765"/>
            <a:ext cx="8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8015" y="1914469"/>
            <a:ext cx="152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</a:t>
            </a:r>
            <a:endParaRPr lang="en-GB" sz="28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189617" y="2519239"/>
            <a:ext cx="6559176" cy="57267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Write a similar sentence for the hot tea.</a:t>
            </a:r>
            <a:endParaRPr lang="en-GB" sz="2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F29BFAA"/>
          <p:cNvPicPr>
            <a:picLocks noChangeAspect="1" noChangeArrowheads="1"/>
          </p:cNvPicPr>
          <p:nvPr/>
        </p:nvPicPr>
        <p:blipFill rotWithShape="1"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814" r="59617" b="14780"/>
          <a:stretch/>
        </p:blipFill>
        <p:spPr bwMode="auto">
          <a:xfrm>
            <a:off x="104614" y="0"/>
            <a:ext cx="1901488" cy="19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004446" y="205493"/>
            <a:ext cx="68425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Heat energy flows from the hotter tea to the colder surroundings, so the tea’s temperature decreases.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871" y="2001087"/>
            <a:ext cx="6741763" cy="12204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/>
          <p:cNvSpPr/>
          <p:nvPr/>
        </p:nvSpPr>
        <p:spPr>
          <a:xfrm>
            <a:off x="1177872" y="1989364"/>
            <a:ext cx="6757262" cy="1232187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278370" y="2068990"/>
            <a:ext cx="6540764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flows from hotter to colder objects. This flow is called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226519" y="3295691"/>
            <a:ext cx="3477586" cy="1733509"/>
          </a:xfrm>
          <a:prstGeom prst="cloudCallout">
            <a:avLst>
              <a:gd name="adj1" fmla="val 59286"/>
              <a:gd name="adj2" fmla="val 5008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affects how quickly this happens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9" descr="http://www.r-e-m.co.uk/logo/companion/iLOGstudio/sensors/small/EasyS_qadvanced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46" y="3700053"/>
            <a:ext cx="2164059" cy="130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5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64551"/>
              </p:ext>
            </p:extLst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6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/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258" y="2270502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126" y="4274949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858" y="2399655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1444" y="2575303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4475" y="4035504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raph containing cooling curve res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 bwMode="auto">
          <a:xfrm>
            <a:off x="0" y="0"/>
            <a:ext cx="3966275" cy="3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874575" y="329480"/>
            <a:ext cx="49646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The ____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er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the difference in temperature, the ____</a:t>
            </a:r>
            <a:r>
              <a:rPr lang="en-GB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er</a:t>
            </a:r>
            <a:r>
              <a:rPr lang="en-GB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the heat is transferred.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7905" y="2952428"/>
            <a:ext cx="2642461" cy="22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16200000">
            <a:off x="-777499" y="1415513"/>
            <a:ext cx="2800030" cy="35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501899" y="1681567"/>
            <a:ext cx="3448371" cy="2200759"/>
          </a:xfrm>
          <a:prstGeom prst="cloudCallout">
            <a:avLst>
              <a:gd name="adj1" fmla="val 49398"/>
              <a:gd name="adj2" fmla="val 7578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temperature will the tea and coke end up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750949" y="3115159"/>
            <a:ext cx="2864602" cy="1849465"/>
          </a:xfrm>
          <a:prstGeom prst="cloudCallout">
            <a:avLst>
              <a:gd name="adj1" fmla="val -61783"/>
              <a:gd name="adj2" fmla="val 5232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will this take a long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6723" y="302646"/>
            <a:ext cx="109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</a:t>
            </a:r>
            <a:endParaRPr lang="en-GB" sz="28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991" y="752097"/>
            <a:ext cx="8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1" name="Text Box 12">
            <a:hlinkClick r:id="rId4"/>
            <a:extLst>
              <a:ext uri="{FF2B5EF4-FFF2-40B4-BE49-F238E27FC236}">
                <a16:creationId xmlns:a16="http://schemas.microsoft.com/office/drawing/2014/main" id="{2A8AE18E-14AF-784E-A8C5-2D87478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851" y="4738027"/>
            <a:ext cx="2633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ActiveLearn</a:t>
            </a:r>
            <a:r>
              <a:rPr lang="en-GB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 video</a:t>
            </a:r>
            <a:endParaRPr lang="en-US" altLang="en-US" sz="18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/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258" y="2270502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126" y="4274949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858" y="2399655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1444" y="2575303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4475" y="4035504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6536" y="4035504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60" r:id="rId2" imgW="8380440" imgH="4946760"/>
        </mc:Choice>
        <mc:Fallback>
          <p:control r:id="rId2" imgW="8380440" imgH="49467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3911" y="77118"/>
                  <a:ext cx="8380432" cy="494657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60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8ka1_temp_changes worksheet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3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1786692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883546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1826031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Heating</a:t>
            </a:r>
          </a:p>
        </p:txBody>
      </p:sp>
    </p:spTree>
    <p:extLst>
      <p:ext uri="{BB962C8B-B14F-4D97-AF65-F5344CB8AC3E}">
        <p14:creationId xmlns:p14="http://schemas.microsoft.com/office/powerpoint/2010/main" val="235043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179516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6" r:id="rId2" imgW="8380440" imgH="4946760"/>
        </mc:Choice>
        <mc:Fallback>
          <p:control r:id="rId2" imgW="8380440" imgH="49467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3911" y="77118"/>
                  <a:ext cx="8380432" cy="494657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2992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040848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</a:t>
            </a:r>
            <a:r>
              <a:rPr kumimoji="0" lang="en-GB" sz="7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24041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marR="0" lvl="0" indent="-201811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Kelvin</a:t>
            </a:r>
          </a:p>
        </p:txBody>
      </p:sp>
    </p:spTree>
    <p:extLst>
      <p:ext uri="{BB962C8B-B14F-4D97-AF65-F5344CB8AC3E}">
        <p14:creationId xmlns:p14="http://schemas.microsoft.com/office/powerpoint/2010/main" val="226381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Cold coke can and hot mug of tea on front desk for start of lesson. Datalogger with 2 x temperature sensors connected.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kettles with different amounts of water in each. 2 x 250ml beakers with thermometers in them.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8Ka2 - Heat vs temp pictures </a:t>
            </a:r>
          </a:p>
          <a:p>
            <a:pPr lvl="0"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Scissors.</a:t>
            </a:r>
          </a:p>
        </p:txBody>
      </p:sp>
    </p:spTree>
    <p:extLst>
      <p:ext uri="{BB962C8B-B14F-4D97-AF65-F5344CB8AC3E}">
        <p14:creationId xmlns:p14="http://schemas.microsoft.com/office/powerpoint/2010/main" val="27785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-1"/>
            <a:ext cx="8972550" cy="5143501"/>
          </a:xfrm>
        </p:spPr>
        <p:txBody>
          <a:bodyPr>
            <a:noAutofit/>
          </a:bodyPr>
          <a:lstStyle/>
          <a:p>
            <a:r>
              <a:rPr lang="en-GB" sz="4500" b="1" dirty="0"/>
              <a:t>Science Help &amp; Support Drop-in</a:t>
            </a:r>
          </a:p>
          <a:p>
            <a:r>
              <a:rPr lang="en-GB" dirty="0"/>
              <a:t>Every Wednesday after school in E3/E4</a:t>
            </a:r>
          </a:p>
          <a:p>
            <a:endParaRPr lang="en-GB" dirty="0"/>
          </a:p>
          <a:p>
            <a:r>
              <a:rPr lang="en-GB" dirty="0"/>
              <a:t>Do your H/W with people to help you. Get help on stuff you don't understand. Learn from GCSE &amp; A level students. Revise actively for tests.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This Drop-in session is open to everyone. Speak to your teacher to find out more.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8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42416" y="200039"/>
            <a:ext cx="7583489" cy="910526"/>
          </a:xfrm>
          <a:prstGeom prst="roundRect">
            <a:avLst>
              <a:gd name="adj" fmla="val 15895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	Heat different amounts of water in kettles for 1 minute.</a:t>
            </a:r>
          </a:p>
          <a:p>
            <a:pPr marL="269081" indent="-269081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 Measure the final temperatures.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42" name="Picture 2" descr="Image result for kettle fill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08" y="1078029"/>
            <a:ext cx="3930717" cy="39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337943" y="1020959"/>
            <a:ext cx="3397148" cy="2435161"/>
          </a:xfrm>
          <a:prstGeom prst="cloudCallout">
            <a:avLst>
              <a:gd name="adj1" fmla="val -51379"/>
              <a:gd name="adj2" fmla="val 870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amount of water affect the final temperature?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7348780" y="3022169"/>
            <a:ext cx="1795220" cy="1369016"/>
          </a:xfrm>
          <a:prstGeom prst="cloudCallout">
            <a:avLst>
              <a:gd name="adj1" fmla="val 41427"/>
              <a:gd name="adj2" fmla="val 875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879" y="3564610"/>
            <a:ext cx="3990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more water in the kettle, the ______</a:t>
            </a:r>
            <a:r>
              <a:rPr lang="en-GB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final temperature.”</a:t>
            </a:r>
          </a:p>
        </p:txBody>
      </p:sp>
    </p:spTree>
    <p:extLst>
      <p:ext uri="{BB962C8B-B14F-4D97-AF65-F5344CB8AC3E}">
        <p14:creationId xmlns:p14="http://schemas.microsoft.com/office/powerpoint/2010/main" val="160118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0" y="2329382"/>
            <a:ext cx="3429000" cy="248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https://www.youtube.com/watch?v=-zvCUmeoHpw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55" y="4622249"/>
            <a:ext cx="2007282" cy="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96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78" y="198304"/>
            <a:ext cx="8912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Heat and ___________ are NOT the same thing!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measured in _______ Celsius (°C) using a thermometer.     (It is a measure of…)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Heat is a form of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energy, sometimes called internal or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thermal energy. It is measured in ______ (J)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" y="2571750"/>
            <a:ext cx="1270535" cy="24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06" y="2854910"/>
            <a:ext cx="1578307" cy="22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890937" y="2693749"/>
            <a:ext cx="3284984" cy="2262093"/>
          </a:xfrm>
          <a:prstGeom prst="cloudCallout">
            <a:avLst>
              <a:gd name="adj1" fmla="val -63404"/>
              <a:gd name="adj2" fmla="val 483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beaker has the most heat energy?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175921" y="3203427"/>
            <a:ext cx="1578306" cy="1179145"/>
          </a:xfrm>
          <a:prstGeom prst="cloudCallout">
            <a:avLst>
              <a:gd name="adj1" fmla="val 54722"/>
              <a:gd name="adj2" fmla="val 937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360" y="163503"/>
            <a:ext cx="236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2239" y="582350"/>
            <a:ext cx="156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4024" y="1865162"/>
            <a:ext cx="14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joules</a:t>
            </a:r>
          </a:p>
        </p:txBody>
      </p:sp>
      <p:sp>
        <p:nvSpPr>
          <p:cNvPr id="13" name="5-Point Star 42"/>
          <p:cNvSpPr/>
          <p:nvPr/>
        </p:nvSpPr>
        <p:spPr>
          <a:xfrm>
            <a:off x="4113111" y="1090579"/>
            <a:ext cx="350399" cy="350762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478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11868"/>
              </p:ext>
            </p:extLst>
          </p:nvPr>
        </p:nvGraphicFramePr>
        <p:xfrm>
          <a:off x="159026" y="781733"/>
          <a:ext cx="8825948" cy="4246115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44" y="105625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questions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258" y="2270502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ym typeface="Wingdings" panose="05000000000000000000" pitchFamily="2" charset="2"/>
              </a:rPr>
              <a:t></a:t>
            </a:r>
            <a:endParaRPr lang="en-GB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663126" y="4274949"/>
            <a:ext cx="56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ym typeface="Wingdings" panose="05000000000000000000" pitchFamily="2" charset="2"/>
              </a:rPr>
              <a:t>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797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01" y="127168"/>
            <a:ext cx="88048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heat energy stored in something depends on its: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2801799" y="1077897"/>
            <a:ext cx="6009141" cy="910526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7188" indent="-357188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Use your pictures to give examples of how these affect an object’s heat energy.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7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0" y="2193505"/>
            <a:ext cx="893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0" y="2337968"/>
            <a:ext cx="57308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249" y="2143693"/>
            <a:ext cx="6770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Both beakers of water are at the same ___________, but the larger one has more _____ so it has more heat energy.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583" y="2531255"/>
            <a:ext cx="236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214" y="2986436"/>
            <a:ext cx="126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pic>
        <p:nvPicPr>
          <p:cNvPr id="9" name="Picture 8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81" y="4121150"/>
            <a:ext cx="1571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40" y="4114800"/>
            <a:ext cx="1628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3278061" y="3952865"/>
            <a:ext cx="846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69" y="4100796"/>
            <a:ext cx="14398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MCj0407808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995255"/>
            <a:ext cx="1368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MCj0215837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6692"/>
            <a:ext cx="14414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8970" y="3704094"/>
            <a:ext cx="225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(both melting)</a:t>
            </a:r>
          </a:p>
        </p:txBody>
      </p:sp>
    </p:spTree>
    <p:extLst>
      <p:ext uri="{BB962C8B-B14F-4D97-AF65-F5344CB8AC3E}">
        <p14:creationId xmlns:p14="http://schemas.microsoft.com/office/powerpoint/2010/main" val="36595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1186</Words>
  <Application>Microsoft Macintosh PowerPoint</Application>
  <PresentationFormat>On-screen Show (16:9)</PresentationFormat>
  <Paragraphs>217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Alegreya</vt:lpstr>
      <vt:lpstr>Arial</vt:lpstr>
      <vt:lpstr>Calibri</vt:lpstr>
      <vt:lpstr>Calibri Light</vt:lpstr>
      <vt:lpstr>Comic Sans MS</vt:lpstr>
      <vt:lpstr>Trebuchet MS</vt:lpstr>
      <vt:lpstr>Verdana</vt:lpstr>
      <vt:lpstr>Wingdings</vt:lpstr>
      <vt:lpstr>Office Theme</vt:lpstr>
      <vt:lpstr>Default Design</vt:lpstr>
      <vt:lpstr>1_Office Theme</vt:lpstr>
      <vt:lpstr>3_Default Design</vt:lpstr>
      <vt:lpstr>4_Default Design</vt:lpstr>
      <vt:lpstr>2_Default Design</vt:lpstr>
      <vt:lpstr>6_Default Design</vt:lpstr>
      <vt:lpstr>3_Office Theme</vt:lpstr>
      <vt:lpstr>1_Default Design</vt:lpstr>
      <vt:lpstr>5_Default Design</vt:lpstr>
      <vt:lpstr>PowerPoint Presentation</vt:lpstr>
      <vt:lpstr>PowerPoint Presentation</vt:lpstr>
      <vt:lpstr>PowerPoint Presentation</vt:lpstr>
      <vt:lpstr>Science Help &amp; Support Drop-in Every Wednesday after school in E3/E4  Do your H/W with people to help you. Get help on stuff you don't understand. Learn from GCSE &amp; A level students. Revise actively for tests.  This Drop-in session is open to everyone. Speak to your teacher to find out more.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O Watson</cp:lastModifiedBy>
  <cp:revision>147</cp:revision>
  <dcterms:created xsi:type="dcterms:W3CDTF">2014-04-16T12:42:19Z</dcterms:created>
  <dcterms:modified xsi:type="dcterms:W3CDTF">2019-03-03T13:55:43Z</dcterms:modified>
</cp:coreProperties>
</file>