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C7A9F969-2B8A-4B99-90BE-524F71A335F6}">
          <p14:sldIdLst>
            <p14:sldId id="257"/>
            <p14:sldId id="261"/>
          </p14:sldIdLst>
        </p14:section>
        <p14:section name="Başlıksız Bölüm" id="{5CF38E91-8C3A-420F-B8E3-E853F3608537}">
          <p14:sldIdLst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 Tascilar" initials="AT" lastIdx="1" clrIdx="0">
    <p:extLst>
      <p:ext uri="{19B8F6BF-5375-455C-9EA6-DF929625EA0E}">
        <p15:presenceInfo xmlns:p15="http://schemas.microsoft.com/office/powerpoint/2012/main" userId="Ada Tascil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DB5C1-6CFB-07CA-7E2A-D0CFDCD5EAA4}" v="4" dt="2021-09-18T10:20:12.523"/>
    <p1510:client id="{99502E21-91C8-4165-9A0E-FBDEDD39E769}" v="423" dt="2021-09-17T21:43:53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3d1" qsCatId="3D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tr" dirty="0"/>
            <a:t>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tr" sz="1800" dirty="0">
              <a:latin typeface="Sitka Banner" panose="02000505000000020004" pitchFamily="2" charset="0"/>
            </a:rPr>
            <a:t>ThIs Is my favorute book. It Is ‘</a:t>
          </a:r>
          <a:r>
            <a:rPr lang="tr" sz="1800" i="1" dirty="0">
              <a:latin typeface="Sitka Banner" panose="02000505000000020004" pitchFamily="2" charset="0"/>
            </a:rPr>
            <a:t>Sakız Sardunya</a:t>
          </a:r>
          <a:r>
            <a:rPr lang="tr" sz="1800" dirty="0">
              <a:latin typeface="Sitka Banner" panose="02000505000000020004" pitchFamily="2" charset="0"/>
            </a:rPr>
            <a:t>’ by ‘</a:t>
          </a:r>
          <a:r>
            <a:rPr lang="tr" sz="1800" i="1" dirty="0">
              <a:latin typeface="Sitka Banner" panose="02000505000000020004" pitchFamily="2" charset="0"/>
            </a:rPr>
            <a:t>Elif SAFAK</a:t>
          </a:r>
          <a:r>
            <a:rPr lang="tr" sz="1800" dirty="0">
              <a:latin typeface="Sitka Banner" panose="02000505000000020004" pitchFamily="2" charset="0"/>
            </a:rPr>
            <a:t>’.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endParaRPr lang="tr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 custScaleX="138841" custScaleY="132718" custLinFactNeighborX="48951" custLinFactNeighborY="-66974"/>
      <dgm:spPr/>
    </dgm:pt>
    <dgm:pt modelId="{7C175B98-93F4-4D7C-BB95-1514AB879CD5}" type="pres">
      <dgm:prSet presAssocID="{40FC4FFE-8987-4A26-B7F4-8A516F18ADAE}" presName="iconRect" presStyleLbl="node1" presStyleIdx="0" presStyleCnt="3" custScaleX="156987" custScaleY="153640" custLinFactNeighborX="86628" custLinFactNeighborY="-72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LinFactNeighborX="13851" custLinFactNeighborY="-16772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 custScaleX="143559" custScaleY="141208" custLinFactNeighborX="94480" custLinFactNeighborY="-66891"/>
      <dgm:spPr/>
    </dgm:pt>
    <dgm:pt modelId="{DB4CA7C4-FCA1-4127-B20A-2A5C031A3CF4}" type="pres">
      <dgm:prSet presAssocID="{49225C73-1633-42F1-AB3B-7CB183E5F8B8}" presName="iconRect" presStyleLbl="node1" presStyleIdx="1" presStyleCnt="3" custFlipVert="0" custFlipHor="1" custScaleX="8734" custScaleY="6462" custLinFactX="2613520" custLinFactY="-1698263" custLinFactNeighborX="2700000" custLinFactNeighborY="-1700000"/>
      <dgm:spPr/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ScaleX="111513" custScaleY="102143" custLinFactNeighborX="59453" custLinFactNeighborY="-28617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 custFlipVert="1" custFlipHor="1" custScaleX="16693" custScaleY="4526" custLinFactY="92382" custLinFactNeighborX="53682" custLinFactNeighborY="100000"/>
      <dgm:spPr/>
    </dgm:pt>
    <dgm:pt modelId="{39509775-983E-4110-B989-EE2CD6514BE0}" type="pres">
      <dgm:prSet presAssocID="{1C383F32-22E8-4F62-A3E0-BDC3D5F48992}" presName="iconRect" presStyleLbl="node1" presStyleIdx="2" presStyleCnt="3" custFlipVert="1" custFlipHor="1" custScaleX="4382" custScaleY="10799"/>
      <dgm:spPr/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1106833" y="0"/>
          <a:ext cx="2477270" cy="23680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555337" y="471039"/>
          <a:ext cx="1607154" cy="15728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414702" y="2632621"/>
          <a:ext cx="2925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" sz="4000" kern="1200" dirty="0"/>
            <a:t> </a:t>
          </a:r>
        </a:p>
      </dsp:txBody>
      <dsp:txXfrm>
        <a:off x="414702" y="2632621"/>
        <a:ext cx="2925000" cy="877500"/>
      </dsp:txXfrm>
    </dsp:sp>
    <dsp:sp modelId="{BCD8CDD9-0C56-4401-ADB1-8B48DAB2C96F}">
      <dsp:nvSpPr>
        <dsp:cNvPr id="0" name=""/>
        <dsp:cNvSpPr/>
      </dsp:nvSpPr>
      <dsp:spPr>
        <a:xfrm>
          <a:off x="5482347" y="0"/>
          <a:ext cx="2561451" cy="25195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 flipH="1">
          <a:off x="9824456" y="0"/>
          <a:ext cx="7809" cy="4274"/>
        </a:xfrm>
        <a:prstGeom prst="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bg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5185436" y="2552449"/>
          <a:ext cx="3261755" cy="89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" sz="1800" kern="1200" dirty="0">
              <a:latin typeface="Sitka Banner" panose="02000505000000020004" pitchFamily="2" charset="0"/>
            </a:rPr>
            <a:t>ThIs Is my favorute book. It Is ‘</a:t>
          </a:r>
          <a:r>
            <a:rPr lang="tr" sz="1800" i="1" kern="1200" dirty="0">
              <a:latin typeface="Sitka Banner" panose="02000505000000020004" pitchFamily="2" charset="0"/>
            </a:rPr>
            <a:t>Sakız Sardunya</a:t>
          </a:r>
          <a:r>
            <a:rPr lang="tr" sz="1800" kern="1200" dirty="0">
              <a:latin typeface="Sitka Banner" panose="02000505000000020004" pitchFamily="2" charset="0"/>
            </a:rPr>
            <a:t>’ by ‘</a:t>
          </a:r>
          <a:r>
            <a:rPr lang="tr" sz="1800" i="1" kern="1200" dirty="0">
              <a:latin typeface="Sitka Banner" panose="02000505000000020004" pitchFamily="2" charset="0"/>
            </a:rPr>
            <a:t>Elif SAFAK</a:t>
          </a:r>
          <a:r>
            <a:rPr lang="tr" sz="1800" kern="1200" dirty="0">
              <a:latin typeface="Sitka Banner" panose="02000505000000020004" pitchFamily="2" charset="0"/>
            </a:rPr>
            <a:t>’.</a:t>
          </a:r>
        </a:p>
      </dsp:txBody>
      <dsp:txXfrm>
        <a:off x="5185436" y="2552449"/>
        <a:ext cx="3261755" cy="896304"/>
      </dsp:txXfrm>
    </dsp:sp>
    <dsp:sp modelId="{FF93E135-77D6-48A0-8871-9BC93D705D06}">
      <dsp:nvSpPr>
        <dsp:cNvPr id="0" name=""/>
        <dsp:cNvSpPr/>
      </dsp:nvSpPr>
      <dsp:spPr>
        <a:xfrm flipH="1" flipV="1">
          <a:off x="9491464" y="3724451"/>
          <a:ext cx="297844" cy="807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 flipH="1" flipV="1">
          <a:off x="8660135" y="712277"/>
          <a:ext cx="44860" cy="110554"/>
        </a:xfrm>
        <a:prstGeom prst="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bg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220066" y="2215429"/>
          <a:ext cx="2925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tr" sz="4000" kern="1200" dirty="0"/>
        </a:p>
      </dsp:txBody>
      <dsp:txXfrm>
        <a:off x="7220066" y="2215429"/>
        <a:ext cx="2925000" cy="87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4D3CDC-3F0F-4E7D-A9FE-D29078F267AD}" type="datetime1">
              <a:rPr lang="tr-TR" smtClean="0"/>
              <a:t>22.09.2021</a:t>
            </a:fld>
            <a:endParaRPr lang="en-US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094158-4469-4125-8F9C-7F0A160A9CEC}" type="datetime1">
              <a:rPr lang="tr-TR" smtClean="0"/>
              <a:t>22.09.2021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"/>
              <a:t>Asıl metin stillerini düzenlemek için tıklayın</a:t>
            </a:r>
            <a:endParaRPr lang="en-US"/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0951D9-850C-477F-AF83-3FB30EA67492}" type="datetime1">
              <a:rPr lang="tr-TR" smtClean="0"/>
              <a:t>22.09.2021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8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22.09.2021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53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22.09.2021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423104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22.09.2021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13141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22.09.2021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510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22.09.2021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23500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1C87B0-0BF1-4D20-8B57-A71E86EF9595}" type="datetime1">
              <a:rPr lang="tr-TR" smtClean="0"/>
              <a:t>22.09.2021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01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52BFC5-D222-482D-B154-0698E276F0F9}" type="datetime1">
              <a:rPr lang="tr-TR" smtClean="0"/>
              <a:t>22.09.2021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3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387474-1390-41C9-9718-AAC5629B5D0B}" type="datetime1">
              <a:rPr lang="tr-TR" smtClean="0"/>
              <a:t>22.09.2021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A148F7-A76F-401F-AD5E-B004E6B76CB0}" type="datetime1">
              <a:rPr lang="tr-TR" smtClean="0"/>
              <a:t>22.09.2021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9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3045A1-20C0-4B0A-AD84-4C1E818C0034}" type="datetime1">
              <a:rPr lang="tr-TR" smtClean="0"/>
              <a:t>22.09.2021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6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3C5DB-0E5C-47AB-804D-13751DF54259}" type="datetime1">
              <a:rPr lang="tr-TR" smtClean="0"/>
              <a:t>22.09.2021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5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912638-4A84-4EE0-98F1-3BC2BFB48209}" type="datetime1">
              <a:rPr lang="tr-TR" smtClean="0"/>
              <a:t>22.09.2021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545FB2-DB73-4453-9716-EA32A8F7CEFF}" type="datetime1">
              <a:rPr lang="tr-TR" smtClean="0"/>
              <a:t>22.09.2021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22.09.2021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649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5B999-57E2-470C-85A4-8AC7B2DA0B4E}" type="datetime1">
              <a:rPr lang="tr-TR" smtClean="0"/>
              <a:t>22.09.2021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2180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EF5B999-57E2-470C-85A4-8AC7B2DA0B4E}" type="datetime1">
              <a:rPr lang="tr-TR" smtClean="0"/>
              <a:t>22.09.2021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0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llo Different Languages High Res Stock Images | Shutterstock">
            <a:extLst>
              <a:ext uri="{FF2B5EF4-FFF2-40B4-BE49-F238E27FC236}">
                <a16:creationId xmlns:a16="http://schemas.microsoft.com/office/drawing/2014/main" id="{0EB1F8C2-6547-4C45-A68E-1AA58E46B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r="1" b="7148"/>
          <a:stretch/>
        </p:blipFill>
        <p:spPr bwMode="auto">
          <a:xfrm>
            <a:off x="3984456" y="5645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 rtlCol="0">
            <a:normAutofit/>
          </a:bodyPr>
          <a:lstStyle/>
          <a:p>
            <a:pPr rtl="0"/>
            <a:r>
              <a:rPr lang="tr" sz="4100" b="1"/>
              <a:t>INTERNATIONAL LITERACY WEEK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229" y="4047759"/>
            <a:ext cx="4079721" cy="10969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tr-TR" u="sng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tr" u="sng" dirty="0">
                <a:solidFill>
                  <a:schemeClr val="accent1">
                    <a:lumMod val="50000"/>
                  </a:schemeClr>
                </a:solidFill>
              </a:rPr>
              <a:t>y Ada Tascilar</a:t>
            </a:r>
          </a:p>
        </p:txBody>
      </p:sp>
      <p:cxnSp>
        <p:nvCxnSpPr>
          <p:cNvPr id="51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23" y="273076"/>
            <a:ext cx="8596668" cy="1089816"/>
          </a:xfrm>
        </p:spPr>
        <p:txBody>
          <a:bodyPr rtlCol="0">
            <a:normAutofit/>
          </a:bodyPr>
          <a:lstStyle/>
          <a:p>
            <a:pPr algn="ctr" rtl="0"/>
            <a:r>
              <a:rPr lang="tr-TR" sz="4000" u="sng" dirty="0">
                <a:latin typeface="Algerian" panose="04020705040A02060702" pitchFamily="82" charset="0"/>
              </a:rPr>
              <a:t>W</a:t>
            </a:r>
            <a:r>
              <a:rPr lang="tr" sz="4000" u="sng" dirty="0">
                <a:latin typeface="Algerian" panose="04020705040A02060702" pitchFamily="82" charset="0"/>
              </a:rPr>
              <a:t>hat ıs my Favorite Book?</a:t>
            </a:r>
          </a:p>
        </p:txBody>
      </p:sp>
      <p:sp>
        <p:nvSpPr>
          <p:cNvPr id="22" name="Metin Yer Tutucusu 21">
            <a:extLst>
              <a:ext uri="{FF2B5EF4-FFF2-40B4-BE49-F238E27FC236}">
                <a16:creationId xmlns:a16="http://schemas.microsoft.com/office/drawing/2014/main" id="{E53401AE-4DA0-4387-BBD2-EA42EBC3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923" y="5175493"/>
            <a:ext cx="8596668" cy="1513914"/>
          </a:xfrm>
        </p:spPr>
        <p:txBody>
          <a:bodyPr>
            <a:normAutofit/>
          </a:bodyPr>
          <a:lstStyle/>
          <a:p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Above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, I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made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a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recording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of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myself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reading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my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favorite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book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(Sakız Sardunya)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to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show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how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my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first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language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(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Turkish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)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sounds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like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. I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will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also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show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the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alphabet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of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my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first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language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and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talk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about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the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difference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between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English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and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Turkish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 </a:t>
            </a:r>
            <a:r>
              <a:rPr lang="tr-TR" sz="2000" i="1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letters</a:t>
            </a:r>
            <a:r>
              <a:rPr lang="tr-TR" sz="2000" i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94"/>
              </a:rPr>
              <a:t>.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572513"/>
              </p:ext>
            </p:extLst>
          </p:nvPr>
        </p:nvGraphicFramePr>
        <p:xfrm>
          <a:off x="0" y="1366766"/>
          <a:ext cx="10154627" cy="380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43D14431-5ACA-460F-A8BD-F024F682BB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16" y="1714832"/>
            <a:ext cx="1194681" cy="1773628"/>
          </a:xfrm>
          <a:prstGeom prst="rect">
            <a:avLst/>
          </a:prstGeom>
        </p:spPr>
      </p:pic>
      <p:pic>
        <p:nvPicPr>
          <p:cNvPr id="21" name="Kayıtlı Ses">
            <a:hlinkClick r:id="" action="ppaction://media"/>
            <a:extLst>
              <a:ext uri="{FF2B5EF4-FFF2-40B4-BE49-F238E27FC236}">
                <a16:creationId xmlns:a16="http://schemas.microsoft.com/office/drawing/2014/main" id="{9B097A1A-28EC-4374-89B0-7BD68E9234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49885" y="3948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66"/>
    </mc:Choice>
    <mc:Fallback xmlns="">
      <p:transition spd="slow" advTm="31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DFAAFC-1411-49F1-96E9-DF948D96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latin typeface="Algerian" panose="04020705040A02060702" pitchFamily="82" charset="0"/>
              </a:rPr>
              <a:t>InternatIonal</a:t>
            </a:r>
            <a:br>
              <a:rPr lang="tr-TR" dirty="0">
                <a:latin typeface="Algerian" panose="04020705040A02060702" pitchFamily="82" charset="0"/>
              </a:rPr>
            </a:br>
            <a:r>
              <a:rPr lang="tr-TR" dirty="0">
                <a:latin typeface="Algerian" panose="04020705040A02060702" pitchFamily="82" charset="0"/>
              </a:rPr>
              <a:t> Readers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6A93EB-BF06-4690-9C2C-4E1807C19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92" y="1782765"/>
            <a:ext cx="8881613" cy="2601346"/>
          </a:xfrm>
        </p:spPr>
        <p:txBody>
          <a:bodyPr/>
          <a:lstStyle/>
          <a:p>
            <a:pPr algn="ctr"/>
            <a:r>
              <a:rPr lang="tr-TR" sz="2800" dirty="0">
                <a:latin typeface="Sitka Banner" panose="02000505000000020004" pitchFamily="2" charset="0"/>
              </a:rPr>
              <a:t>  My </a:t>
            </a:r>
            <a:r>
              <a:rPr lang="tr-TR" sz="2800" dirty="0" err="1">
                <a:latin typeface="Sitka Banner" panose="02000505000000020004" pitchFamily="2" charset="0"/>
              </a:rPr>
              <a:t>cousin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recommended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my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favorıte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book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to</a:t>
            </a:r>
            <a:r>
              <a:rPr lang="tr-TR" sz="2800" dirty="0">
                <a:latin typeface="Sitka Banner" panose="02000505000000020004" pitchFamily="2" charset="0"/>
              </a:rPr>
              <a:t> me </a:t>
            </a:r>
            <a:r>
              <a:rPr lang="tr-TR" sz="2800" dirty="0" err="1">
                <a:latin typeface="Sitka Banner" panose="02000505000000020004" pitchFamily="2" charset="0"/>
              </a:rPr>
              <a:t>and</a:t>
            </a:r>
            <a:r>
              <a:rPr lang="tr-TR" sz="2800" dirty="0">
                <a:latin typeface="Sitka Banner" panose="02000505000000020004" pitchFamily="2" charset="0"/>
              </a:rPr>
              <a:t> I </a:t>
            </a:r>
            <a:r>
              <a:rPr lang="tr-TR" sz="2800" dirty="0" err="1">
                <a:latin typeface="Sitka Banner" panose="02000505000000020004" pitchFamily="2" charset="0"/>
              </a:rPr>
              <a:t>wanted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to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try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the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book</a:t>
            </a:r>
            <a:r>
              <a:rPr lang="tr-TR" sz="2800" dirty="0">
                <a:latin typeface="Sitka Banner" panose="02000505000000020004" pitchFamily="2" charset="0"/>
              </a:rPr>
              <a:t>, but I </a:t>
            </a:r>
            <a:r>
              <a:rPr lang="tr-TR" sz="2800" dirty="0" err="1">
                <a:latin typeface="Sitka Banner" panose="02000505000000020004" pitchFamily="2" charset="0"/>
              </a:rPr>
              <a:t>think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books</a:t>
            </a:r>
            <a:r>
              <a:rPr lang="tr-TR" sz="2800" dirty="0">
                <a:latin typeface="Sitka Banner" panose="02000505000000020004" pitchFamily="2" charset="0"/>
              </a:rPr>
              <a:t> can </a:t>
            </a:r>
            <a:r>
              <a:rPr lang="tr-TR" sz="2800" dirty="0" err="1">
                <a:latin typeface="Sitka Banner" panose="02000505000000020004" pitchFamily="2" charset="0"/>
              </a:rPr>
              <a:t>also</a:t>
            </a:r>
            <a:r>
              <a:rPr lang="tr-TR" sz="2800" dirty="0">
                <a:latin typeface="Sitka Banner" panose="02000505000000020004" pitchFamily="2" charset="0"/>
              </a:rPr>
              <a:t> be </a:t>
            </a:r>
            <a:r>
              <a:rPr lang="tr-TR" sz="2800" dirty="0" err="1">
                <a:latin typeface="Sitka Banner" panose="02000505000000020004" pitchFamily="2" charset="0"/>
              </a:rPr>
              <a:t>translated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to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other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languages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for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people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from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different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places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to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read</a:t>
            </a:r>
            <a:r>
              <a:rPr lang="tr-TR" sz="2800" dirty="0">
                <a:latin typeface="Sitka Banner" panose="02000505000000020004" pitchFamily="2" charset="0"/>
              </a:rPr>
              <a:t>.</a:t>
            </a:r>
          </a:p>
          <a:p>
            <a:pPr algn="ctr"/>
            <a:r>
              <a:rPr lang="tr-TR" sz="2800" dirty="0" err="1">
                <a:latin typeface="Sitka Banner" panose="02000505000000020004" pitchFamily="2" charset="0"/>
              </a:rPr>
              <a:t>Beıng</a:t>
            </a:r>
            <a:r>
              <a:rPr lang="tr-TR" sz="2800" dirty="0">
                <a:latin typeface="Sitka Banner" panose="02000505000000020004" pitchFamily="2" charset="0"/>
              </a:rPr>
              <a:t> an </a:t>
            </a:r>
            <a:r>
              <a:rPr lang="tr-TR" sz="2800" dirty="0" err="1">
                <a:latin typeface="Sitka Banner" panose="02000505000000020004" pitchFamily="2" charset="0"/>
              </a:rPr>
              <a:t>international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reader</a:t>
            </a:r>
            <a:r>
              <a:rPr lang="tr-TR" sz="2800" dirty="0">
                <a:latin typeface="Sitka Banner" panose="02000505000000020004" pitchFamily="2" charset="0"/>
              </a:rPr>
              <a:t> is </a:t>
            </a:r>
            <a:r>
              <a:rPr lang="tr-TR" sz="2800" dirty="0" err="1">
                <a:latin typeface="Sitka Banner" panose="02000505000000020004" pitchFamily="2" charset="0"/>
              </a:rPr>
              <a:t>important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because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you</a:t>
            </a:r>
            <a:r>
              <a:rPr lang="tr-TR" sz="2800" dirty="0">
                <a:latin typeface="Sitka Banner" panose="02000505000000020004" pitchFamily="2" charset="0"/>
              </a:rPr>
              <a:t> can </a:t>
            </a:r>
            <a:r>
              <a:rPr lang="tr-TR" sz="2800" dirty="0" err="1">
                <a:latin typeface="Sitka Banner" panose="02000505000000020004" pitchFamily="2" charset="0"/>
              </a:rPr>
              <a:t>read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books</a:t>
            </a:r>
            <a:r>
              <a:rPr lang="tr-TR" sz="2800" dirty="0">
                <a:latin typeface="Sitka Banner" panose="02000505000000020004" pitchFamily="2" charset="0"/>
              </a:rPr>
              <a:t> in </a:t>
            </a:r>
            <a:r>
              <a:rPr lang="tr-TR" sz="2800" dirty="0" err="1">
                <a:latin typeface="Sitka Banner" panose="02000505000000020004" pitchFamily="2" charset="0"/>
              </a:rPr>
              <a:t>different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languages</a:t>
            </a:r>
            <a:r>
              <a:rPr lang="tr-TR" sz="2800" dirty="0">
                <a:latin typeface="Sitka Banner" panose="02000505000000020004" pitchFamily="2" charset="0"/>
              </a:rPr>
              <a:t>.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BF4061-9215-4770-BDE4-025B6F9D1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480" y="7471077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732E760-1563-414D-B197-FFD616B7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13254" y="116551"/>
            <a:ext cx="911939" cy="365125"/>
          </a:xfrm>
        </p:spPr>
        <p:txBody>
          <a:bodyPr/>
          <a:lstStyle/>
          <a:p>
            <a:pPr rtl="0"/>
            <a:fld id="{7283C5DB-0E5C-47AB-804D-13751DF54259}" type="datetime1">
              <a:rPr lang="tr-TR" sz="1000" b="1" smtClean="0">
                <a:solidFill>
                  <a:schemeClr val="tx1"/>
                </a:solidFill>
              </a:rPr>
              <a:t>22.09.2021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8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yhan Sicimoğlu kimdir? (Ayhan Sicimoğlu kaç yaşında ve nerelidir?) -  Magazin Haberleri | NTV">
            <a:extLst>
              <a:ext uri="{FF2B5EF4-FFF2-40B4-BE49-F238E27FC236}">
                <a16:creationId xmlns:a16="http://schemas.microsoft.com/office/drawing/2014/main" id="{BAEEF40B-D941-4E16-B000-FB964C73C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r="23346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5C63947-A670-47D6-82F9-3875BC28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61" y="304800"/>
            <a:ext cx="5146411" cy="52273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800" dirty="0">
                <a:latin typeface="Algerian" panose="04020705040A02060702" pitchFamily="82" charset="0"/>
              </a:rPr>
              <a:t>An International Reader</a:t>
            </a:r>
            <a:br>
              <a:rPr lang="tr-TR" sz="2800" dirty="0">
                <a:latin typeface="Algerian" panose="04020705040A02060702" pitchFamily="82" charset="0"/>
              </a:rPr>
            </a:b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Ayhan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Sicimoglu</a:t>
            </a:r>
            <a:br>
              <a:rPr lang="tr-TR" sz="2800" dirty="0">
                <a:latin typeface="Sitka Banner" panose="02000505000000020004" pitchFamily="2" charset="0"/>
              </a:rPr>
            </a:br>
            <a:br>
              <a:rPr lang="tr-TR" sz="2800" dirty="0">
                <a:latin typeface="Sitka Banner" panose="02000505000000020004" pitchFamily="2" charset="0"/>
              </a:rPr>
            </a:br>
            <a:br>
              <a:rPr lang="tr-TR" sz="2800" dirty="0">
                <a:latin typeface="Sitka Banner" panose="02000505000000020004" pitchFamily="2" charset="0"/>
              </a:rPr>
            </a:br>
            <a:br>
              <a:rPr lang="tr-TR" sz="2800" dirty="0">
                <a:latin typeface="Sitka Banner" panose="02000505000000020004" pitchFamily="2" charset="0"/>
              </a:rPr>
            </a:br>
            <a:r>
              <a:rPr lang="tr-TR" sz="2800" i="1" dirty="0">
                <a:latin typeface="Sitka Banner" panose="02000505000000020004" pitchFamily="2" charset="0"/>
              </a:rPr>
              <a:t>Ayhan </a:t>
            </a:r>
            <a:r>
              <a:rPr lang="tr-TR" sz="2800" i="1" dirty="0" err="1">
                <a:latin typeface="Sitka Banner" panose="02000505000000020004" pitchFamily="2" charset="0"/>
              </a:rPr>
              <a:t>Sicimoglu</a:t>
            </a:r>
            <a:r>
              <a:rPr lang="tr-TR" sz="2800" i="1" dirty="0">
                <a:latin typeface="Sitka Banner" panose="02000505000000020004" pitchFamily="2" charset="0"/>
              </a:rPr>
              <a:t> </a:t>
            </a:r>
            <a:r>
              <a:rPr lang="tr-TR" sz="2800" dirty="0">
                <a:latin typeface="Sitka Banner" panose="02000505000000020004" pitchFamily="2" charset="0"/>
              </a:rPr>
              <a:t>is an </a:t>
            </a:r>
            <a:r>
              <a:rPr lang="tr-TR" sz="2800" dirty="0" err="1">
                <a:latin typeface="Sitka Banner" panose="02000505000000020004" pitchFamily="2" charset="0"/>
              </a:rPr>
              <a:t>important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turkish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international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reader</a:t>
            </a:r>
            <a:r>
              <a:rPr lang="tr-TR" sz="2800" dirty="0">
                <a:latin typeface="Sitka Banner" panose="02000505000000020004" pitchFamily="2" charset="0"/>
              </a:rPr>
              <a:t>. He is a </a:t>
            </a:r>
            <a:r>
              <a:rPr lang="tr-TR" sz="2800" dirty="0" err="1">
                <a:latin typeface="Sitka Banner" panose="02000505000000020004" pitchFamily="2" charset="0"/>
              </a:rPr>
              <a:t>musician</a:t>
            </a:r>
            <a:r>
              <a:rPr lang="tr-TR" sz="2800" dirty="0">
                <a:latin typeface="Sitka Banner" panose="02000505000000020004" pitchFamily="2" charset="0"/>
              </a:rPr>
              <a:t> but he </a:t>
            </a:r>
            <a:r>
              <a:rPr lang="tr-TR" sz="2800" dirty="0" err="1">
                <a:latin typeface="Sitka Banner" panose="02000505000000020004" pitchFamily="2" charset="0"/>
              </a:rPr>
              <a:t>travels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the</a:t>
            </a:r>
            <a:r>
              <a:rPr lang="tr-TR" sz="2800" dirty="0">
                <a:latin typeface="Sitka Banner" panose="02000505000000020004" pitchFamily="2" charset="0"/>
              </a:rPr>
              <a:t> World </a:t>
            </a:r>
            <a:r>
              <a:rPr lang="tr-TR" sz="2800" dirty="0" err="1">
                <a:latin typeface="Sitka Banner" panose="02000505000000020004" pitchFamily="2" charset="0"/>
              </a:rPr>
              <a:t>because</a:t>
            </a:r>
            <a:r>
              <a:rPr lang="tr-TR" sz="2800" dirty="0">
                <a:latin typeface="Sitka Banner" panose="02000505000000020004" pitchFamily="2" charset="0"/>
              </a:rPr>
              <a:t> he can </a:t>
            </a:r>
            <a:r>
              <a:rPr lang="tr-TR" sz="2800" dirty="0" err="1">
                <a:latin typeface="Sitka Banner" panose="02000505000000020004" pitchFamily="2" charset="0"/>
              </a:rPr>
              <a:t>speak</a:t>
            </a:r>
            <a:r>
              <a:rPr lang="tr-TR" sz="2800" dirty="0">
                <a:latin typeface="Sitka Banner" panose="02000505000000020004" pitchFamily="2" charset="0"/>
              </a:rPr>
              <a:t> 6 </a:t>
            </a:r>
            <a:r>
              <a:rPr lang="tr-TR" sz="2800" dirty="0" err="1">
                <a:latin typeface="Sitka Banner" panose="02000505000000020004" pitchFamily="2" charset="0"/>
              </a:rPr>
              <a:t>different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languages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and</a:t>
            </a:r>
            <a:r>
              <a:rPr lang="tr-TR" sz="2800" dirty="0">
                <a:latin typeface="Sitka Banner" panose="02000505000000020004" pitchFamily="2" charset="0"/>
              </a:rPr>
              <a:t> he </a:t>
            </a:r>
            <a:r>
              <a:rPr lang="tr-TR" sz="2800" dirty="0" err="1">
                <a:latin typeface="Sitka Banner" panose="02000505000000020004" pitchFamily="2" charset="0"/>
              </a:rPr>
              <a:t>also</a:t>
            </a:r>
            <a:r>
              <a:rPr lang="tr-TR" sz="2800" dirty="0">
                <a:latin typeface="Sitka Banner" panose="02000505000000020004" pitchFamily="2" charset="0"/>
              </a:rPr>
              <a:t> is an </a:t>
            </a:r>
            <a:r>
              <a:rPr lang="tr-TR" sz="2800" dirty="0" err="1">
                <a:latin typeface="Sitka Banner" panose="02000505000000020004" pitchFamily="2" charset="0"/>
              </a:rPr>
              <a:t>ınternatıonal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reader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because</a:t>
            </a:r>
            <a:r>
              <a:rPr lang="tr-TR" sz="2800" dirty="0">
                <a:latin typeface="Sitka Banner" panose="02000505000000020004" pitchFamily="2" charset="0"/>
              </a:rPr>
              <a:t> he </a:t>
            </a:r>
            <a:r>
              <a:rPr lang="tr-TR" sz="2800" dirty="0" err="1">
                <a:latin typeface="Sitka Banner" panose="02000505000000020004" pitchFamily="2" charset="0"/>
              </a:rPr>
              <a:t>lıkes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to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dıscover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more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thıngs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about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the</a:t>
            </a:r>
            <a:r>
              <a:rPr lang="tr-TR" sz="2800" dirty="0">
                <a:latin typeface="Sitka Banner" panose="02000505000000020004" pitchFamily="2" charset="0"/>
              </a:rPr>
              <a:t> World </a:t>
            </a:r>
            <a:r>
              <a:rPr lang="tr-TR" sz="2800" dirty="0" err="1">
                <a:latin typeface="Sitka Banner" panose="02000505000000020004" pitchFamily="2" charset="0"/>
              </a:rPr>
              <a:t>and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hıstory</a:t>
            </a:r>
            <a:r>
              <a:rPr lang="tr-TR" sz="2800" dirty="0">
                <a:latin typeface="Sitka Banner" panose="02000505000000020004" pitchFamily="2" charset="0"/>
              </a:rPr>
              <a:t>. </a:t>
            </a:r>
            <a:r>
              <a:rPr lang="tr-TR" sz="2800" dirty="0" err="1">
                <a:latin typeface="Sitka Banner" panose="02000505000000020004" pitchFamily="2" charset="0"/>
              </a:rPr>
              <a:t>So</a:t>
            </a:r>
            <a:r>
              <a:rPr lang="tr-TR" sz="2800" dirty="0">
                <a:latin typeface="Sitka Banner" panose="02000505000000020004" pitchFamily="2" charset="0"/>
              </a:rPr>
              <a:t>, he </a:t>
            </a:r>
            <a:r>
              <a:rPr lang="tr-TR" sz="2800" dirty="0" err="1">
                <a:latin typeface="Sitka Banner" panose="02000505000000020004" pitchFamily="2" charset="0"/>
              </a:rPr>
              <a:t>reads</a:t>
            </a:r>
            <a:r>
              <a:rPr lang="tr-TR" sz="2800" dirty="0">
                <a:latin typeface="Sitka Banner" panose="02000505000000020004" pitchFamily="2" charset="0"/>
              </a:rPr>
              <a:t> a lot </a:t>
            </a:r>
            <a:r>
              <a:rPr lang="tr-TR" sz="2800" dirty="0" err="1">
                <a:latin typeface="Sitka Banner" panose="02000505000000020004" pitchFamily="2" charset="0"/>
              </a:rPr>
              <a:t>ın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dıfferent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languages</a:t>
            </a:r>
            <a:r>
              <a:rPr lang="tr-TR" sz="2800" dirty="0">
                <a:latin typeface="Sitka Banner" panose="02000505000000020004" pitchFamily="2" charset="0"/>
              </a:rPr>
              <a:t>.</a:t>
            </a:r>
            <a:br>
              <a:rPr lang="tr-TR" sz="2400" dirty="0">
                <a:latin typeface="Algerian" panose="04020705040A02060702" pitchFamily="82" charset="0"/>
              </a:rPr>
            </a:br>
            <a:endParaRPr lang="tr-TR" sz="2400" dirty="0">
              <a:latin typeface="Algerian" panose="04020705040A02060702" pitchFamily="82" charset="0"/>
            </a:endParaRPr>
          </a:p>
        </p:txBody>
      </p:sp>
      <p:sp>
        <p:nvSpPr>
          <p:cNvPr id="20" name="İçerik Yer Tutucusu 19">
            <a:extLst>
              <a:ext uri="{FF2B5EF4-FFF2-40B4-BE49-F238E27FC236}">
                <a16:creationId xmlns:a16="http://schemas.microsoft.com/office/drawing/2014/main" id="{5209094F-F53E-4A77-B789-F03E4A4D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87" y="304800"/>
            <a:ext cx="5046203" cy="6248400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62C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indent="0">
              <a:buNone/>
            </a:pPr>
            <a:endParaRPr lang="tr-TR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F747A2-E1BA-4070-B7EC-B055A3EE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FE387474-1390-41C9-9718-AAC5629B5D0B}" type="datetime1">
              <a:rPr lang="tr-TR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22.09.2021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087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FC1C26-A8B9-4F4D-8D9C-AB94E08D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106471"/>
            <a:ext cx="8596670" cy="124634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Algerian" panose="04020705040A02060702" pitchFamily="82" charset="0"/>
              </a:rPr>
              <a:t>A </a:t>
            </a:r>
            <a:r>
              <a:rPr lang="tr-TR" dirty="0" err="1">
                <a:latin typeface="Algerian" panose="04020705040A02060702" pitchFamily="82" charset="0"/>
              </a:rPr>
              <a:t>Translatıon</a:t>
            </a:r>
            <a:r>
              <a:rPr lang="tr-TR" dirty="0">
                <a:latin typeface="Algerian" panose="04020705040A02060702" pitchFamily="82" charset="0"/>
              </a:rPr>
              <a:t> of a </a:t>
            </a:r>
            <a:r>
              <a:rPr lang="tr-TR" dirty="0" err="1">
                <a:latin typeface="Algerian" panose="04020705040A02060702" pitchFamily="82" charset="0"/>
              </a:rPr>
              <a:t>turkısh</a:t>
            </a:r>
            <a:r>
              <a:rPr lang="tr-TR" dirty="0">
                <a:latin typeface="Algerian" panose="04020705040A02060702" pitchFamily="82" charset="0"/>
              </a:rPr>
              <a:t> </a:t>
            </a:r>
            <a:r>
              <a:rPr lang="tr-TR" dirty="0" err="1">
                <a:latin typeface="Algerian" panose="04020705040A02060702" pitchFamily="82" charset="0"/>
              </a:rPr>
              <a:t>poem</a:t>
            </a:r>
            <a:r>
              <a:rPr lang="tr-TR" dirty="0">
                <a:latin typeface="Algerian" panose="04020705040A02060702" pitchFamily="82" charset="0"/>
              </a:rPr>
              <a:t> </a:t>
            </a:r>
            <a:r>
              <a:rPr lang="tr-TR" dirty="0" err="1">
                <a:latin typeface="Algerian" panose="04020705040A02060702" pitchFamily="82" charset="0"/>
              </a:rPr>
              <a:t>to</a:t>
            </a:r>
            <a:r>
              <a:rPr lang="tr-TR" dirty="0">
                <a:latin typeface="Algerian" panose="04020705040A02060702" pitchFamily="82" charset="0"/>
              </a:rPr>
              <a:t> </a:t>
            </a:r>
            <a:r>
              <a:rPr lang="tr-TR" dirty="0" err="1">
                <a:latin typeface="Algerian" panose="04020705040A02060702" pitchFamily="82" charset="0"/>
              </a:rPr>
              <a:t>englısh</a:t>
            </a:r>
            <a:br>
              <a:rPr lang="en-US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1DB242-E258-4AB9-828D-A0600ADEB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28800"/>
            <a:ext cx="4412635" cy="4922729"/>
          </a:xfrm>
        </p:spPr>
        <p:txBody>
          <a:bodyPr>
            <a:normAutofit fontScale="32500" lnSpcReduction="20000"/>
          </a:bodyPr>
          <a:lstStyle/>
          <a:p>
            <a:r>
              <a:rPr lang="en-US" sz="4300" dirty="0"/>
              <a:t>his knowledge</a:t>
            </a:r>
          </a:p>
          <a:p>
            <a:r>
              <a:rPr lang="en-US" sz="4300" dirty="0"/>
              <a:t>request a cormorant lined up on the mole</a:t>
            </a:r>
          </a:p>
          <a:p>
            <a:r>
              <a:rPr lang="en-US" sz="4300" dirty="0"/>
              <a:t>write a letter</a:t>
            </a:r>
          </a:p>
          <a:p>
            <a:r>
              <a:rPr lang="en-US" sz="4300" dirty="0"/>
              <a:t>from the fisherman's bay</a:t>
            </a:r>
          </a:p>
          <a:p>
            <a:r>
              <a:rPr lang="en-US" sz="4300" dirty="0"/>
              <a:t>like a boat drifting away in the fog</a:t>
            </a:r>
          </a:p>
          <a:p>
            <a:r>
              <a:rPr lang="en-US" sz="4300" dirty="0"/>
              <a:t>one morning you left softly</a:t>
            </a:r>
          </a:p>
          <a:p>
            <a:r>
              <a:rPr lang="en-US" sz="4300" dirty="0"/>
              <a:t>from my bosom</a:t>
            </a:r>
          </a:p>
          <a:p>
            <a:endParaRPr lang="en-US" sz="4300" dirty="0"/>
          </a:p>
          <a:p>
            <a:r>
              <a:rPr lang="en-US" sz="4300" dirty="0"/>
              <a:t>all its passengers</a:t>
            </a:r>
          </a:p>
          <a:p>
            <a:r>
              <a:rPr lang="en-US" sz="4300" dirty="0"/>
              <a:t>throat school stole</a:t>
            </a:r>
          </a:p>
          <a:p>
            <a:r>
              <a:rPr lang="en-US" sz="4300" dirty="0"/>
              <a:t>of the car ferry</a:t>
            </a:r>
          </a:p>
          <a:p>
            <a:r>
              <a:rPr lang="en-US" sz="4300" dirty="0"/>
              <a:t>empty flights</a:t>
            </a:r>
          </a:p>
          <a:p>
            <a:r>
              <a:rPr lang="en-US" sz="4300" dirty="0"/>
              <a:t>like the wind</a:t>
            </a:r>
          </a:p>
          <a:p>
            <a:r>
              <a:rPr lang="en-US" sz="4300" dirty="0"/>
              <a:t>wander without you</a:t>
            </a:r>
          </a:p>
          <a:p>
            <a:r>
              <a:rPr lang="en-US" sz="4300" dirty="0"/>
              <a:t>in my heart</a:t>
            </a:r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4EBBA3A-3955-4920-B28B-309AB5302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1369" y="1828801"/>
            <a:ext cx="4412635" cy="4212562"/>
          </a:xfrm>
        </p:spPr>
        <p:txBody>
          <a:bodyPr>
            <a:noAutofit/>
          </a:bodyPr>
          <a:lstStyle/>
          <a:p>
            <a:r>
              <a:rPr lang="en-US" sz="1600" dirty="0"/>
              <a:t>The sea is a still water</a:t>
            </a:r>
          </a:p>
          <a:p>
            <a:r>
              <a:rPr lang="en-US" sz="1600" dirty="0"/>
              <a:t>which too</a:t>
            </a:r>
          </a:p>
          <a:p>
            <a:r>
              <a:rPr lang="en-US" sz="1600" dirty="0"/>
              <a:t>they try their beginner fishing rod</a:t>
            </a:r>
          </a:p>
          <a:p>
            <a:r>
              <a:rPr lang="en-US" sz="1600" dirty="0"/>
              <a:t>of a secluded pier</a:t>
            </a:r>
          </a:p>
          <a:p>
            <a:r>
              <a:rPr lang="tr-TR" sz="1600" dirty="0"/>
              <a:t>I</a:t>
            </a:r>
            <a:r>
              <a:rPr lang="en-US" sz="1600" dirty="0"/>
              <a:t> will write the boards</a:t>
            </a:r>
          </a:p>
          <a:p>
            <a:r>
              <a:rPr lang="en-US" sz="1600" dirty="0"/>
              <a:t>as you read the education poem</a:t>
            </a:r>
          </a:p>
          <a:p>
            <a:r>
              <a:rPr lang="en-US" sz="1600" dirty="0"/>
              <a:t>it fluctuates.</a:t>
            </a:r>
            <a:endParaRPr lang="tr-TR" sz="1600" dirty="0"/>
          </a:p>
          <a:p>
            <a:pPr marL="0" indent="0">
              <a:buNone/>
            </a:pPr>
            <a:r>
              <a:rPr lang="tr-TR" sz="1600" dirty="0"/>
              <a:t> </a:t>
            </a:r>
          </a:p>
          <a:p>
            <a:pPr marL="0" indent="0">
              <a:buNone/>
            </a:pPr>
            <a:r>
              <a:rPr lang="tr-TR" sz="1600" b="1" dirty="0" err="1"/>
              <a:t>This</a:t>
            </a:r>
            <a:r>
              <a:rPr lang="tr-TR" sz="1600" b="1" dirty="0"/>
              <a:t> is a </a:t>
            </a:r>
            <a:r>
              <a:rPr lang="tr-TR" sz="1600" b="1" dirty="0" err="1"/>
              <a:t>translatıon</a:t>
            </a:r>
            <a:r>
              <a:rPr lang="tr-TR" sz="1600" b="1" dirty="0"/>
              <a:t> of a </a:t>
            </a:r>
            <a:r>
              <a:rPr lang="tr-TR" sz="1600" b="1" dirty="0" err="1"/>
              <a:t>poem</a:t>
            </a:r>
            <a:r>
              <a:rPr lang="tr-TR" sz="1600" b="1" dirty="0"/>
              <a:t> </a:t>
            </a:r>
            <a:r>
              <a:rPr lang="tr-TR" sz="1600" b="1" dirty="0" err="1"/>
              <a:t>that</a:t>
            </a:r>
            <a:r>
              <a:rPr lang="tr-TR" sz="1600" b="1" dirty="0"/>
              <a:t> a </a:t>
            </a:r>
            <a:r>
              <a:rPr lang="tr-TR" sz="1600" b="1" dirty="0" err="1"/>
              <a:t>very</a:t>
            </a:r>
            <a:r>
              <a:rPr lang="tr-TR" sz="1600" b="1" dirty="0"/>
              <a:t> </a:t>
            </a:r>
            <a:r>
              <a:rPr lang="tr-TR" sz="1600" b="1" dirty="0" err="1"/>
              <a:t>important</a:t>
            </a:r>
            <a:r>
              <a:rPr lang="tr-TR" sz="1600" b="1" dirty="0"/>
              <a:t> </a:t>
            </a:r>
            <a:r>
              <a:rPr lang="tr-TR" sz="1600" b="1" dirty="0" err="1"/>
              <a:t>Turkish</a:t>
            </a:r>
            <a:r>
              <a:rPr lang="tr-TR" sz="1600" b="1" dirty="0"/>
              <a:t> </a:t>
            </a:r>
            <a:r>
              <a:rPr lang="tr-TR" sz="1600" b="1" dirty="0" err="1"/>
              <a:t>poetry</a:t>
            </a:r>
            <a:r>
              <a:rPr lang="tr-TR" sz="1600" b="1" dirty="0"/>
              <a:t> (Sunay Akın) </a:t>
            </a:r>
            <a:r>
              <a:rPr lang="tr-TR" sz="1600" b="1" dirty="0" err="1"/>
              <a:t>wrote</a:t>
            </a:r>
            <a:r>
              <a:rPr lang="tr-TR" sz="1600" b="1" dirty="0"/>
              <a:t>.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3E5B39E-1663-47C8-9F43-DF776C77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3045A1-20C0-4B0A-AD84-4C1E818C0034}" type="datetime1">
              <a:rPr lang="tr-TR" smtClean="0"/>
              <a:t>22.09.2021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A31CB30-E0E7-4B2C-A3A3-816872C28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AD4E29-B61A-40BE-97BC-68E77C1EB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18DED4-B929-47C8-B57F-F3C890143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214A095-576F-461F-A154-1FC4202D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15F2694-7885-4B84-A9A1-A55707FE6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542D629-79A6-44ED-AC25-F55A6E2A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41D9E3C-5E56-476D-9AD3-BFB8B5631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8F87D754-D0AA-499C-81E1-80EC0595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970C55C7-6473-4215-A4E7-EAF80DCBC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A11488B-749A-4380-B3CA-444593531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11E930F-4EA6-4224-8AF2-950E50972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879A86-E368-404A-829D-31664897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lgerian" panose="04020705040A02060702" pitchFamily="82" charset="0"/>
              </a:rPr>
              <a:t>ALPHABET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0057CB02-32D3-4AB5-95E9-38F39D1FF5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5835" y="864874"/>
            <a:ext cx="4788996" cy="4788996"/>
          </a:xfrm>
          <a:prstGeom prst="rect">
            <a:avLst/>
          </a:prstGeom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43DC1E0-FF1D-47A9-B10E-7A892BC1E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50924" y="2227728"/>
            <a:ext cx="4512987" cy="4373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dirty="0">
                <a:solidFill>
                  <a:srgbClr val="FFFFFF"/>
                </a:solidFill>
              </a:rPr>
              <a:t>There are 6 different letters in Turkish alphabet than English. They are Ç, Ğ, </a:t>
            </a:r>
            <a:r>
              <a:rPr lang="en-US" b="1" dirty="0">
                <a:solidFill>
                  <a:srgbClr val="FFFFFF"/>
                </a:solidFill>
              </a:rPr>
              <a:t>(capital)</a:t>
            </a:r>
            <a:r>
              <a:rPr lang="en-US" dirty="0">
                <a:solidFill>
                  <a:srgbClr val="FFFFFF"/>
                </a:solidFill>
              </a:rPr>
              <a:t>İ, Ö, Ü and Ş.</a:t>
            </a:r>
            <a:endParaRPr lang="tr-TR" dirty="0">
              <a:solidFill>
                <a:srgbClr val="FFFFFF"/>
              </a:solidFill>
            </a:endParaRPr>
          </a:p>
          <a:p>
            <a:pPr marL="0" indent="0"/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There</a:t>
            </a:r>
            <a:r>
              <a:rPr lang="tr-TR" dirty="0">
                <a:solidFill>
                  <a:srgbClr val="FFFFFF"/>
                </a:solidFill>
              </a:rPr>
              <a:t> is not X, Q </a:t>
            </a:r>
            <a:r>
              <a:rPr lang="tr-TR" dirty="0" err="1">
                <a:solidFill>
                  <a:srgbClr val="FFFFFF"/>
                </a:solidFill>
              </a:rPr>
              <a:t>and</a:t>
            </a:r>
            <a:r>
              <a:rPr lang="tr-TR" dirty="0">
                <a:solidFill>
                  <a:srgbClr val="FFFFFF"/>
                </a:solidFill>
              </a:rPr>
              <a:t> W.</a:t>
            </a:r>
          </a:p>
          <a:p>
            <a:pPr marL="0" indent="0"/>
            <a:r>
              <a:rPr lang="tr-TR" dirty="0" err="1">
                <a:solidFill>
                  <a:srgbClr val="FFFFFF"/>
                </a:solidFill>
              </a:rPr>
              <a:t>There</a:t>
            </a:r>
            <a:r>
              <a:rPr lang="tr-TR" dirty="0">
                <a:solidFill>
                  <a:srgbClr val="FFFFFF"/>
                </a:solidFill>
              </a:rPr>
              <a:t> is</a:t>
            </a:r>
            <a:r>
              <a:rPr lang="tr-TR" b="1" dirty="0">
                <a:solidFill>
                  <a:srgbClr val="FFFFFF"/>
                </a:solidFill>
              </a:rPr>
              <a:t> not </a:t>
            </a:r>
            <a:r>
              <a:rPr lang="tr-TR" dirty="0" err="1">
                <a:solidFill>
                  <a:srgbClr val="FFFFFF"/>
                </a:solidFill>
              </a:rPr>
              <a:t>Phonics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sounds</a:t>
            </a:r>
            <a:r>
              <a:rPr lang="tr-TR" dirty="0">
                <a:solidFill>
                  <a:srgbClr val="FFFFFF"/>
                </a:solidFill>
              </a:rPr>
              <a:t> in </a:t>
            </a:r>
            <a:r>
              <a:rPr lang="tr-TR" dirty="0" err="1">
                <a:solidFill>
                  <a:srgbClr val="FFFFFF"/>
                </a:solidFill>
              </a:rPr>
              <a:t>Turkish</a:t>
            </a:r>
            <a:endParaRPr lang="tr-TR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FFFFFF"/>
                </a:solidFill>
              </a:rPr>
              <a:t>(</a:t>
            </a:r>
            <a:r>
              <a:rPr lang="tr-TR" dirty="0" err="1">
                <a:solidFill>
                  <a:srgbClr val="FFFFFF"/>
                </a:solidFill>
              </a:rPr>
              <a:t>e.g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ph,ue,sh,o-e,ow</a:t>
            </a:r>
            <a:r>
              <a:rPr lang="tr-TR" dirty="0">
                <a:solidFill>
                  <a:srgbClr val="FFFFFF"/>
                </a:solidFill>
              </a:rPr>
              <a:t>…)</a:t>
            </a:r>
          </a:p>
          <a:p>
            <a:pPr marL="0" indent="0">
              <a:buNone/>
            </a:pPr>
            <a:endParaRPr lang="tr-TR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FFFFFF"/>
                </a:solidFill>
              </a:rPr>
              <a:t>This</a:t>
            </a:r>
            <a:r>
              <a:rPr lang="tr-TR" dirty="0">
                <a:solidFill>
                  <a:srgbClr val="FFFFFF"/>
                </a:solidFill>
              </a:rPr>
              <a:t> is how it </a:t>
            </a:r>
            <a:r>
              <a:rPr lang="tr-TR" dirty="0" err="1">
                <a:solidFill>
                  <a:srgbClr val="FFFFFF"/>
                </a:solidFill>
              </a:rPr>
              <a:t>sounds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like</a:t>
            </a:r>
            <a:r>
              <a:rPr lang="tr-TR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endParaRPr lang="tr-TR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8" name="Kayıtlı Ses">
            <a:hlinkClick r:id="" action="ppaction://media"/>
            <a:extLst>
              <a:ext uri="{FF2B5EF4-FFF2-40B4-BE49-F238E27FC236}">
                <a16:creationId xmlns:a16="http://schemas.microsoft.com/office/drawing/2014/main" id="{7E75ACCE-C9B8-4D3A-97D3-06FD77A6F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4509" y="5230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0"/>
    </mc:Choice>
    <mc:Fallback xmlns="">
      <p:transition spd="slow" advTm="24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54">
            <a:extLst>
              <a:ext uri="{FF2B5EF4-FFF2-40B4-BE49-F238E27FC236}">
                <a16:creationId xmlns:a16="http://schemas.microsoft.com/office/drawing/2014/main" id="{1E721C1C-25F9-4317-B872-2444BC5A8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92C555F-2EA8-43FC-804A-C8A0197DE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CE2B455-492A-43D3-B378-54B66D571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23">
              <a:extLst>
                <a:ext uri="{FF2B5EF4-FFF2-40B4-BE49-F238E27FC236}">
                  <a16:creationId xmlns:a16="http://schemas.microsoft.com/office/drawing/2014/main" id="{EF09B3D2-B58A-4ABA-B2A8-4680BF06C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9" name="Rectangle 25">
              <a:extLst>
                <a:ext uri="{FF2B5EF4-FFF2-40B4-BE49-F238E27FC236}">
                  <a16:creationId xmlns:a16="http://schemas.microsoft.com/office/drawing/2014/main" id="{0FA9C903-985C-4D49-8C1A-6EB5017F8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2E12832F-B33A-49C7-8994-68EED855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1" name="Rectangle 27">
              <a:extLst>
                <a:ext uri="{FF2B5EF4-FFF2-40B4-BE49-F238E27FC236}">
                  <a16:creationId xmlns:a16="http://schemas.microsoft.com/office/drawing/2014/main" id="{36F17E22-3CE0-4111-ADB4-5612B4B35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2" name="Rectangle 28">
              <a:extLst>
                <a:ext uri="{FF2B5EF4-FFF2-40B4-BE49-F238E27FC236}">
                  <a16:creationId xmlns:a16="http://schemas.microsoft.com/office/drawing/2014/main" id="{19E3FD99-5A4A-45A3-A6F7-37CE98B52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Rectangle 29">
              <a:extLst>
                <a:ext uri="{FF2B5EF4-FFF2-40B4-BE49-F238E27FC236}">
                  <a16:creationId xmlns:a16="http://schemas.microsoft.com/office/drawing/2014/main" id="{2F6B9C22-3B33-4E9D-ADFA-7EB9D3771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88791F96-6634-47EA-9924-199C50ADB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5" name="Isosceles Triangle 164">
              <a:extLst>
                <a:ext uri="{FF2B5EF4-FFF2-40B4-BE49-F238E27FC236}">
                  <a16:creationId xmlns:a16="http://schemas.microsoft.com/office/drawing/2014/main" id="{9E246BDC-8C6E-4555-9F43-E9B2D16B2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8" name="Rectangle 16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Group 16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3" name="Isosceles Triangle 17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8" name="Isosceles Triangle 17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0" name="Rectangle 17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2E327D6-8488-4A51-82AA-DD485C1A8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" r="2717" b="1"/>
          <a:stretch/>
        </p:blipFill>
        <p:spPr>
          <a:xfrm>
            <a:off x="401443" y="525727"/>
            <a:ext cx="11313545" cy="5848607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1686A3C-B0B3-4856-8E6C-B22EF37D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2556" y="6420107"/>
            <a:ext cx="43058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rgbClr val="FFFFFF"/>
                </a:solidFill>
              </a:rPr>
              <a:t>18/09/2021</a:t>
            </a:r>
          </a:p>
        </p:txBody>
      </p:sp>
    </p:spTree>
    <p:extLst>
      <p:ext uri="{BB962C8B-B14F-4D97-AF65-F5344CB8AC3E}">
        <p14:creationId xmlns:p14="http://schemas.microsoft.com/office/powerpoint/2010/main" val="3093472149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C293DF38D4F41ABE5673E15CB5FD7" ma:contentTypeVersion="4" ma:contentTypeDescription="Create a new document." ma:contentTypeScope="" ma:versionID="7afac0325aaebe155b42c256e7591233">
  <xsd:schema xmlns:xsd="http://www.w3.org/2001/XMLSchema" xmlns:xs="http://www.w3.org/2001/XMLSchema" xmlns:p="http://schemas.microsoft.com/office/2006/metadata/properties" xmlns:ns3="ea3e1460-c6d3-47d6-89a0-416d616a760f" targetNamespace="http://schemas.microsoft.com/office/2006/metadata/properties" ma:root="true" ma:fieldsID="1b6618b6ff3b688c82de99cbdac032b4" ns3:_="">
    <xsd:import namespace="ea3e1460-c6d3-47d6-89a0-416d616a76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e1460-c6d3-47d6-89a0-416d616a76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8FD39B-31A4-4D00-9A3C-C28115411F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FA048F-B742-4B3E-BCEF-1E1BB236831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3e1460-c6d3-47d6-89a0-416d616a760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547FB7-33F4-4D1B-A0D4-C1FD59C74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3e1460-c6d3-47d6-89a0-416d616a76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389</Words>
  <Application>Microsoft Office PowerPoint</Application>
  <PresentationFormat>Widescreen</PresentationFormat>
  <Paragraphs>46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Algerian</vt:lpstr>
      <vt:lpstr>Amasis MT Pro</vt:lpstr>
      <vt:lpstr>Arial</vt:lpstr>
      <vt:lpstr>Avenir Next LT Pro</vt:lpstr>
      <vt:lpstr>Calibri</vt:lpstr>
      <vt:lpstr>Sitka Banner</vt:lpstr>
      <vt:lpstr>Trebuchet MS</vt:lpstr>
      <vt:lpstr>Wingdings 3</vt:lpstr>
      <vt:lpstr>Yüzeyler</vt:lpstr>
      <vt:lpstr>INTERNATIONAL LITERACY WEEK</vt:lpstr>
      <vt:lpstr>What ıs my Favorite Book?</vt:lpstr>
      <vt:lpstr>InternatIonal  Readers</vt:lpstr>
      <vt:lpstr>An International Reader Ayhan Sicimoglu    Ayhan Sicimoglu is an important turkish international reader. He is a musician but he travels the World because he can speak 6 different languages and he also is an ınternatıonal reader because he lıkes to dıscover more thıngs about the World and hıstory. So, he reads a lot ın dıfferent languages. </vt:lpstr>
      <vt:lpstr>A Translatıon of a turkısh poem to englısh </vt:lpstr>
      <vt:lpstr>ALPHABET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LITERACY WEEK</dc:title>
  <dc:creator>Ada Tascilar</dc:creator>
  <cp:lastModifiedBy>Simone Piggin</cp:lastModifiedBy>
  <cp:revision>11</cp:revision>
  <dcterms:created xsi:type="dcterms:W3CDTF">2021-09-14T19:22:53Z</dcterms:created>
  <dcterms:modified xsi:type="dcterms:W3CDTF">2021-09-22T16:56:20Z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0x010100299C293DF38D4F41ABE5673E15CB5FD7</vt:lpwstr>
  </property>
</Properties>
</file>