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2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9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6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4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1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6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2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5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63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1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7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9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88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74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A235-B53B-4EA0-8E3D-A6BD7A359BB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5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62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20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91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78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11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7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49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18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6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00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2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60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A235-B53B-4EA0-8E3D-A6BD7A359BB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4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0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3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ECC7-2383-44B8-9F90-A2F26C9C2F2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2B9-A196-4D0C-866B-C728DA57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0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3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6DF8-A93A-4F20-96F9-8D8317A879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1373-01E7-46DD-B0F3-8ED4110378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742" y="1233874"/>
            <a:ext cx="9144000" cy="2387600"/>
          </a:xfrm>
        </p:spPr>
        <p:txBody>
          <a:bodyPr/>
          <a:lstStyle/>
          <a:p>
            <a:r>
              <a:rPr lang="en-GB" b="1" u="sng" dirty="0">
                <a:solidFill>
                  <a:srgbClr val="FF0000"/>
                </a:solidFill>
              </a:rPr>
              <a:t>Means and Ranges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9179312" y="312389"/>
            <a:ext cx="2743200" cy="365125"/>
          </a:xfrm>
        </p:spPr>
        <p:txBody>
          <a:bodyPr/>
          <a:lstStyle/>
          <a:p>
            <a:fld id="{A3405E8C-58B0-4446-BE9D-E18A8EE15606}" type="datetime1">
              <a:rPr lang="en-GB" sz="2400" b="1" u="sng" smtClean="0">
                <a:solidFill>
                  <a:schemeClr val="tx1"/>
                </a:solidFill>
              </a:rPr>
              <a:t>05/11/2018</a:t>
            </a:fld>
            <a:endParaRPr lang="en-GB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1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400300" y="4648200"/>
            <a:ext cx="1016000" cy="457200"/>
          </a:xfrm>
          <a:prstGeom prst="rect">
            <a:avLst/>
          </a:prstGeom>
          <a:solidFill>
            <a:srgbClr val="85F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962400" y="4648200"/>
            <a:ext cx="1397000" cy="457200"/>
          </a:xfrm>
          <a:prstGeom prst="rect">
            <a:avLst/>
          </a:prstGeom>
          <a:solidFill>
            <a:srgbClr val="85F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438400" y="457200"/>
            <a:ext cx="8229600" cy="579438"/>
          </a:xfrm>
          <a:prstGeom prst="rect">
            <a:avLst/>
          </a:prstGeom>
          <a:gradFill rotWithShape="0">
            <a:gsLst>
              <a:gs pos="0">
                <a:srgbClr val="85FFDF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Taking measurements :  Mean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362200" y="1295401"/>
            <a:ext cx="6858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303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8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25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3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0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7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5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2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>
                <a:latin typeface="Swis721 Md BT" pitchFamily="34" charset="0"/>
              </a:rPr>
              <a:t>The results were:</a:t>
            </a:r>
          </a:p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FF"/>
                </a:solidFill>
                <a:latin typeface="Swis721 Md BT" pitchFamily="34" charset="0"/>
              </a:rPr>
              <a:t>10.1 s,   10.2 s,   9.9 s,  10.0 s,  10.3 s</a:t>
            </a:r>
            <a:endParaRPr lang="en-GB" altLang="en-US" sz="2800">
              <a:latin typeface="Swis721 Md BT" pitchFamily="34" charset="0"/>
            </a:endParaRPr>
          </a:p>
        </p:txBody>
      </p:sp>
      <p:pic>
        <p:nvPicPr>
          <p:cNvPr id="71686" name="Picture 6" descr="D:\P4U Web-site items\KJ-PowerPoints\images for PPTs\parachu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4" y="914400"/>
            <a:ext cx="13985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362200" y="2559051"/>
            <a:ext cx="6705600" cy="25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/>
              <a:t>Add up the 5 numbers:</a:t>
            </a:r>
          </a:p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rgbClr val="0000FF"/>
                </a:solidFill>
              </a:rPr>
              <a:t>10.1</a:t>
            </a:r>
            <a:r>
              <a:rPr lang="en-GB" altLang="en-US" sz="2800" dirty="0"/>
              <a:t>+</a:t>
            </a:r>
            <a:r>
              <a:rPr lang="en-GB" altLang="en-US" sz="2800" dirty="0">
                <a:solidFill>
                  <a:srgbClr val="0000FF"/>
                </a:solidFill>
              </a:rPr>
              <a:t>10.2</a:t>
            </a:r>
            <a:r>
              <a:rPr lang="en-GB" altLang="en-US" sz="2800" dirty="0"/>
              <a:t>+</a:t>
            </a:r>
            <a:r>
              <a:rPr lang="en-GB" altLang="en-US" sz="2800" dirty="0">
                <a:solidFill>
                  <a:srgbClr val="0000FF"/>
                </a:solidFill>
              </a:rPr>
              <a:t>9.9</a:t>
            </a:r>
            <a:r>
              <a:rPr lang="en-GB" altLang="en-US" sz="2800" dirty="0"/>
              <a:t>+</a:t>
            </a:r>
            <a:r>
              <a:rPr lang="en-GB" altLang="en-US" sz="2800" dirty="0">
                <a:solidFill>
                  <a:srgbClr val="0000FF"/>
                </a:solidFill>
              </a:rPr>
              <a:t>10.0</a:t>
            </a:r>
            <a:r>
              <a:rPr lang="en-GB" altLang="en-US" sz="2800" dirty="0"/>
              <a:t>+</a:t>
            </a:r>
            <a:r>
              <a:rPr lang="en-GB" altLang="en-US" sz="2800" dirty="0">
                <a:solidFill>
                  <a:srgbClr val="0000FF"/>
                </a:solidFill>
              </a:rPr>
              <a:t>10.3</a:t>
            </a:r>
            <a:r>
              <a:rPr lang="en-GB" altLang="en-US" sz="2800" dirty="0"/>
              <a:t> = 50.5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There are 5 items,  so divide by 5:</a:t>
            </a:r>
          </a:p>
          <a:p>
            <a:pPr>
              <a:spcBef>
                <a:spcPct val="80000"/>
              </a:spcBef>
            </a:pPr>
            <a:r>
              <a:rPr lang="en-GB" altLang="en-US" sz="2800" dirty="0"/>
              <a:t>Mean (or average) =</a:t>
            </a:r>
          </a:p>
        </p:txBody>
      </p:sp>
      <p:grpSp>
        <p:nvGrpSpPr>
          <p:cNvPr id="71693" name="Group 13"/>
          <p:cNvGrpSpPr>
            <a:grpSpLocks/>
          </p:cNvGrpSpPr>
          <p:nvPr/>
        </p:nvGrpSpPr>
        <p:grpSpPr bwMode="auto">
          <a:xfrm>
            <a:off x="5486400" y="4400554"/>
            <a:ext cx="1600200" cy="954088"/>
            <a:chOff x="2544" y="3264"/>
            <a:chExt cx="1008" cy="601"/>
          </a:xfrm>
        </p:grpSpPr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2544" y="3264"/>
              <a:ext cx="1008" cy="6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 baseline="-30000"/>
                <a:t>=</a:t>
              </a:r>
              <a:r>
                <a:rPr lang="en-GB" altLang="en-US" sz="2800"/>
                <a:t>  50.5</a:t>
              </a:r>
              <a:br>
                <a:rPr lang="en-GB" altLang="en-US" sz="2800"/>
              </a:br>
              <a:r>
                <a:rPr lang="en-GB" altLang="en-US" sz="2800"/>
                <a:t>        5</a:t>
              </a:r>
            </a:p>
          </p:txBody>
        </p:sp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>
              <a:off x="2934" y="358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800"/>
            </a:p>
          </p:txBody>
        </p:sp>
      </p:grpSp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7239000" y="4591046"/>
            <a:ext cx="1676400" cy="523875"/>
            <a:chOff x="3600" y="2892"/>
            <a:chExt cx="1056" cy="330"/>
          </a:xfrm>
        </p:grpSpPr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3900" y="3180"/>
              <a:ext cx="624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800"/>
            </a:p>
          </p:txBody>
        </p:sp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3600" y="2892"/>
              <a:ext cx="10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/>
                <a:t>= 10.1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5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6413500" y="3657600"/>
            <a:ext cx="1600200" cy="457200"/>
          </a:xfrm>
          <a:prstGeom prst="rect">
            <a:avLst/>
          </a:prstGeom>
          <a:solidFill>
            <a:srgbClr val="D8B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009900" y="3035300"/>
            <a:ext cx="1016000" cy="457200"/>
          </a:xfrm>
          <a:prstGeom prst="rect">
            <a:avLst/>
          </a:prstGeom>
          <a:solidFill>
            <a:srgbClr val="85F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553200" y="4724400"/>
            <a:ext cx="1397000" cy="457200"/>
          </a:xfrm>
          <a:prstGeom prst="rect">
            <a:avLst/>
          </a:prstGeom>
          <a:solidFill>
            <a:srgbClr val="D8B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438400" y="457200"/>
            <a:ext cx="8229600" cy="579438"/>
          </a:xfrm>
          <a:prstGeom prst="rect">
            <a:avLst/>
          </a:prstGeom>
          <a:gradFill rotWithShape="0">
            <a:gsLst>
              <a:gs pos="0">
                <a:srgbClr val="85FFDF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Taking measurements :  Mean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362200" y="1295401"/>
            <a:ext cx="6858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303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8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25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3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0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7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5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2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>
                <a:latin typeface="Swis721 Md BT" pitchFamily="34" charset="0"/>
              </a:rPr>
              <a:t>The results were:</a:t>
            </a:r>
          </a:p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FF"/>
                </a:solidFill>
                <a:latin typeface="Swis721 Md BT" pitchFamily="34" charset="0"/>
              </a:rPr>
              <a:t>10.1 s,   10.2 s,   9.9 s,  10.0 s,  10.3 s</a:t>
            </a:r>
            <a:endParaRPr lang="en-GB" altLang="en-US" sz="2800">
              <a:latin typeface="Swis721 Md BT" pitchFamily="34" charset="0"/>
            </a:endParaRPr>
          </a:p>
        </p:txBody>
      </p:sp>
      <p:pic>
        <p:nvPicPr>
          <p:cNvPr id="72710" name="Picture 6" descr="D:\P4U Web-site items\KJ-PowerPoints\images for PPTs\parachu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4" y="914400"/>
            <a:ext cx="13985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362200" y="2277774"/>
            <a:ext cx="6705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/>
              <a:t>Why is it a good idea to calculate </a:t>
            </a:r>
            <a:br>
              <a:rPr lang="en-GB" altLang="en-US" sz="3200" dirty="0"/>
            </a:br>
            <a:r>
              <a:rPr lang="en-GB" altLang="en-US" sz="3200" dirty="0"/>
              <a:t>the mean of your results?</a:t>
            </a:r>
          </a:p>
          <a:p>
            <a:pPr>
              <a:spcBef>
                <a:spcPct val="50000"/>
              </a:spcBef>
            </a:pPr>
            <a:r>
              <a:rPr lang="en-GB" altLang="en-US" sz="3200" dirty="0"/>
              <a:t>Because it improves the reliability of your results.</a:t>
            </a:r>
          </a:p>
          <a:p>
            <a:pPr>
              <a:spcBef>
                <a:spcPct val="50000"/>
              </a:spcBef>
            </a:pPr>
            <a:r>
              <a:rPr lang="en-GB" altLang="en-US" sz="3200" dirty="0"/>
              <a:t>Your results will be more reliable.</a:t>
            </a:r>
          </a:p>
        </p:txBody>
      </p:sp>
    </p:spTree>
    <p:extLst>
      <p:ext uri="{BB962C8B-B14F-4D97-AF65-F5344CB8AC3E}">
        <p14:creationId xmlns:p14="http://schemas.microsoft.com/office/powerpoint/2010/main" val="12552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496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33" t="20523" r="24824" b="20010"/>
          <a:stretch/>
        </p:blipFill>
        <p:spPr>
          <a:xfrm>
            <a:off x="156118" y="112882"/>
            <a:ext cx="6467706" cy="6142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370" t="9641" r="13652" b="12572"/>
          <a:stretch/>
        </p:blipFill>
        <p:spPr>
          <a:xfrm>
            <a:off x="6345045" y="112882"/>
            <a:ext cx="5712478" cy="67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7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936433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b="1" u="sng" dirty="0">
                <a:solidFill>
                  <a:srgbClr val="C00000"/>
                </a:solidFill>
              </a:rPr>
              <a:t>Anomalous Results</a:t>
            </a:r>
            <a:br>
              <a:rPr lang="en-GB" sz="3600" b="1" dirty="0">
                <a:solidFill>
                  <a:srgbClr val="C00000"/>
                </a:solidFill>
              </a:rPr>
            </a:br>
            <a:endParaRPr lang="en-GB" sz="36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570" y="388650"/>
            <a:ext cx="7631430" cy="703332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GB" sz="2800" u="sng" dirty="0"/>
          </a:p>
          <a:p>
            <a:pPr marL="0" indent="0">
              <a:buNone/>
              <a:defRPr/>
            </a:pPr>
            <a:r>
              <a:rPr lang="en-GB" sz="2800" dirty="0"/>
              <a:t> </a:t>
            </a:r>
            <a:r>
              <a:rPr lang="en-GB" sz="3600" dirty="0"/>
              <a:t>1) Which result from the table would you say is an anomalous result? Explain your answer.</a:t>
            </a:r>
          </a:p>
          <a:p>
            <a:pPr marL="0" indent="0">
              <a:buNone/>
              <a:defRPr/>
            </a:pPr>
            <a:r>
              <a:rPr lang="en-GB" sz="3600" dirty="0"/>
              <a:t>2) Draw a graph using the data and label the anomalous result.</a:t>
            </a:r>
          </a:p>
          <a:p>
            <a:pPr marL="0" indent="0">
              <a:buNone/>
              <a:defRPr/>
            </a:pPr>
            <a:r>
              <a:rPr lang="en-GB" sz="3600" dirty="0"/>
              <a:t>3) What can you do to improve your results?</a:t>
            </a:r>
          </a:p>
          <a:p>
            <a:pPr marL="0" indent="0">
              <a:buNone/>
              <a:defRPr/>
            </a:pPr>
            <a:endParaRPr lang="en-GB" sz="3600" dirty="0"/>
          </a:p>
          <a:p>
            <a:pPr marL="0" indent="0">
              <a:buNone/>
              <a:defRPr/>
            </a:pPr>
            <a:r>
              <a:rPr lang="en-GB" sz="3600" dirty="0"/>
              <a:t>1) 2s  3) Repeat the 6 mm</a:t>
            </a:r>
            <a:r>
              <a:rPr lang="en-GB" sz="36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GB" sz="3600" dirty="0"/>
              <a:t> result or leave this result out when you draw your best fit line.</a:t>
            </a:r>
          </a:p>
        </p:txBody>
      </p:sp>
      <p:graphicFrame>
        <p:nvGraphicFramePr>
          <p:cNvPr id="32798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6184755"/>
              </p:ext>
            </p:extLst>
          </p:nvPr>
        </p:nvGraphicFramePr>
        <p:xfrm>
          <a:off x="403126" y="768470"/>
          <a:ext cx="4038600" cy="5072699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Size of tablet (mm</a:t>
                      </a:r>
                      <a:r>
                        <a:rPr kumimoji="0" lang="en-GB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Time taken to dissolve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5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7" y="21156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 How the Size of Tablet affects the Dissolving Time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23592" y="1916832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3592" y="6093296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5560" y="609329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  0      1      2      3      4      5      6      7      8      9      10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                                                                     Size of Tablet (mm</a:t>
            </a:r>
            <a:r>
              <a:rPr lang="en-GB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520" y="1844825"/>
            <a:ext cx="557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 20 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15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10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 5     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33328" y="2060848"/>
            <a:ext cx="9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333328" y="3140968"/>
            <a:ext cx="9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33328" y="4221088"/>
            <a:ext cx="9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33328" y="5301208"/>
            <a:ext cx="9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3133151" y="5299530"/>
            <a:ext cx="144016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124829" y="4127825"/>
            <a:ext cx="144016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943872" y="5733256"/>
            <a:ext cx="144016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807968" y="2897353"/>
            <a:ext cx="144016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600056" y="2060848"/>
            <a:ext cx="144016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" name="Group 3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464152" y="1878253"/>
          <a:ext cx="3101926" cy="3840480"/>
        </p:xfrm>
        <a:graphic>
          <a:graphicData uri="http://schemas.openxmlformats.org/drawingml/2006/table">
            <a:tbl>
              <a:tblPr/>
              <a:tblGrid>
                <a:gridCol w="155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Size of tablet (mm</a:t>
                      </a:r>
                      <a:r>
                        <a:rPr kumimoji="0" lang="en-GB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Time taken to dissolve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2423592" y="1772816"/>
            <a:ext cx="4464496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45014" y="5227280"/>
            <a:ext cx="1643074" cy="522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0000"/>
                </a:solidFill>
                <a:latin typeface="Calibri"/>
              </a:rPr>
              <a:t>Anomalous result</a:t>
            </a:r>
          </a:p>
        </p:txBody>
      </p:sp>
      <p:sp>
        <p:nvSpPr>
          <p:cNvPr id="24" name="Oval 23"/>
          <p:cNvSpPr/>
          <p:nvPr/>
        </p:nvSpPr>
        <p:spPr>
          <a:xfrm>
            <a:off x="4799856" y="5661248"/>
            <a:ext cx="44515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5236" y="121888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Time taken to dissolve (s)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855640" y="60932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55640" y="60932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1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9" y="-250114"/>
            <a:ext cx="12800774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en-GB" sz="4900" u="sng" dirty="0">
                <a:solidFill>
                  <a:srgbClr val="C00000"/>
                </a:solidFill>
              </a:rPr>
            </a:br>
            <a:r>
              <a:rPr lang="en-GB" sz="3600" dirty="0">
                <a:solidFill>
                  <a:prstClr val="black"/>
                </a:solidFill>
                <a:ea typeface="+mn-ea"/>
                <a:cs typeface="+mn-cs"/>
              </a:rPr>
              <a:t>So the 6 mm</a:t>
            </a:r>
            <a:r>
              <a:rPr lang="en-GB" sz="36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2</a:t>
            </a:r>
            <a:r>
              <a:rPr lang="en-GB" sz="3600" dirty="0">
                <a:solidFill>
                  <a:prstClr val="black"/>
                </a:solidFill>
                <a:ea typeface="+mn-ea"/>
                <a:cs typeface="+mn-cs"/>
              </a:rPr>
              <a:t> result was repeated:</a:t>
            </a:r>
            <a:br>
              <a:rPr lang="en-GB" sz="3600" b="1" dirty="0">
                <a:solidFill>
                  <a:srgbClr val="C00000"/>
                </a:solidFill>
              </a:rPr>
            </a:br>
            <a:endParaRPr lang="en-GB" sz="36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60300"/>
            <a:ext cx="11864341" cy="70333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GB" sz="2800" u="sng" dirty="0"/>
          </a:p>
          <a:p>
            <a:pPr marL="0" indent="0">
              <a:buNone/>
              <a:defRPr/>
            </a:pPr>
            <a:r>
              <a:rPr lang="en-GB" sz="2600" dirty="0"/>
              <a:t> 1) Which result from the table would you say is an anomalous result? Explain your answer.</a:t>
            </a:r>
          </a:p>
          <a:p>
            <a:pPr marL="0" indent="0">
              <a:buNone/>
              <a:defRPr/>
            </a:pPr>
            <a:r>
              <a:rPr lang="en-GB" sz="2600" dirty="0"/>
              <a:t>2) a. Work out the mean average including the anomalous result.</a:t>
            </a:r>
          </a:p>
          <a:p>
            <a:pPr marL="0" indent="0">
              <a:buNone/>
              <a:defRPr/>
            </a:pPr>
            <a:r>
              <a:rPr lang="en-GB" sz="2600" dirty="0"/>
              <a:t>b. Work out the mean average leaving out the anomalous result.</a:t>
            </a:r>
          </a:p>
          <a:p>
            <a:pPr marL="0" indent="0">
              <a:buNone/>
              <a:defRPr/>
            </a:pPr>
            <a:r>
              <a:rPr lang="en-GB" sz="2600" dirty="0"/>
              <a:t>c. How did the anomalous result affect the results?</a:t>
            </a:r>
          </a:p>
          <a:p>
            <a:pPr marL="0" indent="0">
              <a:buNone/>
              <a:defRPr/>
            </a:pPr>
            <a:endParaRPr lang="en-GB" sz="2600" dirty="0"/>
          </a:p>
          <a:p>
            <a:pPr marL="0" indent="0">
              <a:buNone/>
              <a:defRPr/>
            </a:pPr>
            <a:r>
              <a:rPr lang="en-GB" sz="2600" dirty="0"/>
              <a:t>1) Trial 2: 8s 2) a. 12.3s  b. 14.5s  c. It reduced the average by 2.2s (obscured the average).</a:t>
            </a:r>
          </a:p>
        </p:txBody>
      </p:sp>
      <p:graphicFrame>
        <p:nvGraphicFramePr>
          <p:cNvPr id="32798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6459364"/>
              </p:ext>
            </p:extLst>
          </p:nvPr>
        </p:nvGraphicFramePr>
        <p:xfrm>
          <a:off x="171449" y="768471"/>
          <a:ext cx="8835392" cy="1748814"/>
        </p:xfrm>
        <a:graphic>
          <a:graphicData uri="http://schemas.openxmlformats.org/drawingml/2006/table">
            <a:tbl>
              <a:tblPr/>
              <a:tblGrid>
                <a:gridCol w="2672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1442">
                  <a:extLst>
                    <a:ext uri="{9D8B030D-6E8A-4147-A177-3AD203B41FA5}">
                      <a16:colId xmlns:a16="http://schemas.microsoft.com/office/drawing/2014/main" val="2462706143"/>
                    </a:ext>
                  </a:extLst>
                </a:gridCol>
                <a:gridCol w="1693339">
                  <a:extLst>
                    <a:ext uri="{9D8B030D-6E8A-4147-A177-3AD203B41FA5}">
                      <a16:colId xmlns:a16="http://schemas.microsoft.com/office/drawing/2014/main" val="3433119009"/>
                    </a:ext>
                  </a:extLst>
                </a:gridCol>
              </a:tblGrid>
              <a:tr h="934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Size of tablet (mm</a:t>
                      </a:r>
                      <a:r>
                        <a:rPr kumimoji="0" lang="en-GB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Time taken to dissolve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Trial 1: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Trial 2: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Trial 3: 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the</a:t>
            </a:r>
            <a:r>
              <a:rPr lang="en-GB" b="1" dirty="0"/>
              <a:t> ranges </a:t>
            </a:r>
            <a:r>
              <a:rPr lang="en-GB" dirty="0"/>
              <a:t>of readings in data. </a:t>
            </a:r>
          </a:p>
          <a:p>
            <a:pPr marL="0" indent="0">
              <a:buNone/>
            </a:pPr>
            <a:r>
              <a:rPr lang="en-GB" dirty="0"/>
              <a:t>• Explain why data with a small range is of good quality. </a:t>
            </a:r>
          </a:p>
          <a:p>
            <a:pPr marL="0" indent="0">
              <a:buNone/>
            </a:pPr>
            <a:r>
              <a:rPr lang="en-GB" dirty="0"/>
              <a:t>• Calculate </a:t>
            </a:r>
            <a:r>
              <a:rPr lang="en-GB" b="1" dirty="0"/>
              <a:t>means</a:t>
            </a:r>
            <a:r>
              <a:rPr lang="en-GB" dirty="0"/>
              <a:t> and explain their use. </a:t>
            </a:r>
          </a:p>
          <a:p>
            <a:pPr marL="0" indent="0">
              <a:buNone/>
            </a:pPr>
            <a:r>
              <a:rPr lang="en-GB" dirty="0"/>
              <a:t>• Identify</a:t>
            </a:r>
            <a:r>
              <a:rPr lang="en-GB" b="1" dirty="0"/>
              <a:t> anomalous </a:t>
            </a:r>
            <a:r>
              <a:rPr lang="en-GB" dirty="0"/>
              <a:t>results in data</a:t>
            </a:r>
          </a:p>
        </p:txBody>
      </p:sp>
    </p:spTree>
    <p:extLst>
      <p:ext uri="{BB962C8B-B14F-4D97-AF65-F5344CB8AC3E}">
        <p14:creationId xmlns:p14="http://schemas.microsoft.com/office/powerpoint/2010/main" val="193728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22" t="26387" r="16876" b="25849"/>
          <a:stretch/>
        </p:blipFill>
        <p:spPr>
          <a:xfrm>
            <a:off x="319669" y="189570"/>
            <a:ext cx="11154936" cy="506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28" t="49533" r="24800" b="17664"/>
          <a:stretch/>
        </p:blipFill>
        <p:spPr>
          <a:xfrm>
            <a:off x="3958683" y="4014439"/>
            <a:ext cx="6311590" cy="26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476" t="29071" r="970" b="29208"/>
          <a:stretch/>
        </p:blipFill>
        <p:spPr>
          <a:xfrm>
            <a:off x="27036" y="111512"/>
            <a:ext cx="11191090" cy="4081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746" y="4393580"/>
            <a:ext cx="2598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Challenge: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c) Calculate the mean average for Hitesh’s results.</a:t>
            </a:r>
          </a:p>
        </p:txBody>
      </p:sp>
    </p:spTree>
    <p:extLst>
      <p:ext uri="{BB962C8B-B14F-4D97-AF65-F5344CB8AC3E}">
        <p14:creationId xmlns:p14="http://schemas.microsoft.com/office/powerpoint/2010/main" val="35244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26" t="23990" r="22322" b="25469"/>
          <a:stretch/>
        </p:blipFill>
        <p:spPr>
          <a:xfrm>
            <a:off x="408877" y="208698"/>
            <a:ext cx="10697737" cy="60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94" t="31489" r="28464" b="32947"/>
          <a:stretch/>
        </p:blipFill>
        <p:spPr>
          <a:xfrm>
            <a:off x="1650379" y="375291"/>
            <a:ext cx="10236770" cy="5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318000" y="2616200"/>
            <a:ext cx="1168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438400" y="457200"/>
            <a:ext cx="8229600" cy="579438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Taking measurements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362200" y="1295401"/>
            <a:ext cx="6400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303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8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25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3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0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7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5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2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dirty="0">
                <a:latin typeface="Swis721 Md BT" pitchFamily="34" charset="0"/>
              </a:rPr>
              <a:t>The results were:</a:t>
            </a:r>
          </a:p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rgbClr val="0000FF"/>
                </a:solidFill>
                <a:latin typeface="Swis721 Md BT" pitchFamily="34" charset="0"/>
              </a:rPr>
              <a:t>10.1 s,   10.2 s,   9.9 s,  10.0 s,  10.3 s</a:t>
            </a:r>
            <a:endParaRPr lang="en-GB" altLang="en-US" sz="2800" dirty="0">
              <a:latin typeface="Swis721 Md BT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800" dirty="0">
                <a:latin typeface="Swis721 Md BT" pitchFamily="34" charset="0"/>
              </a:rPr>
              <a:t>What is the Range of these results?</a:t>
            </a:r>
          </a:p>
        </p:txBody>
      </p:sp>
      <p:pic>
        <p:nvPicPr>
          <p:cNvPr id="67590" name="Picture 6" descr="D:\P4U Web-site items\KJ-PowerPoints\images for PPTs\parachu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4" y="914400"/>
            <a:ext cx="13985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7493000" y="1968500"/>
            <a:ext cx="10668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067300" y="1968500"/>
            <a:ext cx="10668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2400300" y="4457700"/>
            <a:ext cx="1168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438400" y="457200"/>
            <a:ext cx="8229600" cy="579438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Taking measurements :  Range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362200" y="1295401"/>
            <a:ext cx="6858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303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8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25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3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0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7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5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2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>
                <a:latin typeface="Swis721 Md BT" pitchFamily="34" charset="0"/>
              </a:rPr>
              <a:t>The results were:</a:t>
            </a:r>
          </a:p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FF"/>
                </a:solidFill>
                <a:latin typeface="Swis721 Md BT" pitchFamily="34" charset="0"/>
              </a:rPr>
              <a:t>10.1 s,   10.2 s,   9.9 s,  10.0 s,  10.3 s</a:t>
            </a:r>
            <a:endParaRPr lang="en-GB" altLang="en-US" sz="2800">
              <a:latin typeface="Swis721 Md BT" pitchFamily="34" charset="0"/>
            </a:endParaRPr>
          </a:p>
        </p:txBody>
      </p:sp>
      <p:pic>
        <p:nvPicPr>
          <p:cNvPr id="68614" name="Picture 6" descr="D:\P4U Web-site items\KJ-PowerPoints\images for PPTs\parachu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4" y="914400"/>
            <a:ext cx="13985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4953000" y="2362200"/>
            <a:ext cx="457200" cy="990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7010400" y="2362200"/>
            <a:ext cx="762000" cy="1600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362200" y="381000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/>
              <a:t>                        and the maximum value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/>
              <a:t>Range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581400" y="4419600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= max – min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5892800" y="4419600"/>
            <a:ext cx="220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= 10.3 – 9.9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8229600" y="4419600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= 0.4 s</a:t>
            </a: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8686800" y="4876800"/>
            <a:ext cx="838200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/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2362200" y="3214688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/>
              <a:t>Find the minimum value</a:t>
            </a:r>
          </a:p>
        </p:txBody>
      </p:sp>
    </p:spTree>
    <p:extLst>
      <p:ext uri="{BB962C8B-B14F-4D97-AF65-F5344CB8AC3E}">
        <p14:creationId xmlns:p14="http://schemas.microsoft.com/office/powerpoint/2010/main" val="41384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utoUpdateAnimBg="0"/>
      <p:bldP spid="68618" grpId="0" autoUpdateAnimBg="0"/>
      <p:bldP spid="68619" grpId="0" autoUpdateAnimBg="0"/>
      <p:bldP spid="68620" grpId="0" autoUpdateAnimBg="0"/>
      <p:bldP spid="68621" grpId="0" autoUpdateAnimBg="0"/>
      <p:bldP spid="686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4292600" y="2616200"/>
            <a:ext cx="1092200" cy="457200"/>
          </a:xfrm>
          <a:prstGeom prst="rect">
            <a:avLst/>
          </a:prstGeom>
          <a:solidFill>
            <a:srgbClr val="85F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5880100" y="2616200"/>
            <a:ext cx="1397000" cy="457200"/>
          </a:xfrm>
          <a:prstGeom prst="rect">
            <a:avLst/>
          </a:prstGeom>
          <a:solidFill>
            <a:srgbClr val="85F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8229600" cy="579438"/>
          </a:xfrm>
          <a:prstGeom prst="rect">
            <a:avLst/>
          </a:prstGeom>
          <a:gradFill rotWithShape="0">
            <a:gsLst>
              <a:gs pos="0">
                <a:srgbClr val="85FFDF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Taking measurements :  Mean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362200" y="1295401"/>
            <a:ext cx="6858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303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8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25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3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0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7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5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2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>
                <a:latin typeface="Swis721 Md BT" pitchFamily="34" charset="0"/>
              </a:rPr>
              <a:t>The results were:</a:t>
            </a:r>
          </a:p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00FF"/>
                </a:solidFill>
                <a:latin typeface="Swis721 Md BT" pitchFamily="34" charset="0"/>
              </a:rPr>
              <a:t>10.1 s,   10.2 s,   9.9 s,  10.0 s,  10.3 s</a:t>
            </a:r>
            <a:endParaRPr lang="en-GB" altLang="en-US" sz="2800">
              <a:latin typeface="Swis721 Md BT" pitchFamily="34" charset="0"/>
            </a:endParaRPr>
          </a:p>
        </p:txBody>
      </p:sp>
      <p:pic>
        <p:nvPicPr>
          <p:cNvPr id="70663" name="Picture 7" descr="D:\P4U Web-site items\KJ-PowerPoints\images for PPTs\parachu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4" y="914400"/>
            <a:ext cx="13985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2362200" y="2559051"/>
            <a:ext cx="670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/>
              <a:t>What is the mean (or average) </a:t>
            </a:r>
            <a:br>
              <a:rPr lang="en-GB" altLang="en-US" sz="3200" dirty="0"/>
            </a:br>
            <a:r>
              <a:rPr lang="en-GB" altLang="en-US" sz="3200" dirty="0"/>
              <a:t>of these results?</a:t>
            </a:r>
          </a:p>
        </p:txBody>
      </p:sp>
    </p:spTree>
    <p:extLst>
      <p:ext uri="{BB962C8B-B14F-4D97-AF65-F5344CB8AC3E}">
        <p14:creationId xmlns:p14="http://schemas.microsoft.com/office/powerpoint/2010/main" val="35588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510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Swis721 Md BT</vt:lpstr>
      <vt:lpstr>Wingdings</vt:lpstr>
      <vt:lpstr>Office Theme</vt:lpstr>
      <vt:lpstr>1_Office Theme</vt:lpstr>
      <vt:lpstr>2_Office Theme</vt:lpstr>
      <vt:lpstr>Means and Ranges</vt:lpstr>
      <vt:lpstr>Objectives</vt:lpstr>
      <vt:lpstr>PowerPoint Presentation</vt:lpstr>
      <vt:lpstr>PowerPoint Presentation</vt:lpstr>
      <vt:lpstr>PowerPoint Presentation</vt:lpstr>
      <vt:lpstr>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Anomalous Results </vt:lpstr>
      <vt:lpstr> How the Size of Tablet affects the Dissolving Time</vt:lpstr>
      <vt:lpstr> So the 6 mm2 result was repeated: 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Zeba Motin</dc:creator>
  <cp:lastModifiedBy>ZEBA</cp:lastModifiedBy>
  <cp:revision>12</cp:revision>
  <dcterms:created xsi:type="dcterms:W3CDTF">2018-06-08T11:10:32Z</dcterms:created>
  <dcterms:modified xsi:type="dcterms:W3CDTF">2018-11-05T11:29:07Z</dcterms:modified>
</cp:coreProperties>
</file>