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711" r:id="rId6"/>
    <p:sldMasterId id="2147483747" r:id="rId7"/>
    <p:sldMasterId id="2147483759" r:id="rId8"/>
    <p:sldMasterId id="2147483774" r:id="rId9"/>
    <p:sldMasterId id="2147483861" r:id="rId10"/>
    <p:sldMasterId id="2147483885" r:id="rId11"/>
    <p:sldMasterId id="2147483897" r:id="rId12"/>
    <p:sldMasterId id="2147483909" r:id="rId13"/>
  </p:sldMasterIdLst>
  <p:notesMasterIdLst>
    <p:notesMasterId r:id="rId49"/>
  </p:notesMasterIdLst>
  <p:sldIdLst>
    <p:sldId id="256" r:id="rId14"/>
    <p:sldId id="258" r:id="rId15"/>
    <p:sldId id="259" r:id="rId16"/>
    <p:sldId id="415" r:id="rId17"/>
    <p:sldId id="405" r:id="rId18"/>
    <p:sldId id="412" r:id="rId19"/>
    <p:sldId id="413" r:id="rId20"/>
    <p:sldId id="409" r:id="rId21"/>
    <p:sldId id="416" r:id="rId22"/>
    <p:sldId id="417" r:id="rId23"/>
    <p:sldId id="423" r:id="rId24"/>
    <p:sldId id="286" r:id="rId25"/>
    <p:sldId id="420" r:id="rId26"/>
    <p:sldId id="414" r:id="rId27"/>
    <p:sldId id="287" r:id="rId28"/>
    <p:sldId id="407" r:id="rId29"/>
    <p:sldId id="270" r:id="rId30"/>
    <p:sldId id="288" r:id="rId31"/>
    <p:sldId id="421" r:id="rId32"/>
    <p:sldId id="422" r:id="rId33"/>
    <p:sldId id="279" r:id="rId34"/>
    <p:sldId id="280" r:id="rId35"/>
    <p:sldId id="282" r:id="rId36"/>
    <p:sldId id="284" r:id="rId37"/>
    <p:sldId id="411" r:id="rId38"/>
    <p:sldId id="431" r:id="rId39"/>
    <p:sldId id="432" r:id="rId40"/>
    <p:sldId id="426" r:id="rId41"/>
    <p:sldId id="424" r:id="rId42"/>
    <p:sldId id="428" r:id="rId43"/>
    <p:sldId id="430" r:id="rId44"/>
    <p:sldId id="427" r:id="rId45"/>
    <p:sldId id="433" r:id="rId46"/>
    <p:sldId id="392" r:id="rId47"/>
    <p:sldId id="371" r:id="rId4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3B7"/>
    <a:srgbClr val="D9EFB4"/>
    <a:srgbClr val="003BAD"/>
    <a:srgbClr val="0036A5"/>
    <a:srgbClr val="009242"/>
    <a:srgbClr val="CC0000"/>
    <a:srgbClr val="FFCC00"/>
    <a:srgbClr val="CC99FF"/>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4" autoAdjust="0"/>
    <p:restoredTop sz="94660"/>
  </p:normalViewPr>
  <p:slideViewPr>
    <p:cSldViewPr snapToGrid="0">
      <p:cViewPr varScale="1">
        <p:scale>
          <a:sx n="73" d="100"/>
          <a:sy n="73" d="100"/>
        </p:scale>
        <p:origin x="60"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22/10/2020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5</a:t>
            </a:fld>
            <a:endParaRPr lang="en-GB"/>
          </a:p>
        </p:txBody>
      </p:sp>
    </p:spTree>
    <p:extLst>
      <p:ext uri="{BB962C8B-B14F-4D97-AF65-F5344CB8AC3E}">
        <p14:creationId xmlns:p14="http://schemas.microsoft.com/office/powerpoint/2010/main" val="297608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37732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5752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84181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84FA946-96D3-4D6E-B846-4BFDA4E73D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02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9"/>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00E8FD-1C32-4D1C-BC3C-E3DEB2AB05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87470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E37A1E-760C-4F61-BFB8-AD37690A8A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8363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5D504F7-7994-4E9B-B838-44FD40870A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32642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551EC75-DFCD-4DE4-B0AE-9010095985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4117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30D4015-A58F-44D6-AB72-99C2D3EC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067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C86387-8E81-40D1-B202-2968424FA2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897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64275E-2EAA-4058-8B29-4D0EDD4DAC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27948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BC445A-50A5-430B-8D01-36F0149E3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10777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3A498-C474-41C2-BEF7-4C64E24FEC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95100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60FB5D2-20A0-4EF1-A68D-360E6601FAB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41E11DD7-F436-4B2D-BFC9-98FC3D0753B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BD126F58-1048-422E-B28D-CD3977D6659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8Ic</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D739D3B2-5364-474C-96C5-190A6145BED1}"/>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Pressure in fluids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F08C8E53-EF76-4FCB-8E78-FE0BF71A7A6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96292852"/>
      </p:ext>
    </p:extLst>
  </p:cSld>
  <p:clrMapOvr>
    <a:masterClrMapping/>
  </p:clrMapOvr>
  <p:transition>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795184681"/>
      </p:ext>
    </p:extLst>
  </p:cSld>
  <p:clrMapOvr>
    <a:masterClrMapping/>
  </p:clrMapOvr>
  <p:transition>
    <p:sndAc>
      <p:stSnd>
        <p:snd r:embed="rId1" name="click.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948403333"/>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391194919"/>
      </p:ext>
    </p:extLst>
  </p:cSld>
  <p:clrMapOvr>
    <a:masterClrMapping/>
  </p:clrMapOvr>
  <p:transition>
    <p:sndAc>
      <p:stSnd>
        <p:snd r:embed="rId1" name="click.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498128383"/>
      </p:ext>
    </p:extLst>
  </p:cSld>
  <p:clrMapOvr>
    <a:masterClrMapping/>
  </p:clrMapOvr>
  <p:transition>
    <p:sndAc>
      <p:stSnd>
        <p:snd r:embed="rId1" name="click.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942765943"/>
      </p:ext>
    </p:extLst>
  </p:cSld>
  <p:clrMapOvr>
    <a:masterClrMapping/>
  </p:clrMapOvr>
  <p:transition>
    <p:sndAc>
      <p:stSnd>
        <p:snd r:embed="rId1" name="click.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270656582"/>
      </p:ext>
    </p:extLst>
  </p:cSld>
  <p:clrMapOvr>
    <a:masterClrMapping/>
  </p:clrMapOvr>
  <p:transition>
    <p:sndAc>
      <p:stSnd>
        <p:snd r:embed="rId1" name="click.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532009926"/>
      </p:ext>
    </p:extLst>
  </p:cSld>
  <p:clrMapOvr>
    <a:masterClrMapping/>
  </p:clrMapOvr>
  <p:transition>
    <p:sndAc>
      <p:stSnd>
        <p:snd r:embed="rId1" name="click.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530581273"/>
      </p:ext>
    </p:extLst>
  </p:cSld>
  <p:clrMapOvr>
    <a:masterClrMapping/>
  </p:clrMapOvr>
  <p:transition>
    <p:sndAc>
      <p:stSnd>
        <p:snd r:embed="rId1" name="click.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ED6C28"/>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419254391"/>
      </p:ext>
    </p:extLst>
  </p:cSld>
  <p:clrMapOvr>
    <a:masterClrMapping/>
  </p:clrMapOvr>
  <p:transition>
    <p:sndAc>
      <p:stSnd>
        <p:snd r:embed="rId1" name="click.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724542862"/>
      </p:ext>
    </p:extLst>
  </p:cSld>
  <p:clrMapOvr>
    <a:masterClrMapping/>
  </p:clrMapOvr>
  <p:transition>
    <p:sndAc>
      <p:stSnd>
        <p:snd r:embed="rId1" name="click.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356214929"/>
      </p:ext>
    </p:extLst>
  </p:cSld>
  <p:clrMapOvr>
    <a:masterClrMapping/>
  </p:clrMapOvr>
  <p:transition>
    <p:sndAc>
      <p:stSnd>
        <p:snd r:embed="rId1" name="click.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408587429"/>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ED6C28"/>
                </a:solidFill>
              </a:defRPr>
            </a:lvl1pPr>
            <a:lvl2pPr marL="342900" indent="0">
              <a:buFontTx/>
              <a:buNone/>
              <a:defRPr>
                <a:solidFill>
                  <a:srgbClr val="ED6C28"/>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153929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ED6C28"/>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293256481"/>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16606592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729048690"/>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086124930"/>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943863897"/>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4242293603"/>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380286633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8380028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938493331"/>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ED6C28"/>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939292728"/>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302849117"/>
      </p:ext>
    </p:extLst>
  </p:cSld>
  <p:clrMapOvr>
    <a:masterClrMapping/>
  </p:clrMapOvr>
  <p:transition>
    <p:sndAc>
      <p:stSnd>
        <p:snd r:embed="rId1" name="click.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201056957"/>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666225056"/>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ED6C28"/>
                </a:solidFill>
              </a:defRPr>
            </a:lvl1pPr>
            <a:lvl2pPr marL="342900" indent="0">
              <a:buFontTx/>
              <a:buNone/>
              <a:defRPr>
                <a:solidFill>
                  <a:srgbClr val="ED6C28"/>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340359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ED6C28"/>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1616105199"/>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51485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642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534848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65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1533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3322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3001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312503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2167365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7646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613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44A6D-13AB-4D24-999F-D426BA35F1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0219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162D-3B70-4DF1-96C2-A9DEB0ACB3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655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7435E-A079-4C57-8EE3-E128A979FE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425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8DF578-DEF9-4C37-B934-D8F1AB486F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0590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984C6C-9C51-4BCF-B436-775975C2A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63028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BB000E-05B9-4DB4-BC2B-AE5D920942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4038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7F5CB1-0938-410B-A8D5-58B661B7BB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61762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D1B4CC-3F69-4737-A06E-2EA7466A9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885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D08ADC-2AC2-4DB3-AFDB-69E49DC38B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579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02E8C-E1BA-4044-89C2-5CFE3765B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772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97979-2050-4812-B829-9948F46F1F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496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621FB2-0E40-40B2-B6F0-9DE4919367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35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3D5C2E-DCB8-4321-AAF5-6FE231F724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131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7.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6.jpg"/><Relationship Id="rId2" Type="http://schemas.openxmlformats.org/officeDocument/2006/relationships/slideLayout" Target="../slideLayouts/slideLayout49.xml"/><Relationship Id="rId16" Type="http://schemas.openxmlformats.org/officeDocument/2006/relationships/audio" Target="../media/audio1.wav"/><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7.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6.jpg"/><Relationship Id="rId2" Type="http://schemas.openxmlformats.org/officeDocument/2006/relationships/slideLayout" Target="../slideLayouts/slideLayout63.xml"/><Relationship Id="rId16"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5.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22/10/2020</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487568DD-73A8-408B-AB75-CED6C90396D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2C86FBED-E0BF-4738-BA26-D9B50160BA43}"/>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E654B4DE-853E-4058-81C3-6EF8C6E00684}"/>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41125634"/>
      </p:ext>
    </p:extLst>
  </p:cSld>
  <p:clrMap bg1="lt1" tx1="dk1" bg2="lt2" tx2="dk2" accent1="accent1" accent2="accent2" accent3="accent3" accent4="accent4" accent5="accent5" accent6="accent6" hlink="hlink" folHlink="folHlink"/>
  <p:sldLayoutIdLst>
    <p:sldLayoutId id="2147483910"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7" name="Picture 16" descr="Edexcel GCSE (9-1)&#10;Science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008112" cy="27003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SP5d</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Electromagnetic waves</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
        <p:nvSpPr>
          <p:cNvPr id="9" name="TextBox 8"/>
          <p:cNvSpPr txBox="1"/>
          <p:nvPr userDrawn="1"/>
        </p:nvSpPr>
        <p:spPr>
          <a:xfrm>
            <a:off x="1403648" y="186481"/>
            <a:ext cx="216024" cy="207749"/>
          </a:xfrm>
          <a:prstGeom prst="rect">
            <a:avLst/>
          </a:prstGeom>
          <a:solidFill>
            <a:srgbClr val="ED6C28"/>
          </a:solidFill>
        </p:spPr>
        <p:txBody>
          <a:bodyPr wrap="square" lIns="27000" tIns="0" rIns="5400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t>
            </a:r>
          </a:p>
        </p:txBody>
      </p:sp>
    </p:spTree>
    <p:extLst>
      <p:ext uri="{BB962C8B-B14F-4D97-AF65-F5344CB8AC3E}">
        <p14:creationId xmlns:p14="http://schemas.microsoft.com/office/powerpoint/2010/main" val="357291743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ransition>
    <p:sndAc>
      <p:stSnd>
        <p:snd r:embed="rId16"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7" name="Picture 16" descr="Edexcel GCSE (9-1)&#10;Science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008112" cy="27003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SP5e</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electromagnetic spectrum</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pPr fontAlgn="base">
              <a:spcBef>
                <a:spcPct val="0"/>
              </a:spcBef>
              <a:spcAft>
                <a:spcPct val="0"/>
              </a:spcAft>
            </a:pPr>
            <a:r>
              <a:rPr lang="en-GB">
                <a:solidFill>
                  <a:srgbClr val="000000"/>
                </a:solidFill>
                <a:cs typeface="Arial" panose="020B0604020202020204" pitchFamily="34" charset="0"/>
              </a:rPr>
              <a:t>© Pearson Education Ltd 2016. Copying permitted for purchasing institutions only. This material is not copyright free.</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29367233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slide_background">
            <a:extLst>
              <a:ext uri="{FF2B5EF4-FFF2-40B4-BE49-F238E27FC236}">
                <a16:creationId xmlns:a16="http://schemas.microsoft.com/office/drawing/2014/main" id="{2009D784-7420-2C49-9B70-E8952A56ABA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6" y="0"/>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D10E6338-0A84-C549-9C4C-0EB276B8DA35}"/>
              </a:ext>
            </a:extLst>
          </p:cNvPr>
          <p:cNvSpPr txBox="1">
            <a:spLocks noChangeArrowheads="1"/>
          </p:cNvSpPr>
          <p:nvPr/>
        </p:nvSpPr>
        <p:spPr bwMode="auto">
          <a:xfrm>
            <a:off x="896939" y="4991100"/>
            <a:ext cx="655637" cy="207749"/>
          </a:xfrm>
          <a:prstGeom prst="rect">
            <a:avLst/>
          </a:prstGeom>
          <a:noFill/>
          <a:ln w="9525">
            <a:noFill/>
            <a:miter lim="800000"/>
            <a:headEnd/>
            <a:tailEnd/>
          </a:ln>
          <a:effectLst/>
        </p:spPr>
        <p:txBody>
          <a:bodyPr>
            <a:spAutoFit/>
          </a:bodyPr>
          <a:lstStyle>
            <a:lvl1pPr eaLnBrk="0" hangingPunct="0">
              <a:defRPr sz="2400">
                <a:solidFill>
                  <a:schemeClr val="tx1"/>
                </a:solidFill>
                <a:latin typeface="Comic Sans MS" charset="0"/>
              </a:defRPr>
            </a:lvl1pPr>
            <a:lvl2pPr marL="742950" indent="-285750" eaLnBrk="0" hangingPunct="0">
              <a:defRPr sz="2400">
                <a:solidFill>
                  <a:schemeClr val="tx1"/>
                </a:solidFill>
                <a:latin typeface="Comic Sans MS" charset="0"/>
              </a:defRPr>
            </a:lvl2pPr>
            <a:lvl3pPr marL="1143000" indent="-228600" eaLnBrk="0" hangingPunct="0">
              <a:defRPr sz="2400">
                <a:solidFill>
                  <a:schemeClr val="tx1"/>
                </a:solidFill>
                <a:latin typeface="Comic Sans MS" charset="0"/>
              </a:defRPr>
            </a:lvl3pPr>
            <a:lvl4pPr marL="1600200" indent="-228600" eaLnBrk="0" hangingPunct="0">
              <a:defRPr sz="2400">
                <a:solidFill>
                  <a:schemeClr val="tx1"/>
                </a:solidFill>
                <a:latin typeface="Comic Sans MS" charset="0"/>
              </a:defRPr>
            </a:lvl4pPr>
            <a:lvl5pPr marL="2057400" indent="-228600" eaLnBrk="0" hangingPunct="0">
              <a:defRPr sz="2400">
                <a:solidFill>
                  <a:schemeClr val="tx1"/>
                </a:solidFill>
                <a:latin typeface="Comic Sans MS" charset="0"/>
              </a:defRPr>
            </a:lvl5pPr>
            <a:lvl6pPr marL="2514600" indent="-228600" eaLnBrk="0" fontAlgn="base" hangingPunct="0">
              <a:spcBef>
                <a:spcPct val="0"/>
              </a:spcBef>
              <a:spcAft>
                <a:spcPct val="0"/>
              </a:spcAft>
              <a:defRPr sz="2400">
                <a:solidFill>
                  <a:schemeClr val="tx1"/>
                </a:solidFill>
                <a:latin typeface="Comic Sans MS" charset="0"/>
              </a:defRPr>
            </a:lvl6pPr>
            <a:lvl7pPr marL="2971800" indent="-228600" eaLnBrk="0" fontAlgn="base" hangingPunct="0">
              <a:spcBef>
                <a:spcPct val="0"/>
              </a:spcBef>
              <a:spcAft>
                <a:spcPct val="0"/>
              </a:spcAft>
              <a:defRPr sz="2400">
                <a:solidFill>
                  <a:schemeClr val="tx1"/>
                </a:solidFill>
                <a:latin typeface="Comic Sans MS" charset="0"/>
              </a:defRPr>
            </a:lvl7pPr>
            <a:lvl8pPr marL="3429000" indent="-228600" eaLnBrk="0" fontAlgn="base" hangingPunct="0">
              <a:spcBef>
                <a:spcPct val="0"/>
              </a:spcBef>
              <a:spcAft>
                <a:spcPct val="0"/>
              </a:spcAft>
              <a:defRPr sz="2400">
                <a:solidFill>
                  <a:schemeClr val="tx1"/>
                </a:solidFill>
                <a:latin typeface="Comic Sans MS" charset="0"/>
              </a:defRPr>
            </a:lvl8pPr>
            <a:lvl9pPr marL="3886200" indent="-228600" eaLnBrk="0" fontAlgn="base" hangingPunct="0">
              <a:spcBef>
                <a:spcPct val="0"/>
              </a:spcBef>
              <a:spcAft>
                <a:spcPct val="0"/>
              </a:spcAft>
              <a:defRPr sz="2400">
                <a:solidFill>
                  <a:schemeClr val="tx1"/>
                </a:solidFill>
                <a:latin typeface="Comic Sans MS" charset="0"/>
              </a:defRPr>
            </a:lvl9pPr>
          </a:lstStyle>
          <a:p>
            <a:pPr algn="ctr" eaLnBrk="1" hangingPunct="1">
              <a:spcBef>
                <a:spcPct val="50000"/>
              </a:spcBef>
              <a:defRPr/>
            </a:pPr>
            <a:fld id="{77B6926D-C998-0B4E-AEF5-3E4F02F77612}" type="slidenum">
              <a:rPr lang="en-GB" altLang="en-US" sz="750" smtClean="0">
                <a:solidFill>
                  <a:srgbClr val="5B0091"/>
                </a:solidFill>
                <a:latin typeface="Arial" charset="0"/>
                <a:ea typeface="Arial" charset="0"/>
              </a:rPr>
              <a:pPr algn="ctr" eaLnBrk="1" hangingPunct="1">
                <a:spcBef>
                  <a:spcPct val="50000"/>
                </a:spcBef>
                <a:defRPr/>
              </a:pPr>
              <a:t>‹#›</a:t>
            </a:fld>
            <a:r>
              <a:rPr lang="en-GB" altLang="en-US" sz="750">
                <a:solidFill>
                  <a:srgbClr val="5B0091"/>
                </a:solidFill>
                <a:latin typeface="Arial" charset="0"/>
                <a:ea typeface="Arial" charset="0"/>
              </a:rPr>
              <a:t> of 45</a:t>
            </a:r>
          </a:p>
        </p:txBody>
      </p:sp>
      <p:pic>
        <p:nvPicPr>
          <p:cNvPr id="13316" name="Picture 4" descr="back_arrow_trans">
            <a:hlinkClick r:id="" action="ppaction://hlinkshowjump?jump=previousslide"/>
            <a:extLst>
              <a:ext uri="{FF2B5EF4-FFF2-40B4-BE49-F238E27FC236}">
                <a16:creationId xmlns:a16="http://schemas.microsoft.com/office/drawing/2014/main" id="{35A4779B-8904-884D-B24A-E28DC9BDAE1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7950" y="4625579"/>
            <a:ext cx="63023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forward_arrow_grey">
            <a:hlinkClick r:id="" action="ppaction://hlinkshowjump?jump=nextslide"/>
            <a:extLst>
              <a:ext uri="{FF2B5EF4-FFF2-40B4-BE49-F238E27FC236}">
                <a16:creationId xmlns:a16="http://schemas.microsoft.com/office/drawing/2014/main" id="{37AAEACE-4561-4C47-8E26-EE4A4B2E469D}"/>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447089" y="4625579"/>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a16="http://schemas.microsoft.com/office/drawing/2014/main" id="{812BF970-24A9-0C4C-8FC2-E7534A73D75D}"/>
              </a:ext>
            </a:extLst>
          </p:cNvPr>
          <p:cNvSpPr txBox="1">
            <a:spLocks noChangeArrowheads="1"/>
          </p:cNvSpPr>
          <p:nvPr/>
        </p:nvSpPr>
        <p:spPr bwMode="auto">
          <a:xfrm>
            <a:off x="7075489" y="4991100"/>
            <a:ext cx="1186543" cy="207749"/>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en-GB" altLang="en-US" sz="750">
                <a:solidFill>
                  <a:srgbClr val="5B0091"/>
                </a:solidFill>
              </a:rPr>
              <a:t>© Boardworks Ltd 2008</a:t>
            </a:r>
          </a:p>
        </p:txBody>
      </p:sp>
      <p:sp>
        <p:nvSpPr>
          <p:cNvPr id="13319" name="Rectangle 8">
            <a:extLst>
              <a:ext uri="{FF2B5EF4-FFF2-40B4-BE49-F238E27FC236}">
                <a16:creationId xmlns:a16="http://schemas.microsoft.com/office/drawing/2014/main" id="{592474B3-FA15-A94F-A872-3CA4DC9B442F}"/>
              </a:ext>
            </a:extLst>
          </p:cNvPr>
          <p:cNvSpPr>
            <a:spLocks noGrp="1" noChangeArrowheads="1"/>
          </p:cNvSpPr>
          <p:nvPr>
            <p:ph type="title"/>
          </p:nvPr>
        </p:nvSpPr>
        <p:spPr bwMode="auto">
          <a:xfrm>
            <a:off x="239714"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338845072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rtl="0" eaLnBrk="0" fontAlgn="base" hangingPunct="0">
        <a:spcBef>
          <a:spcPct val="0"/>
        </a:spcBef>
        <a:spcAft>
          <a:spcPct val="0"/>
        </a:spcAft>
        <a:defRPr sz="2100" b="1">
          <a:solidFill>
            <a:srgbClr val="B71562"/>
          </a:solidFill>
          <a:latin typeface="+mj-lt"/>
          <a:ea typeface="Arial" charset="0"/>
          <a:cs typeface="+mj-cs"/>
        </a:defRPr>
      </a:lvl1pPr>
      <a:lvl2pPr algn="l" rtl="0" eaLnBrk="0" fontAlgn="base" hangingPunct="0">
        <a:spcBef>
          <a:spcPct val="0"/>
        </a:spcBef>
        <a:spcAft>
          <a:spcPct val="0"/>
        </a:spcAft>
        <a:defRPr sz="2100" b="1">
          <a:solidFill>
            <a:srgbClr val="B71562"/>
          </a:solidFill>
          <a:latin typeface="Arial" charset="0"/>
          <a:ea typeface="Arial" charset="0"/>
          <a:cs typeface="Arial" charset="0"/>
        </a:defRPr>
      </a:lvl2pPr>
      <a:lvl3pPr algn="l" rtl="0" eaLnBrk="0" fontAlgn="base" hangingPunct="0">
        <a:spcBef>
          <a:spcPct val="0"/>
        </a:spcBef>
        <a:spcAft>
          <a:spcPct val="0"/>
        </a:spcAft>
        <a:defRPr sz="2100" b="1">
          <a:solidFill>
            <a:srgbClr val="B71562"/>
          </a:solidFill>
          <a:latin typeface="Arial" charset="0"/>
          <a:ea typeface="Arial" charset="0"/>
          <a:cs typeface="Arial" charset="0"/>
        </a:defRPr>
      </a:lvl3pPr>
      <a:lvl4pPr algn="l" rtl="0" eaLnBrk="0" fontAlgn="base" hangingPunct="0">
        <a:spcBef>
          <a:spcPct val="0"/>
        </a:spcBef>
        <a:spcAft>
          <a:spcPct val="0"/>
        </a:spcAft>
        <a:defRPr sz="2100" b="1">
          <a:solidFill>
            <a:srgbClr val="B71562"/>
          </a:solidFill>
          <a:latin typeface="Arial" charset="0"/>
          <a:ea typeface="Arial" charset="0"/>
          <a:cs typeface="Arial" charset="0"/>
        </a:defRPr>
      </a:lvl4pPr>
      <a:lvl5pPr algn="l" rtl="0" eaLnBrk="0" fontAlgn="base" hangingPunct="0">
        <a:spcBef>
          <a:spcPct val="0"/>
        </a:spcBef>
        <a:spcAft>
          <a:spcPct val="0"/>
        </a:spcAft>
        <a:defRPr sz="2100" b="1">
          <a:solidFill>
            <a:srgbClr val="B71562"/>
          </a:solidFill>
          <a:latin typeface="Arial" charset="0"/>
          <a:ea typeface="Arial" charset="0"/>
          <a:cs typeface="Arial" charset="0"/>
        </a:defRPr>
      </a:lvl5pPr>
      <a:lvl6pPr marL="342900" algn="l" rtl="0" fontAlgn="base">
        <a:spcBef>
          <a:spcPct val="0"/>
        </a:spcBef>
        <a:spcAft>
          <a:spcPct val="0"/>
        </a:spcAft>
        <a:defRPr sz="2100" b="1">
          <a:solidFill>
            <a:srgbClr val="B71562"/>
          </a:solidFill>
          <a:latin typeface="Arial" charset="0"/>
          <a:cs typeface="Arial" charset="0"/>
        </a:defRPr>
      </a:lvl6pPr>
      <a:lvl7pPr marL="685800" algn="l" rtl="0" fontAlgn="base">
        <a:spcBef>
          <a:spcPct val="0"/>
        </a:spcBef>
        <a:spcAft>
          <a:spcPct val="0"/>
        </a:spcAft>
        <a:defRPr sz="2100" b="1">
          <a:solidFill>
            <a:srgbClr val="B71562"/>
          </a:solidFill>
          <a:latin typeface="Arial" charset="0"/>
          <a:cs typeface="Arial" charset="0"/>
        </a:defRPr>
      </a:lvl7pPr>
      <a:lvl8pPr marL="1028700" algn="l" rtl="0" fontAlgn="base">
        <a:spcBef>
          <a:spcPct val="0"/>
        </a:spcBef>
        <a:spcAft>
          <a:spcPct val="0"/>
        </a:spcAft>
        <a:defRPr sz="2100" b="1">
          <a:solidFill>
            <a:srgbClr val="B71562"/>
          </a:solidFill>
          <a:latin typeface="Arial" charset="0"/>
          <a:cs typeface="Arial" charset="0"/>
        </a:defRPr>
      </a:lvl8pPr>
      <a:lvl9pPr marL="1371600" algn="l" rtl="0" fontAlgn="base">
        <a:spcBef>
          <a:spcPct val="0"/>
        </a:spcBef>
        <a:spcAft>
          <a:spcPct val="0"/>
        </a:spcAft>
        <a:defRPr sz="2100" b="1">
          <a:solidFill>
            <a:srgbClr val="B7156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Arial"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mn-lt"/>
          <a:ea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2377A942-331B-4968-B01E-5769009A1302}"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9429144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4DAAFCF-5C16-4962-9030-1826EBC8A6C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2621888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highamspark.fireflycloud.net/"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highamsparkschool.co.uk/"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wig-world.com/film/factpack-pressure-and-altitude-1514/"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het.colorado.edu/sims/html/under-pressure/latest/under-pressure_en.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3.xml"/><Relationship Id="rId1" Type="http://schemas.openxmlformats.org/officeDocument/2006/relationships/video" Target="https://www.youtube.com/embed/6avnAt1fHKs"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v=6avnAt1fHK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3.xml"/><Relationship Id="rId1" Type="http://schemas.openxmlformats.org/officeDocument/2006/relationships/video" Target="https://www.youtube.com/embed/nMLsysIEldI"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v=nMLsysIEld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0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3.xml"/><Relationship Id="rId1" Type="http://schemas.openxmlformats.org/officeDocument/2006/relationships/video" Target="https://www.youtube.com/embed/9iRkPiaFmVs"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v=9iRkPiaFmV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3" Type="http://schemas.openxmlformats.org/officeDocument/2006/relationships/hyperlink" Target="https://highamspark.fireflycloud.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highamsparkschool.co.uk/"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het.colorado.edu/sims/html/gases-intro/latest/gases-intro_en.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het.colorado.edu/sims/html/gases-intro/latest/gases-intro_en.html"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het.colorado.edu/sims/html/gases-intro/latest/gases-intro_en.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22/10/2020</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7907" y="695726"/>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6600" u="sng" kern="0" dirty="0">
                <a:solidFill>
                  <a:srgbClr val="000000"/>
                </a:solidFill>
                <a:latin typeface="Arial" panose="020B0604020202020204" pitchFamily="34" charset="0"/>
                <a:ea typeface="+mj-ea"/>
                <a:cs typeface="Arial" panose="020B0604020202020204" pitchFamily="34" charset="0"/>
              </a:rPr>
              <a:t>8</a:t>
            </a:r>
            <a:r>
              <a:rPr lang="en-GB" sz="6600" u="sng" kern="0" dirty="0">
                <a:solidFill>
                  <a:srgbClr val="000000"/>
                </a:solidFill>
                <a:latin typeface="Comic Sans MS" panose="030F0702030302020204" pitchFamily="66" charset="0"/>
                <a:ea typeface="+mj-ea"/>
                <a:cs typeface="Arial" panose="020B0604020202020204" pitchFamily="34" charset="0"/>
              </a:rPr>
              <a:t>I</a:t>
            </a:r>
            <a:r>
              <a:rPr lang="en-GB" sz="6600" u="sng" kern="0" dirty="0">
                <a:solidFill>
                  <a:srgbClr val="000000"/>
                </a:solidFill>
                <a:latin typeface="Arial" panose="020B0604020202020204" pitchFamily="34" charset="0"/>
                <a:ea typeface="+mj-ea"/>
                <a:cs typeface="Arial" panose="020B0604020202020204" pitchFamily="34" charset="0"/>
              </a:rPr>
              <a:t>c1 Pressure in fluids</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3374" y="4612518"/>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5"/>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10" y="4681824"/>
            <a:ext cx="461676" cy="461676"/>
          </a:xfrm>
          <a:prstGeom prst="rect">
            <a:avLst/>
          </a:prstGeom>
        </p:spPr>
      </p:pic>
      <p:pic>
        <p:nvPicPr>
          <p:cNvPr id="16" name="Picture 15">
            <a:extLst>
              <a:ext uri="{FF2B5EF4-FFF2-40B4-BE49-F238E27FC236}">
                <a16:creationId xmlns:a16="http://schemas.microsoft.com/office/drawing/2014/main" id="{C4DA6BFF-4C6B-4E33-A705-6CF7B7903F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23050"/>
          <a:stretch/>
        </p:blipFill>
        <p:spPr>
          <a:xfrm>
            <a:off x="2177937" y="1488575"/>
            <a:ext cx="3236974" cy="3564312"/>
          </a:xfrm>
          <a:prstGeom prst="rect">
            <a:avLst/>
          </a:prstGeom>
        </p:spPr>
      </p:pic>
      <p:pic>
        <p:nvPicPr>
          <p:cNvPr id="14" name="Picture 13">
            <a:extLst>
              <a:ext uri="{FF2B5EF4-FFF2-40B4-BE49-F238E27FC236}">
                <a16:creationId xmlns:a16="http://schemas.microsoft.com/office/drawing/2014/main" id="{95690420-B2F8-EB4E-8665-927A099E7F1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52096" y="1494622"/>
            <a:ext cx="3948590" cy="1366351"/>
          </a:xfrm>
          <a:prstGeom prst="rect">
            <a:avLst/>
          </a:prstGeom>
        </p:spPr>
      </p:pic>
      <p:sp>
        <p:nvSpPr>
          <p:cNvPr id="15" name="AutoShape 20">
            <a:extLst>
              <a:ext uri="{FF2B5EF4-FFF2-40B4-BE49-F238E27FC236}">
                <a16:creationId xmlns:a16="http://schemas.microsoft.com/office/drawing/2014/main" id="{9203936F-9AAC-8C44-8BEF-50F1FB74B9A5}"/>
              </a:ext>
            </a:extLst>
          </p:cNvPr>
          <p:cNvSpPr>
            <a:spLocks noChangeArrowheads="1"/>
          </p:cNvSpPr>
          <p:nvPr/>
        </p:nvSpPr>
        <p:spPr bwMode="auto">
          <a:xfrm>
            <a:off x="5232781" y="2875163"/>
            <a:ext cx="3786596" cy="1164177"/>
          </a:xfrm>
          <a:prstGeom prst="roundRect">
            <a:avLst>
              <a:gd name="adj" fmla="val 8015"/>
            </a:avLst>
          </a:prstGeom>
          <a:solidFill>
            <a:srgbClr val="0066FF"/>
          </a:solidFill>
          <a:ln w="25400">
            <a:noFill/>
            <a:round/>
            <a:headEnd/>
            <a:tailEnd/>
          </a:ln>
          <a:effectLst/>
        </p:spPr>
        <p:txBody>
          <a:bodyPr/>
          <a:lstStyle/>
          <a:p>
            <a:pPr marL="402431" indent="-402431">
              <a:defRPr/>
            </a:pPr>
            <a:r>
              <a:rPr lang="en-GB" sz="2250" kern="0" dirty="0">
                <a:solidFill>
                  <a:srgbClr val="FFFFFF"/>
                </a:solidFill>
                <a:latin typeface="Calibri" pitchFamily="34" charset="0"/>
                <a:sym typeface="Wingdings"/>
              </a:rPr>
              <a:t>	Use this picture to write full sentences to answer the questions.</a:t>
            </a:r>
            <a:endParaRPr lang="en-GB" sz="2250" kern="0" dirty="0">
              <a:solidFill>
                <a:srgbClr val="FFFFFF"/>
              </a:solidFill>
              <a:latin typeface="Calibri" pitchFamily="34" charset="0"/>
            </a:endParaRPr>
          </a:p>
        </p:txBody>
      </p:sp>
      <p:sp>
        <p:nvSpPr>
          <p:cNvPr id="18" name="AutoShape 18">
            <a:extLst>
              <a:ext uri="{FF2B5EF4-FFF2-40B4-BE49-F238E27FC236}">
                <a16:creationId xmlns:a16="http://schemas.microsoft.com/office/drawing/2014/main" id="{140F86E9-E96A-0D42-83AA-33DBB0F4A72C}"/>
              </a:ext>
            </a:extLst>
          </p:cNvPr>
          <p:cNvSpPr>
            <a:spLocks noChangeArrowheads="1"/>
          </p:cNvSpPr>
          <p:nvPr/>
        </p:nvSpPr>
        <p:spPr bwMode="auto">
          <a:xfrm>
            <a:off x="-235701" y="1576065"/>
            <a:ext cx="2676453" cy="1788572"/>
          </a:xfrm>
          <a:prstGeom prst="cloudCallout">
            <a:avLst>
              <a:gd name="adj1" fmla="val -40255"/>
              <a:gd name="adj2" fmla="val 74442"/>
            </a:avLst>
          </a:prstGeom>
          <a:solidFill>
            <a:srgbClr val="DDDDFF"/>
          </a:solidFill>
          <a:ln w="9525">
            <a:noFill/>
            <a:round/>
            <a:headEnd/>
            <a:tailEnd/>
          </a:ln>
          <a:effectLst/>
        </p:spPr>
        <p:txBody>
          <a:bodyPr anchor="ctr" anchorCtr="1"/>
          <a:lstStyle/>
          <a:p>
            <a:pPr algn="ctr">
              <a:defRPr/>
            </a:pPr>
            <a:r>
              <a:rPr lang="en-GB" sz="2000" kern="0" dirty="0">
                <a:solidFill>
                  <a:sysClr val="windowText" lastClr="000000"/>
                </a:solidFill>
                <a:latin typeface="Arial" panose="020B0604020202020204" pitchFamily="34" charset="0"/>
                <a:cs typeface="Arial" panose="020B0604020202020204" pitchFamily="34" charset="0"/>
              </a:rPr>
              <a:t>What causes pressure in gases &amp; liquids?</a:t>
            </a:r>
          </a:p>
        </p:txBody>
      </p:sp>
      <p:sp>
        <p:nvSpPr>
          <p:cNvPr id="19" name="AutoShape 18">
            <a:extLst>
              <a:ext uri="{FF2B5EF4-FFF2-40B4-BE49-F238E27FC236}">
                <a16:creationId xmlns:a16="http://schemas.microsoft.com/office/drawing/2014/main" id="{911FF1BD-83BD-4091-8E13-CAA6DA269824}"/>
              </a:ext>
            </a:extLst>
          </p:cNvPr>
          <p:cNvSpPr>
            <a:spLocks noChangeArrowheads="1"/>
          </p:cNvSpPr>
          <p:nvPr/>
        </p:nvSpPr>
        <p:spPr bwMode="auto">
          <a:xfrm>
            <a:off x="299656" y="3270731"/>
            <a:ext cx="2676453" cy="1788572"/>
          </a:xfrm>
          <a:prstGeom prst="cloudCallout">
            <a:avLst>
              <a:gd name="adj1" fmla="val 64622"/>
              <a:gd name="adj2" fmla="val 48285"/>
            </a:avLst>
          </a:prstGeom>
          <a:solidFill>
            <a:srgbClr val="DDDDFF"/>
          </a:solidFill>
          <a:ln w="9525">
            <a:noFill/>
            <a:round/>
            <a:headEnd/>
            <a:tailEnd/>
          </a:ln>
          <a:effectLst/>
        </p:spPr>
        <p:txBody>
          <a:bodyPr anchor="ctr" anchorCtr="1"/>
          <a:lstStyle/>
          <a:p>
            <a:pPr algn="ctr">
              <a:defRPr/>
            </a:pPr>
            <a:r>
              <a:rPr lang="en-GB" sz="2000" kern="0" dirty="0">
                <a:solidFill>
                  <a:sysClr val="windowText" lastClr="000000"/>
                </a:solidFill>
                <a:latin typeface="Arial" panose="020B0604020202020204" pitchFamily="34" charset="0"/>
                <a:cs typeface="Arial" panose="020B0604020202020204" pitchFamily="34" charset="0"/>
              </a:rPr>
              <a:t>What direction(s) does it act 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43B2AA-4BE9-49C9-87CC-E0DD99C0D85D}"/>
              </a:ext>
            </a:extLst>
          </p:cNvPr>
          <p:cNvPicPr>
            <a:picLocks noChangeAspect="1"/>
          </p:cNvPicPr>
          <p:nvPr/>
        </p:nvPicPr>
        <p:blipFill>
          <a:blip r:embed="rId2"/>
          <a:stretch>
            <a:fillRect/>
          </a:stretch>
        </p:blipFill>
        <p:spPr>
          <a:xfrm>
            <a:off x="166019" y="97248"/>
            <a:ext cx="8461126" cy="1207090"/>
          </a:xfrm>
          <a:prstGeom prst="rect">
            <a:avLst/>
          </a:prstGeom>
        </p:spPr>
      </p:pic>
      <p:pic>
        <p:nvPicPr>
          <p:cNvPr id="3" name="Picture 2">
            <a:extLst>
              <a:ext uri="{FF2B5EF4-FFF2-40B4-BE49-F238E27FC236}">
                <a16:creationId xmlns:a16="http://schemas.microsoft.com/office/drawing/2014/main" id="{29695424-E0F9-4586-85A4-7EA12D7A7FA4}"/>
              </a:ext>
            </a:extLst>
          </p:cNvPr>
          <p:cNvPicPr>
            <a:picLocks noChangeAspect="1"/>
          </p:cNvPicPr>
          <p:nvPr/>
        </p:nvPicPr>
        <p:blipFill>
          <a:blip r:embed="rId3"/>
          <a:stretch>
            <a:fillRect/>
          </a:stretch>
        </p:blipFill>
        <p:spPr>
          <a:xfrm>
            <a:off x="270102" y="1304338"/>
            <a:ext cx="5346033" cy="3559944"/>
          </a:xfrm>
          <a:prstGeom prst="rect">
            <a:avLst/>
          </a:prstGeom>
        </p:spPr>
      </p:pic>
      <p:sp>
        <p:nvSpPr>
          <p:cNvPr id="4" name="TextBox 3">
            <a:extLst>
              <a:ext uri="{FF2B5EF4-FFF2-40B4-BE49-F238E27FC236}">
                <a16:creationId xmlns:a16="http://schemas.microsoft.com/office/drawing/2014/main" id="{30EBC792-7A49-46B7-BA42-EC0E4009CDB8}"/>
              </a:ext>
            </a:extLst>
          </p:cNvPr>
          <p:cNvSpPr txBox="1"/>
          <p:nvPr/>
        </p:nvSpPr>
        <p:spPr>
          <a:xfrm>
            <a:off x="5554134" y="1157583"/>
            <a:ext cx="3589866" cy="4047262"/>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add more particles</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heat the fluid</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reduce volume of container</a:t>
            </a:r>
          </a:p>
          <a:p>
            <a:pPr marL="285750" indent="-285750">
              <a:buFont typeface="Arial" panose="020B0604020202020204" pitchFamily="34" charset="0"/>
              <a:buChar char="•"/>
            </a:pPr>
            <a:endParaRPr lang="en-GB" sz="2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(All these increase the number of collisions, heating increases the force of each collision too)</a:t>
            </a:r>
          </a:p>
        </p:txBody>
      </p:sp>
    </p:spTree>
    <p:extLst>
      <p:ext uri="{BB962C8B-B14F-4D97-AF65-F5344CB8AC3E}">
        <p14:creationId xmlns:p14="http://schemas.microsoft.com/office/powerpoint/2010/main" val="32641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BAD"/>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B6772-A4D0-4D9C-8310-1BDB0DD26F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2850" y="0"/>
            <a:ext cx="5021150" cy="5143500"/>
          </a:xfrm>
          <a:prstGeom prst="rect">
            <a:avLst/>
          </a:prstGeom>
        </p:spPr>
      </p:pic>
      <p:sp>
        <p:nvSpPr>
          <p:cNvPr id="7" name="TextBox 6"/>
          <p:cNvSpPr txBox="1"/>
          <p:nvPr/>
        </p:nvSpPr>
        <p:spPr>
          <a:xfrm>
            <a:off x="89513" y="130826"/>
            <a:ext cx="8834150"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How does pressure vary with depth?</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AutoShape 18">
            <a:extLst>
              <a:ext uri="{FF2B5EF4-FFF2-40B4-BE49-F238E27FC236}">
                <a16:creationId xmlns:a16="http://schemas.microsoft.com/office/drawing/2014/main" id="{DE690604-AA73-4F6F-83B2-4951CDED2489}"/>
              </a:ext>
            </a:extLst>
          </p:cNvPr>
          <p:cNvSpPr>
            <a:spLocks noChangeArrowheads="1"/>
          </p:cNvSpPr>
          <p:nvPr/>
        </p:nvSpPr>
        <p:spPr bwMode="auto">
          <a:xfrm>
            <a:off x="315291" y="732713"/>
            <a:ext cx="3105700" cy="2066057"/>
          </a:xfrm>
          <a:prstGeom prst="cloudCallout">
            <a:avLst>
              <a:gd name="adj1" fmla="val -54731"/>
              <a:gd name="adj2" fmla="val 68626"/>
            </a:avLst>
          </a:prstGeom>
          <a:solidFill>
            <a:srgbClr val="DDDDFF"/>
          </a:solidFill>
          <a:ln w="9525">
            <a:noFill/>
            <a:round/>
            <a:headEnd/>
            <a:tailEnd/>
          </a:ln>
          <a:effectLst/>
        </p:spPr>
        <p:txBody>
          <a:bodyPr anchor="ctr" anchorCtr="1"/>
          <a:lstStyle/>
          <a:p>
            <a:pPr algn="ctr">
              <a:defRPr/>
            </a:pPr>
            <a:r>
              <a:rPr lang="en-GB" sz="2000" kern="0" dirty="0">
                <a:solidFill>
                  <a:sysClr val="windowText" lastClr="000000"/>
                </a:solidFill>
                <a:latin typeface="Arial" panose="020B0604020202020204" pitchFamily="34" charset="0"/>
                <a:cs typeface="Arial" panose="020B0604020202020204" pitchFamily="34" charset="0"/>
              </a:rPr>
              <a:t>What do you feel if you dive down underwater?</a:t>
            </a:r>
          </a:p>
        </p:txBody>
      </p:sp>
      <p:sp>
        <p:nvSpPr>
          <p:cNvPr id="16" name="AutoShape 18">
            <a:extLst>
              <a:ext uri="{FF2B5EF4-FFF2-40B4-BE49-F238E27FC236}">
                <a16:creationId xmlns:a16="http://schemas.microsoft.com/office/drawing/2014/main" id="{B3CA9F70-15FE-4030-A0BF-FEC0B44896A5}"/>
              </a:ext>
            </a:extLst>
          </p:cNvPr>
          <p:cNvSpPr>
            <a:spLocks noChangeArrowheads="1"/>
          </p:cNvSpPr>
          <p:nvPr/>
        </p:nvSpPr>
        <p:spPr bwMode="auto">
          <a:xfrm>
            <a:off x="1136685" y="2673281"/>
            <a:ext cx="3209537" cy="2066057"/>
          </a:xfrm>
          <a:prstGeom prst="cloudCallout">
            <a:avLst>
              <a:gd name="adj1" fmla="val 56829"/>
              <a:gd name="adj2" fmla="val 62615"/>
            </a:avLst>
          </a:prstGeom>
          <a:solidFill>
            <a:srgbClr val="DDDDFF"/>
          </a:solidFill>
          <a:ln w="9525">
            <a:noFill/>
            <a:round/>
            <a:headEnd/>
            <a:tailEnd/>
          </a:ln>
          <a:effectLst/>
        </p:spPr>
        <p:txBody>
          <a:bodyPr anchor="ctr" anchorCtr="1"/>
          <a:lstStyle/>
          <a:p>
            <a:pPr algn="ctr">
              <a:defRPr/>
            </a:pPr>
            <a:r>
              <a:rPr lang="en-GB" sz="2000" kern="0" dirty="0">
                <a:solidFill>
                  <a:sysClr val="windowText" lastClr="000000"/>
                </a:solidFill>
                <a:latin typeface="Arial" panose="020B0604020202020204" pitchFamily="34" charset="0"/>
                <a:cs typeface="Arial" panose="020B0604020202020204" pitchFamily="34" charset="0"/>
              </a:rPr>
              <a:t>How can you safely scuba dive to a depth of 20 m?</a:t>
            </a:r>
          </a:p>
        </p:txBody>
      </p:sp>
    </p:spTree>
    <p:extLst>
      <p:ext uri="{BB962C8B-B14F-4D97-AF65-F5344CB8AC3E}">
        <p14:creationId xmlns:p14="http://schemas.microsoft.com/office/powerpoint/2010/main" val="384678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water bottle bes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7417"/>
          <a:stretch/>
        </p:blipFill>
        <p:spPr bwMode="auto">
          <a:xfrm>
            <a:off x="35965" y="1329051"/>
            <a:ext cx="2181225" cy="30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4"/>
          <p:cNvSpPr txBox="1">
            <a:spLocks noChangeArrowheads="1"/>
          </p:cNvSpPr>
          <p:nvPr/>
        </p:nvSpPr>
        <p:spPr bwMode="auto">
          <a:xfrm>
            <a:off x="2136228" y="3934039"/>
            <a:ext cx="1831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88900">
              <a:defRPr sz="2400">
                <a:solidFill>
                  <a:srgbClr val="00FFFF"/>
                </a:solidFill>
                <a:latin typeface="Arial" panose="020B0604020202020204" pitchFamily="34" charset="0"/>
              </a:defRPr>
            </a:lvl1pPr>
            <a:lvl2pPr marL="742950" indent="-285750">
              <a:defRPr sz="2400">
                <a:solidFill>
                  <a:srgbClr val="00FFFF"/>
                </a:solidFill>
                <a:latin typeface="Arial" panose="020B0604020202020204" pitchFamily="34" charset="0"/>
              </a:defRPr>
            </a:lvl2pPr>
            <a:lvl3pPr marL="1143000" indent="-228600">
              <a:defRPr sz="2400">
                <a:solidFill>
                  <a:srgbClr val="00FFFF"/>
                </a:solidFill>
                <a:latin typeface="Arial" panose="020B0604020202020204" pitchFamily="34" charset="0"/>
              </a:defRPr>
            </a:lvl3pPr>
            <a:lvl4pPr marL="1600200" indent="-228600">
              <a:defRPr sz="2400">
                <a:solidFill>
                  <a:srgbClr val="00FFFF"/>
                </a:solidFill>
                <a:latin typeface="Arial" panose="020B0604020202020204" pitchFamily="34" charset="0"/>
              </a:defRPr>
            </a:lvl4pPr>
            <a:lvl5pPr marL="2057400" indent="-228600">
              <a:defRPr sz="2400">
                <a:solidFill>
                  <a:srgbClr val="00FFFF"/>
                </a:solidFill>
                <a:latin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defRPr>
            </a:lvl9pPr>
          </a:lstStyle>
          <a:p>
            <a:pPr marL="66675" eaLnBrk="0" fontAlgn="base" hangingPunct="0">
              <a:spcBef>
                <a:spcPct val="0"/>
              </a:spcBef>
              <a:spcAft>
                <a:spcPct val="0"/>
              </a:spcAft>
              <a:defRPr/>
            </a:pPr>
            <a:r>
              <a:rPr lang="en-US" altLang="en-US" sz="1800" b="1" kern="0" dirty="0">
                <a:solidFill>
                  <a:srgbClr val="286DA6"/>
                </a:solidFill>
              </a:rPr>
              <a:t>high pressure</a:t>
            </a:r>
          </a:p>
        </p:txBody>
      </p:sp>
      <p:sp>
        <p:nvSpPr>
          <p:cNvPr id="4" name="Text Box 15"/>
          <p:cNvSpPr txBox="1">
            <a:spLocks noChangeArrowheads="1"/>
          </p:cNvSpPr>
          <p:nvPr/>
        </p:nvSpPr>
        <p:spPr bwMode="auto">
          <a:xfrm>
            <a:off x="2217190" y="1674585"/>
            <a:ext cx="1728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FFFF"/>
                </a:solidFill>
                <a:latin typeface="Arial" panose="020B0604020202020204" pitchFamily="34" charset="0"/>
              </a:defRPr>
            </a:lvl1pPr>
            <a:lvl2pPr marL="742950" indent="-285750">
              <a:defRPr sz="2400">
                <a:solidFill>
                  <a:srgbClr val="00FFFF"/>
                </a:solidFill>
                <a:latin typeface="Arial" panose="020B0604020202020204" pitchFamily="34" charset="0"/>
              </a:defRPr>
            </a:lvl2pPr>
            <a:lvl3pPr marL="1143000" indent="-228600">
              <a:defRPr sz="2400">
                <a:solidFill>
                  <a:srgbClr val="00FFFF"/>
                </a:solidFill>
                <a:latin typeface="Arial" panose="020B0604020202020204" pitchFamily="34" charset="0"/>
              </a:defRPr>
            </a:lvl3pPr>
            <a:lvl4pPr marL="1600200" indent="-228600">
              <a:defRPr sz="2400">
                <a:solidFill>
                  <a:srgbClr val="00FFFF"/>
                </a:solidFill>
                <a:latin typeface="Arial" panose="020B0604020202020204" pitchFamily="34" charset="0"/>
              </a:defRPr>
            </a:lvl4pPr>
            <a:lvl5pPr marL="2057400" indent="-228600">
              <a:defRPr sz="2400">
                <a:solidFill>
                  <a:srgbClr val="00FFFF"/>
                </a:solidFill>
                <a:latin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defRPr>
            </a:lvl9pPr>
          </a:lstStyle>
          <a:p>
            <a:pPr eaLnBrk="0" fontAlgn="base" hangingPunct="0">
              <a:spcBef>
                <a:spcPct val="0"/>
              </a:spcBef>
              <a:spcAft>
                <a:spcPct val="0"/>
              </a:spcAft>
              <a:defRPr/>
            </a:pPr>
            <a:r>
              <a:rPr lang="en-US" altLang="en-US" sz="1800" b="1" kern="0">
                <a:solidFill>
                  <a:srgbClr val="286DA6"/>
                </a:solidFill>
              </a:rPr>
              <a:t>low pressure</a:t>
            </a:r>
          </a:p>
        </p:txBody>
      </p:sp>
      <p:sp>
        <p:nvSpPr>
          <p:cNvPr id="5" name="Down Arrow 4"/>
          <p:cNvSpPr/>
          <p:nvPr/>
        </p:nvSpPr>
        <p:spPr>
          <a:xfrm>
            <a:off x="2615275" y="2132672"/>
            <a:ext cx="504022" cy="1825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242"/>
              </a:solidFill>
              <a:latin typeface="Calibri"/>
            </a:endParaRPr>
          </a:p>
        </p:txBody>
      </p:sp>
      <p:sp>
        <p:nvSpPr>
          <p:cNvPr id="6" name="TextBox 5"/>
          <p:cNvSpPr txBox="1"/>
          <p:nvPr/>
        </p:nvSpPr>
        <p:spPr>
          <a:xfrm>
            <a:off x="3205909" y="2479680"/>
            <a:ext cx="5938091" cy="1200329"/>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As you go deeper in water, the pressure _________ because the weight of water above you is________.</a:t>
            </a:r>
          </a:p>
        </p:txBody>
      </p:sp>
      <p:sp>
        <p:nvSpPr>
          <p:cNvPr id="7" name="TextBox 6"/>
          <p:cNvSpPr txBox="1"/>
          <p:nvPr/>
        </p:nvSpPr>
        <p:spPr>
          <a:xfrm>
            <a:off x="89513" y="130826"/>
            <a:ext cx="8834150" cy="1107996"/>
          </a:xfrm>
          <a:prstGeom prst="rect">
            <a:avLst/>
          </a:prstGeom>
          <a:noFill/>
        </p:spPr>
        <p:txBody>
          <a:bodyPr wrap="square" rtlCol="0">
            <a:spAutoFit/>
          </a:bodyPr>
          <a:lstStyle/>
          <a:p>
            <a:r>
              <a:rPr lang="en-GB" sz="2400" u="sng" dirty="0">
                <a:solidFill>
                  <a:prstClr val="black"/>
                </a:solidFill>
                <a:latin typeface="Arial" panose="020B0604020202020204" pitchFamily="34" charset="0"/>
                <a:cs typeface="Arial" panose="020B0604020202020204" pitchFamily="34" charset="0"/>
              </a:rPr>
              <a:t>How does pressure vary with depth?</a:t>
            </a:r>
          </a:p>
          <a:p>
            <a:endParaRPr lang="en-GB" sz="1800" u="sng" dirty="0">
              <a:solidFill>
                <a:prstClr val="black"/>
              </a:solidFill>
              <a:latin typeface="Arial" panose="020B0604020202020204" pitchFamily="34" charset="0"/>
              <a:cs typeface="Arial" panose="020B0604020202020204" pitchFamily="34" charset="0"/>
            </a:endParaRPr>
          </a:p>
          <a:p>
            <a:r>
              <a:rPr lang="en-GB" sz="2400" dirty="0">
                <a:solidFill>
                  <a:prstClr val="black"/>
                </a:solidFill>
                <a:latin typeface="Arial" panose="020B0604020202020204" pitchFamily="34" charset="0"/>
                <a:cs typeface="Arial" panose="020B0604020202020204" pitchFamily="34" charset="0"/>
              </a:rPr>
              <a:t>Pressure depends on the weight of fluid above you.</a:t>
            </a:r>
          </a:p>
        </p:txBody>
      </p:sp>
      <p:sp>
        <p:nvSpPr>
          <p:cNvPr id="8" name="AutoShape 20"/>
          <p:cNvSpPr>
            <a:spLocks noChangeArrowheads="1"/>
          </p:cNvSpPr>
          <p:nvPr/>
        </p:nvSpPr>
        <p:spPr bwMode="auto">
          <a:xfrm>
            <a:off x="3826934" y="1258899"/>
            <a:ext cx="5195882" cy="1242699"/>
          </a:xfrm>
          <a:prstGeom prst="roundRect">
            <a:avLst>
              <a:gd name="adj" fmla="val 8015"/>
            </a:avLst>
          </a:prstGeom>
          <a:solidFill>
            <a:srgbClr val="0066FF"/>
          </a:solidFill>
          <a:ln w="25400">
            <a:noFill/>
            <a:round/>
            <a:headEnd/>
            <a:tailEnd/>
          </a:ln>
          <a:effectLst/>
        </p:spPr>
        <p:txBody>
          <a:bodyPr/>
          <a:lstStyle/>
          <a:p>
            <a:pPr marL="402431" indent="-402431">
              <a:defRPr/>
            </a:pPr>
            <a:r>
              <a:rPr lang="en-GB" sz="2250" kern="0" dirty="0">
                <a:solidFill>
                  <a:srgbClr val="FFFFFF"/>
                </a:solidFill>
                <a:latin typeface="Calibri" pitchFamily="34" charset="0"/>
                <a:sym typeface="Wingdings"/>
              </a:rPr>
              <a:t>	Watch the next video &amp; write a similar sentence for how air pressure changes as you go higher in the air.</a:t>
            </a:r>
            <a:endParaRPr lang="en-GB" sz="2250" kern="0" dirty="0">
              <a:solidFill>
                <a:srgbClr val="FFFFFF"/>
              </a:solidFill>
              <a:latin typeface="Calibri" pitchFamily="34" charset="0"/>
            </a:endParaRPr>
          </a:p>
        </p:txBody>
      </p:sp>
      <p:sp>
        <p:nvSpPr>
          <p:cNvPr id="9" name="TextBox 8"/>
          <p:cNvSpPr txBox="1"/>
          <p:nvPr/>
        </p:nvSpPr>
        <p:spPr>
          <a:xfrm>
            <a:off x="3130170" y="2787624"/>
            <a:ext cx="1889393" cy="507831"/>
          </a:xfrm>
          <a:prstGeom prst="rect">
            <a:avLst/>
          </a:prstGeom>
          <a:noFill/>
        </p:spPr>
        <p:txBody>
          <a:bodyPr wrap="square" rtlCol="0">
            <a:spAutoFit/>
          </a:bodyPr>
          <a:lstStyle/>
          <a:p>
            <a:pPr algn="ctr"/>
            <a:r>
              <a:rPr lang="en-GB" sz="2700" b="1" dirty="0">
                <a:solidFill>
                  <a:srgbClr val="009242"/>
                </a:solidFill>
                <a:latin typeface="Arial" panose="020B0604020202020204" pitchFamily="34" charset="0"/>
                <a:cs typeface="Arial" panose="020B0604020202020204" pitchFamily="34" charset="0"/>
              </a:rPr>
              <a:t>increases</a:t>
            </a:r>
          </a:p>
        </p:txBody>
      </p:sp>
      <p:sp>
        <p:nvSpPr>
          <p:cNvPr id="11" name="TextBox 10">
            <a:extLst>
              <a:ext uri="{FF2B5EF4-FFF2-40B4-BE49-F238E27FC236}">
                <a16:creationId xmlns:a16="http://schemas.microsoft.com/office/drawing/2014/main" id="{8910402B-2D8E-E147-9D83-1AE7F380CF87}"/>
              </a:ext>
            </a:extLst>
          </p:cNvPr>
          <p:cNvSpPr txBox="1"/>
          <p:nvPr/>
        </p:nvSpPr>
        <p:spPr>
          <a:xfrm>
            <a:off x="4764881" y="3155151"/>
            <a:ext cx="1889393" cy="507831"/>
          </a:xfrm>
          <a:prstGeom prst="rect">
            <a:avLst/>
          </a:prstGeom>
          <a:noFill/>
        </p:spPr>
        <p:txBody>
          <a:bodyPr wrap="square" rtlCol="0">
            <a:spAutoFit/>
          </a:bodyPr>
          <a:lstStyle/>
          <a:p>
            <a:pPr algn="ctr"/>
            <a:r>
              <a:rPr lang="en-GB" sz="2700" b="1" dirty="0">
                <a:solidFill>
                  <a:srgbClr val="009242"/>
                </a:solidFill>
                <a:latin typeface="Arial" panose="020B0604020202020204" pitchFamily="34" charset="0"/>
                <a:cs typeface="Arial" panose="020B0604020202020204" pitchFamily="34" charset="0"/>
              </a:rPr>
              <a:t>greater</a:t>
            </a:r>
          </a:p>
        </p:txBody>
      </p:sp>
      <p:pic>
        <p:nvPicPr>
          <p:cNvPr id="10" name="Picture 9">
            <a:hlinkClick r:id="rId3"/>
            <a:extLst>
              <a:ext uri="{FF2B5EF4-FFF2-40B4-BE49-F238E27FC236}">
                <a16:creationId xmlns:a16="http://schemas.microsoft.com/office/drawing/2014/main" id="{F2BE9A39-F12F-409B-AC7A-44FFD83EE8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618" y="4056305"/>
            <a:ext cx="1921933" cy="1087195"/>
          </a:xfrm>
          <a:prstGeom prst="rect">
            <a:avLst/>
          </a:prstGeom>
        </p:spPr>
      </p:pic>
      <p:sp>
        <p:nvSpPr>
          <p:cNvPr id="12" name="TextBox 11">
            <a:extLst>
              <a:ext uri="{FF2B5EF4-FFF2-40B4-BE49-F238E27FC236}">
                <a16:creationId xmlns:a16="http://schemas.microsoft.com/office/drawing/2014/main" id="{184633FD-EAEF-4BB9-8A80-C1CADCE645B0}"/>
              </a:ext>
            </a:extLst>
          </p:cNvPr>
          <p:cNvSpPr txBox="1"/>
          <p:nvPr/>
        </p:nvSpPr>
        <p:spPr>
          <a:xfrm>
            <a:off x="2867379" y="4669957"/>
            <a:ext cx="4369240" cy="461665"/>
          </a:xfrm>
          <a:prstGeom prst="rect">
            <a:avLst/>
          </a:prstGeom>
          <a:noFill/>
        </p:spPr>
        <p:txBody>
          <a:bodyPr wrap="square" rtlCol="0">
            <a:spAutoFit/>
          </a:bodyPr>
          <a:lstStyle/>
          <a:p>
            <a:pPr algn="r"/>
            <a:r>
              <a:rPr lang="en-GB" sz="2400" dirty="0">
                <a:solidFill>
                  <a:srgbClr val="7030A0"/>
                </a:solidFill>
              </a:rPr>
              <a:t>Next up (1</a:t>
            </a:r>
            <a:r>
              <a:rPr lang="en-GB" sz="2400" baseline="30000" dirty="0">
                <a:solidFill>
                  <a:srgbClr val="7030A0"/>
                </a:solidFill>
              </a:rPr>
              <a:t>st</a:t>
            </a:r>
            <a:r>
              <a:rPr lang="en-GB" sz="2400" dirty="0">
                <a:solidFill>
                  <a:srgbClr val="7030A0"/>
                </a:solidFill>
              </a:rPr>
              <a:t> half only):</a:t>
            </a:r>
          </a:p>
        </p:txBody>
      </p:sp>
    </p:spTree>
    <p:extLst>
      <p:ext uri="{BB962C8B-B14F-4D97-AF65-F5344CB8AC3E}">
        <p14:creationId xmlns:p14="http://schemas.microsoft.com/office/powerpoint/2010/main" val="26771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8" grpId="0" animBg="1"/>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BD72B-A768-4A6F-B57B-BB49E418A0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2336" y="0"/>
            <a:ext cx="8579328" cy="4786489"/>
          </a:xfrm>
          <a:prstGeom prst="rect">
            <a:avLst/>
          </a:prstGeom>
        </p:spPr>
      </p:pic>
    </p:spTree>
    <p:extLst>
      <p:ext uri="{BB962C8B-B14F-4D97-AF65-F5344CB8AC3E}">
        <p14:creationId xmlns:p14="http://schemas.microsoft.com/office/powerpoint/2010/main" val="295687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BBE17796-2C8A-4C58-8FF1-5F9CA407D72F}"/>
              </a:ext>
            </a:extLst>
          </p:cNvPr>
          <p:cNvPicPr>
            <a:picLocks noChangeAspect="1"/>
          </p:cNvPicPr>
          <p:nvPr/>
        </p:nvPicPr>
        <p:blipFill>
          <a:blip r:embed="rId3"/>
          <a:stretch>
            <a:fillRect/>
          </a:stretch>
        </p:blipFill>
        <p:spPr>
          <a:xfrm>
            <a:off x="0" y="0"/>
            <a:ext cx="9144000" cy="4686658"/>
          </a:xfrm>
          <a:prstGeom prst="rect">
            <a:avLst/>
          </a:prstGeom>
        </p:spPr>
      </p:pic>
    </p:spTree>
    <p:extLst>
      <p:ext uri="{BB962C8B-B14F-4D97-AF65-F5344CB8AC3E}">
        <p14:creationId xmlns:p14="http://schemas.microsoft.com/office/powerpoint/2010/main" val="146384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18E61B-C24D-774A-ADDF-A26AE032F202}"/>
              </a:ext>
            </a:extLst>
          </p:cNvPr>
          <p:cNvSpPr txBox="1"/>
          <p:nvPr/>
        </p:nvSpPr>
        <p:spPr>
          <a:xfrm>
            <a:off x="176958" y="142875"/>
            <a:ext cx="8738442" cy="830997"/>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As you go higher in the air, the pressure __________ because the weight of air above you is_______.</a:t>
            </a:r>
          </a:p>
        </p:txBody>
      </p:sp>
      <p:sp>
        <p:nvSpPr>
          <p:cNvPr id="7" name="TextBox 6">
            <a:extLst>
              <a:ext uri="{FF2B5EF4-FFF2-40B4-BE49-F238E27FC236}">
                <a16:creationId xmlns:a16="http://schemas.microsoft.com/office/drawing/2014/main" id="{FB84849F-67F5-4548-98F5-58A22E63A02A}"/>
              </a:ext>
            </a:extLst>
          </p:cNvPr>
          <p:cNvSpPr txBox="1"/>
          <p:nvPr/>
        </p:nvSpPr>
        <p:spPr>
          <a:xfrm>
            <a:off x="5173281" y="107919"/>
            <a:ext cx="2780414" cy="507831"/>
          </a:xfrm>
          <a:prstGeom prst="rect">
            <a:avLst/>
          </a:prstGeom>
          <a:noFill/>
        </p:spPr>
        <p:txBody>
          <a:bodyPr wrap="square" rtlCol="0">
            <a:spAutoFit/>
          </a:bodyPr>
          <a:lstStyle/>
          <a:p>
            <a:pPr algn="ctr"/>
            <a:r>
              <a:rPr lang="en-GB" sz="2700" b="1" dirty="0">
                <a:solidFill>
                  <a:srgbClr val="009242"/>
                </a:solidFill>
                <a:latin typeface="Arial" panose="020B0604020202020204" pitchFamily="34" charset="0"/>
                <a:cs typeface="Arial" panose="020B0604020202020204" pitchFamily="34" charset="0"/>
              </a:rPr>
              <a:t>decreases</a:t>
            </a:r>
          </a:p>
        </p:txBody>
      </p:sp>
      <p:sp>
        <p:nvSpPr>
          <p:cNvPr id="8" name="TextBox 7">
            <a:extLst>
              <a:ext uri="{FF2B5EF4-FFF2-40B4-BE49-F238E27FC236}">
                <a16:creationId xmlns:a16="http://schemas.microsoft.com/office/drawing/2014/main" id="{BFE9F6AC-971F-164C-A2EF-D29B0970E94D}"/>
              </a:ext>
            </a:extLst>
          </p:cNvPr>
          <p:cNvSpPr txBox="1"/>
          <p:nvPr/>
        </p:nvSpPr>
        <p:spPr>
          <a:xfrm>
            <a:off x="3393280" y="470573"/>
            <a:ext cx="2780414" cy="507831"/>
          </a:xfrm>
          <a:prstGeom prst="rect">
            <a:avLst/>
          </a:prstGeom>
          <a:noFill/>
        </p:spPr>
        <p:txBody>
          <a:bodyPr wrap="square" rtlCol="0">
            <a:spAutoFit/>
          </a:bodyPr>
          <a:lstStyle/>
          <a:p>
            <a:pPr algn="ctr"/>
            <a:r>
              <a:rPr lang="en-GB" sz="2700" b="1" dirty="0">
                <a:solidFill>
                  <a:srgbClr val="009242"/>
                </a:solidFill>
                <a:latin typeface="Arial" panose="020B0604020202020204" pitchFamily="34" charset="0"/>
                <a:cs typeface="Arial" panose="020B0604020202020204" pitchFamily="34" charset="0"/>
              </a:rPr>
              <a:t>lower</a:t>
            </a:r>
          </a:p>
        </p:txBody>
      </p:sp>
      <p:sp>
        <p:nvSpPr>
          <p:cNvPr id="9" name="AutoShape 18">
            <a:extLst>
              <a:ext uri="{FF2B5EF4-FFF2-40B4-BE49-F238E27FC236}">
                <a16:creationId xmlns:a16="http://schemas.microsoft.com/office/drawing/2014/main" id="{4A5C93B5-91BD-40C3-8D74-465BA010D3AC}"/>
              </a:ext>
            </a:extLst>
          </p:cNvPr>
          <p:cNvSpPr>
            <a:spLocks noChangeArrowheads="1"/>
          </p:cNvSpPr>
          <p:nvPr/>
        </p:nvSpPr>
        <p:spPr bwMode="auto">
          <a:xfrm>
            <a:off x="5712179" y="2336799"/>
            <a:ext cx="3105700" cy="2066057"/>
          </a:xfrm>
          <a:prstGeom prst="cloudCallout">
            <a:avLst>
              <a:gd name="adj1" fmla="val 55406"/>
              <a:gd name="adj2" fmla="val 79554"/>
            </a:avLst>
          </a:prstGeom>
          <a:solidFill>
            <a:srgbClr val="DDDDFF"/>
          </a:solidFill>
          <a:ln w="9525">
            <a:noFill/>
            <a:round/>
            <a:headEnd/>
            <a:tailEnd/>
          </a:ln>
          <a:effectLst/>
        </p:spPr>
        <p:txBody>
          <a:bodyPr anchor="ctr" anchorCtr="1"/>
          <a:lstStyle/>
          <a:p>
            <a:pPr algn="ctr">
              <a:defRPr/>
            </a:pPr>
            <a:r>
              <a:rPr lang="en-GB" sz="2000" kern="0" dirty="0">
                <a:solidFill>
                  <a:sysClr val="windowText" lastClr="000000"/>
                </a:solidFill>
                <a:latin typeface="Arial" panose="020B0604020202020204" pitchFamily="34" charset="0"/>
                <a:cs typeface="Arial" panose="020B0604020202020204" pitchFamily="34" charset="0"/>
              </a:rPr>
              <a:t>What effects or problems can these pressure changes  cause?</a:t>
            </a:r>
          </a:p>
        </p:txBody>
      </p:sp>
    </p:spTree>
    <p:extLst>
      <p:ext uri="{BB962C8B-B14F-4D97-AF65-F5344CB8AC3E}">
        <p14:creationId xmlns:p14="http://schemas.microsoft.com/office/powerpoint/2010/main" val="30234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0"/>
          <p:cNvSpPr>
            <a:spLocks noChangeArrowheads="1"/>
          </p:cNvSpPr>
          <p:nvPr/>
        </p:nvSpPr>
        <p:spPr bwMode="auto">
          <a:xfrm>
            <a:off x="232504" y="244581"/>
            <a:ext cx="8639354" cy="805874"/>
          </a:xfrm>
          <a:prstGeom prst="roundRect">
            <a:avLst>
              <a:gd name="adj" fmla="val 8015"/>
            </a:avLst>
          </a:prstGeom>
          <a:solidFill>
            <a:srgbClr val="0066FF"/>
          </a:solidFill>
          <a:ln w="25400">
            <a:noFill/>
            <a:round/>
            <a:headEnd/>
            <a:tailEnd/>
          </a:ln>
          <a:effectLst/>
        </p:spPr>
        <p:txBody>
          <a:bodyPr/>
          <a:lstStyle/>
          <a:p>
            <a:pPr marL="402431" indent="-402431">
              <a:defRPr/>
            </a:pPr>
            <a:r>
              <a:rPr lang="en-GB" sz="2250" kern="0" dirty="0">
                <a:solidFill>
                  <a:srgbClr val="FFFFFF"/>
                </a:solidFill>
                <a:latin typeface="Calibri" pitchFamily="34" charset="0"/>
                <a:sym typeface="Wingdings"/>
              </a:rPr>
              <a:t>	Write down these questions with 3-4 lines between each. Answer them from the </a:t>
            </a:r>
            <a:r>
              <a:rPr lang="en-GB" sz="2250" kern="0">
                <a:solidFill>
                  <a:srgbClr val="FFFFFF"/>
                </a:solidFill>
                <a:latin typeface="Calibri" pitchFamily="34" charset="0"/>
                <a:sym typeface="Wingdings"/>
              </a:rPr>
              <a:t>next videos </a:t>
            </a:r>
            <a:r>
              <a:rPr lang="en-GB" sz="2250" kern="0" dirty="0">
                <a:solidFill>
                  <a:srgbClr val="FFFFFF"/>
                </a:solidFill>
                <a:latin typeface="Calibri" pitchFamily="34" charset="0"/>
                <a:sym typeface="Wingdings"/>
              </a:rPr>
              <a:t>&amp; the vacuum pump &amp; </a:t>
            </a:r>
            <a:r>
              <a:rPr lang="en-GB" sz="2250" kern="0">
                <a:solidFill>
                  <a:srgbClr val="FFFFFF"/>
                </a:solidFill>
                <a:latin typeface="Calibri" pitchFamily="34" charset="0"/>
                <a:sym typeface="Wingdings"/>
              </a:rPr>
              <a:t>balloon demo.</a:t>
            </a:r>
            <a:endParaRPr lang="en-GB" sz="2250" kern="0" dirty="0">
              <a:solidFill>
                <a:srgbClr val="FFFFFF"/>
              </a:solidFill>
              <a:latin typeface="Calibri" pitchFamily="34" charset="0"/>
            </a:endParaRPr>
          </a:p>
        </p:txBody>
      </p:sp>
      <p:sp>
        <p:nvSpPr>
          <p:cNvPr id="9" name="TextBox 8"/>
          <p:cNvSpPr txBox="1"/>
          <p:nvPr/>
        </p:nvSpPr>
        <p:spPr>
          <a:xfrm>
            <a:off x="179082" y="1185081"/>
            <a:ext cx="8664934" cy="3539430"/>
          </a:xfrm>
          <a:prstGeom prst="rect">
            <a:avLst/>
          </a:prstGeom>
          <a:noFill/>
        </p:spPr>
        <p:txBody>
          <a:bodyPr wrap="square" rtlCol="0">
            <a:spAutoFit/>
          </a:bodyPr>
          <a:lstStyle/>
          <a:p>
            <a:pPr marL="385763" indent="-385763">
              <a:buFontTx/>
              <a:buAutoNum type="arabicPeriod"/>
            </a:pPr>
            <a:r>
              <a:rPr lang="en-GB" sz="2800" dirty="0">
                <a:solidFill>
                  <a:prstClr val="black"/>
                </a:solidFill>
                <a:latin typeface="Arial" panose="020B0604020202020204" pitchFamily="34" charset="0"/>
                <a:cs typeface="Arial" panose="020B0604020202020204" pitchFamily="34" charset="0"/>
              </a:rPr>
              <a:t>What is compressed air? Compare its pressure to normal air.</a:t>
            </a:r>
          </a:p>
          <a:p>
            <a:pPr marL="385763" indent="-385763">
              <a:buFontTx/>
              <a:buAutoNum type="arabicPeriod"/>
            </a:pPr>
            <a:r>
              <a:rPr lang="en-GB" sz="2800" dirty="0">
                <a:solidFill>
                  <a:prstClr val="black"/>
                </a:solidFill>
                <a:latin typeface="Arial" panose="020B0604020202020204" pitchFamily="34" charset="0"/>
                <a:cs typeface="Arial" panose="020B0604020202020204" pitchFamily="34" charset="0"/>
              </a:rPr>
              <a:t>Explain what happened to the bubbles in the divers blood as she went upwards.</a:t>
            </a:r>
          </a:p>
          <a:p>
            <a:pPr marL="385763" indent="-385763">
              <a:buFontTx/>
              <a:buAutoNum type="arabicPeriod"/>
            </a:pPr>
            <a:r>
              <a:rPr lang="en-GB" sz="2800" dirty="0">
                <a:solidFill>
                  <a:prstClr val="black"/>
                </a:solidFill>
                <a:latin typeface="Arial" panose="020B0604020202020204" pitchFamily="34" charset="0"/>
                <a:cs typeface="Arial" panose="020B0604020202020204" pitchFamily="34" charset="0"/>
              </a:rPr>
              <a:t>Why did the helicopter have to stay low?</a:t>
            </a:r>
          </a:p>
          <a:p>
            <a:pPr marL="385763" indent="-385763">
              <a:buFontTx/>
              <a:buAutoNum type="arabicPeriod"/>
            </a:pPr>
            <a:r>
              <a:rPr lang="en-GB" sz="2800" dirty="0">
                <a:solidFill>
                  <a:prstClr val="black"/>
                </a:solidFill>
                <a:latin typeface="Arial" panose="020B0604020202020204" pitchFamily="34" charset="0"/>
                <a:cs typeface="Arial" panose="020B0604020202020204" pitchFamily="34" charset="0"/>
              </a:rPr>
              <a:t>Explain how the recompression chamber helped the diver recover from “the bends”.</a:t>
            </a:r>
          </a:p>
          <a:p>
            <a:pPr marL="385763" indent="-385763">
              <a:buFontTx/>
              <a:buAutoNum type="arabicPeriod"/>
            </a:pPr>
            <a:endParaRPr lang="en-GB"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22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57500" y="2329377"/>
            <a:ext cx="3429000" cy="507831"/>
          </a:xfrm>
          <a:prstGeom prst="rect">
            <a:avLst/>
          </a:prstGeom>
        </p:spPr>
        <p:txBody>
          <a:bodyPr>
            <a:spAutoFit/>
          </a:bodyPr>
          <a:lstStyle/>
          <a:p>
            <a:r>
              <a:rPr lang="en-GB" dirty="0">
                <a:solidFill>
                  <a:srgbClr val="000000"/>
                </a:solidFill>
                <a:latin typeface="Arial"/>
              </a:rPr>
              <a:t>https://www.youtube.com/watch?v=-zvCUmeoHpw</a:t>
            </a: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7555" y="4622247"/>
            <a:ext cx="2007282" cy="521253"/>
          </a:xfrm>
          <a:prstGeom prst="rect">
            <a:avLst/>
          </a:prstGeom>
        </p:spPr>
      </p:pic>
      <p:pic>
        <p:nvPicPr>
          <p:cNvPr id="2" name="Online Media 1">
            <a:hlinkClick r:id="" action="ppaction://media"/>
            <a:extLst>
              <a:ext uri="{FF2B5EF4-FFF2-40B4-BE49-F238E27FC236}">
                <a16:creationId xmlns:a16="http://schemas.microsoft.com/office/drawing/2014/main" id="{15B9213B-AF49-4C3C-AFA9-D23307C4AE08}"/>
              </a:ext>
            </a:extLst>
          </p:cNvPr>
          <p:cNvPicPr>
            <a:picLocks noRot="1" noChangeAspect="1"/>
          </p:cNvPicPr>
          <p:nvPr>
            <a:videoFile r:link="rId1"/>
          </p:nvPr>
        </p:nvPicPr>
        <p:blipFill>
          <a:blip r:embed="rId6"/>
          <a:stretch>
            <a:fillRect/>
          </a:stretch>
        </p:blipFill>
        <p:spPr>
          <a:xfrm>
            <a:off x="0" y="0"/>
            <a:ext cx="9144000" cy="4622247"/>
          </a:xfrm>
          <a:prstGeom prst="rect">
            <a:avLst/>
          </a:prstGeom>
        </p:spPr>
      </p:pic>
    </p:spTree>
    <p:extLst>
      <p:ext uri="{BB962C8B-B14F-4D97-AF65-F5344CB8AC3E}">
        <p14:creationId xmlns:p14="http://schemas.microsoft.com/office/powerpoint/2010/main" val="29837798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57500" y="2329377"/>
            <a:ext cx="3429000" cy="507831"/>
          </a:xfrm>
          <a:prstGeom prst="rect">
            <a:avLst/>
          </a:prstGeom>
        </p:spPr>
        <p:txBody>
          <a:bodyPr>
            <a:spAutoFit/>
          </a:bodyPr>
          <a:lstStyle/>
          <a:p>
            <a:r>
              <a:rPr lang="en-GB" dirty="0">
                <a:solidFill>
                  <a:srgbClr val="000000"/>
                </a:solidFill>
                <a:latin typeface="Arial"/>
              </a:rPr>
              <a:t>https://www.youtube.com/watch?v=-zvCUmeoHpw</a:t>
            </a: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7555" y="4622247"/>
            <a:ext cx="2007282" cy="521253"/>
          </a:xfrm>
          <a:prstGeom prst="rect">
            <a:avLst/>
          </a:prstGeom>
        </p:spPr>
      </p:pic>
      <p:pic>
        <p:nvPicPr>
          <p:cNvPr id="2" name="Online Media 1">
            <a:hlinkClick r:id="" action="ppaction://media"/>
            <a:extLst>
              <a:ext uri="{FF2B5EF4-FFF2-40B4-BE49-F238E27FC236}">
                <a16:creationId xmlns:a16="http://schemas.microsoft.com/office/drawing/2014/main" id="{B115BDFF-4CC5-488C-9895-02914445AF50}"/>
              </a:ext>
            </a:extLst>
          </p:cNvPr>
          <p:cNvPicPr>
            <a:picLocks noRot="1" noChangeAspect="1"/>
          </p:cNvPicPr>
          <p:nvPr>
            <a:videoFile r:link="rId1"/>
          </p:nvPr>
        </p:nvPicPr>
        <p:blipFill>
          <a:blip r:embed="rId6"/>
          <a:stretch>
            <a:fillRect/>
          </a:stretch>
        </p:blipFill>
        <p:spPr>
          <a:xfrm>
            <a:off x="0" y="0"/>
            <a:ext cx="9144000" cy="4622247"/>
          </a:xfrm>
          <a:prstGeom prst="rect">
            <a:avLst/>
          </a:prstGeom>
        </p:spPr>
      </p:pic>
    </p:spTree>
    <p:extLst>
      <p:ext uri="{BB962C8B-B14F-4D97-AF65-F5344CB8AC3E}">
        <p14:creationId xmlns:p14="http://schemas.microsoft.com/office/powerpoint/2010/main" val="22897958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3927" y="191658"/>
            <a:ext cx="8664934" cy="3108543"/>
          </a:xfrm>
          <a:prstGeom prst="rect">
            <a:avLst/>
          </a:prstGeom>
          <a:noFill/>
        </p:spPr>
        <p:txBody>
          <a:bodyPr wrap="square" rtlCol="0">
            <a:spAutoFit/>
          </a:bodyPr>
          <a:lstStyle/>
          <a:p>
            <a:pPr marL="385763" lvl="0" indent="-385763">
              <a:buFontTx/>
              <a:buAutoNum type="arabicPeriod"/>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compressed air? </a:t>
            </a:r>
            <a:r>
              <a:rPr lang="en-GB" sz="2800" dirty="0">
                <a:solidFill>
                  <a:prstClr val="black"/>
                </a:solidFill>
                <a:latin typeface="Arial" panose="020B0604020202020204" pitchFamily="34" charset="0"/>
                <a:cs typeface="Arial" panose="020B0604020202020204" pitchFamily="34" charset="0"/>
              </a:rPr>
              <a:t>Compare its pressure to normal air.</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685800" rtl="0" eaLnBrk="1" fontAlgn="auto" latinLnBrk="0" hangingPunct="1">
              <a:lnSpc>
                <a:spcPct val="100000"/>
              </a:lnSpc>
              <a:spcBef>
                <a:spcPts val="0"/>
              </a:spcBef>
              <a:spcAft>
                <a:spcPts val="0"/>
              </a:spcAft>
              <a:buClrTx/>
              <a:buSzTx/>
              <a:tabLst/>
              <a:defRPr/>
            </a:pPr>
            <a:endParaRPr lang="en-GB" sz="2800" dirty="0">
              <a:solidFill>
                <a:prstClr val="black"/>
              </a:solidFill>
              <a:latin typeface="Arial" panose="020B0604020202020204" pitchFamily="34" charset="0"/>
              <a:cs typeface="Arial" panose="020B0604020202020204" pitchFamily="34" charset="0"/>
            </a:endParaRPr>
          </a:p>
          <a:p>
            <a:pPr marR="0" lvl="0" algn="l" defTabSz="6858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685800" rtl="0" eaLnBrk="1" fontAlgn="auto" latinLnBrk="0" hangingPunct="1">
              <a:lnSpc>
                <a:spcPct val="100000"/>
              </a:lnSpc>
              <a:spcBef>
                <a:spcPts val="0"/>
              </a:spcBef>
              <a:spcAft>
                <a:spcPts val="0"/>
              </a:spcAft>
              <a:buClrTx/>
              <a:buSzTx/>
              <a:buFont typeface="+mj-lt"/>
              <a:buAutoNum type="arabicPeriod" startAt="2"/>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Explain what happened to the bubbles in the divers blood as she went upwards.</a:t>
            </a:r>
          </a:p>
          <a:p>
            <a:pPr marL="385763" marR="0" lvl="0" indent="-385763" algn="l" defTabSz="685800" rtl="0" eaLnBrk="1" fontAlgn="auto" latinLnBrk="0" hangingPunct="1">
              <a:lnSpc>
                <a:spcPct val="100000"/>
              </a:lnSpc>
              <a:spcBef>
                <a:spcPts val="0"/>
              </a:spcBef>
              <a:spcAft>
                <a:spcPts val="0"/>
              </a:spcAft>
              <a:buClrTx/>
              <a:buSzTx/>
              <a:buFontTx/>
              <a:buAutoNum type="arabicPeriod" startAt="2"/>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566AB413-FF3B-4872-B855-4BC1370ACDD9}"/>
              </a:ext>
            </a:extLst>
          </p:cNvPr>
          <p:cNvSpPr txBox="1"/>
          <p:nvPr/>
        </p:nvSpPr>
        <p:spPr>
          <a:xfrm>
            <a:off x="613272" y="1007265"/>
            <a:ext cx="8347358" cy="954107"/>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Air that has been squashed into a smaller volume. It has a higher pressure than normal air.</a:t>
            </a:r>
          </a:p>
        </p:txBody>
      </p:sp>
      <p:sp>
        <p:nvSpPr>
          <p:cNvPr id="6" name="TextBox 5">
            <a:extLst>
              <a:ext uri="{FF2B5EF4-FFF2-40B4-BE49-F238E27FC236}">
                <a16:creationId xmlns:a16="http://schemas.microsoft.com/office/drawing/2014/main" id="{7B65495C-27D6-4E1A-93E6-5F3EC5757FA7}"/>
              </a:ext>
            </a:extLst>
          </p:cNvPr>
          <p:cNvSpPr txBox="1"/>
          <p:nvPr/>
        </p:nvSpPr>
        <p:spPr>
          <a:xfrm>
            <a:off x="613272" y="2842596"/>
            <a:ext cx="8530728" cy="1815882"/>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The bubbles got bigger because the air pressure outside the bubble decreased. (The pressure inside the bubble stayed the same as before, so the overall force is outwards and the bubble expanded.)</a:t>
            </a:r>
          </a:p>
        </p:txBody>
      </p:sp>
    </p:spTree>
    <p:extLst>
      <p:ext uri="{BB962C8B-B14F-4D97-AF65-F5344CB8AC3E}">
        <p14:creationId xmlns:p14="http://schemas.microsoft.com/office/powerpoint/2010/main" val="1586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AFD0953A-3208-43A6-9057-ADC303234268}"/>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5E05423E-F68E-465A-98E8-63F16E84D96E}"/>
              </a:ext>
            </a:extLst>
          </p:cNvPr>
          <p:cNvSpPr>
            <a:spLocks noGrp="1" noChangeArrowheads="1"/>
          </p:cNvSpPr>
          <p:nvPr>
            <p:ph idx="1"/>
          </p:nvPr>
        </p:nvSpPr>
        <p:spPr>
          <a:xfrm>
            <a:off x="395288" y="1383506"/>
            <a:ext cx="8565831" cy="3024188"/>
          </a:xfrm>
        </p:spPr>
        <p:txBody>
          <a:bodyPr/>
          <a:lstStyle/>
          <a:p>
            <a:pPr marL="403622" lvl="1" indent="-269081" eaLnBrk="1" hangingPunct="1"/>
            <a:r>
              <a:rPr lang="en-GB" altLang="en-US" sz="2100" dirty="0"/>
              <a:t>State what is meant by </a:t>
            </a:r>
            <a:r>
              <a:rPr lang="en-GB" altLang="en-US" sz="2100" dirty="0">
                <a:solidFill>
                  <a:srgbClr val="934C74"/>
                </a:solidFill>
              </a:rPr>
              <a:t>gas pressure</a:t>
            </a:r>
            <a:r>
              <a:rPr lang="en-GB" altLang="en-US" sz="2100" dirty="0"/>
              <a:t> and recall some of its effects. </a:t>
            </a:r>
            <a:endParaRPr lang="en-GB" altLang="en-US" sz="2100" dirty="0">
              <a:solidFill>
                <a:srgbClr val="934C74"/>
              </a:solidFill>
            </a:endParaRPr>
          </a:p>
          <a:p>
            <a:pPr marL="403622" lvl="1" indent="-269081" eaLnBrk="1" hangingPunct="1"/>
            <a:r>
              <a:rPr lang="en-GB" altLang="en-US" sz="2100" dirty="0"/>
              <a:t>Recall that pressure in a fluid changes with depth. </a:t>
            </a:r>
          </a:p>
          <a:p>
            <a:pPr marL="403622" lvl="1" indent="-269081" eaLnBrk="1" hangingPunct="1"/>
            <a:r>
              <a:rPr lang="en-GB" altLang="en-US" sz="2100" dirty="0"/>
              <a:t>Describe how pressure in a fluid increases with depth. </a:t>
            </a:r>
          </a:p>
          <a:p>
            <a:pPr marL="403622" lvl="1" indent="-269081" eaLnBrk="1" hangingPunct="1"/>
            <a:r>
              <a:rPr lang="en-GB" altLang="en-US" sz="2100" dirty="0"/>
              <a:t>Use the particle model of matter to describe the causes of pressure in fluids. </a:t>
            </a:r>
          </a:p>
        </p:txBody>
      </p:sp>
      <p:sp>
        <p:nvSpPr>
          <p:cNvPr id="56323" name="Rectangle 5">
            <a:extLst>
              <a:ext uri="{FF2B5EF4-FFF2-40B4-BE49-F238E27FC236}">
                <a16:creationId xmlns:a16="http://schemas.microsoft.com/office/drawing/2014/main" id="{E5C7D654-651C-4DD8-A795-974F419AA24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04B697-A206-4D61-9C89-791802BC16A9}"/>
              </a:ext>
            </a:extLst>
          </p:cNvPr>
          <p:cNvSpPr/>
          <p:nvPr/>
        </p:nvSpPr>
        <p:spPr>
          <a:xfrm>
            <a:off x="197555" y="183055"/>
            <a:ext cx="8748889" cy="2677656"/>
          </a:xfrm>
          <a:prstGeom prst="rect">
            <a:avLst/>
          </a:prstGeom>
        </p:spPr>
        <p:txBody>
          <a:bodyPr wrap="square">
            <a:spAutoFit/>
          </a:bodyPr>
          <a:lstStyle/>
          <a:p>
            <a:pPr marL="514350" lvl="0" indent="-514350">
              <a:buFont typeface="+mj-lt"/>
              <a:buAutoNum type="arabicPeriod" startAt="3"/>
            </a:pPr>
            <a:r>
              <a:rPr lang="en-GB" sz="2800" dirty="0">
                <a:solidFill>
                  <a:prstClr val="black"/>
                </a:solidFill>
                <a:latin typeface="Arial" panose="020B0604020202020204" pitchFamily="34" charset="0"/>
                <a:cs typeface="Arial" panose="020B0604020202020204" pitchFamily="34" charset="0"/>
              </a:rPr>
              <a:t>Why did the helicopter have to stay low?</a:t>
            </a:r>
          </a:p>
          <a:p>
            <a:pPr marL="514350" lvl="0" indent="-514350">
              <a:buFont typeface="+mj-lt"/>
              <a:buAutoNum type="arabicPeriod" startAt="3"/>
            </a:pPr>
            <a:endParaRPr lang="en-GB" sz="2800" dirty="0">
              <a:solidFill>
                <a:prstClr val="black"/>
              </a:solidFill>
              <a:latin typeface="Arial" panose="020B0604020202020204" pitchFamily="34" charset="0"/>
              <a:cs typeface="Arial" panose="020B0604020202020204" pitchFamily="34" charset="0"/>
            </a:endParaRPr>
          </a:p>
          <a:p>
            <a:pPr lvl="0"/>
            <a:endParaRPr lang="en-GB" sz="2800" dirty="0">
              <a:solidFill>
                <a:prstClr val="black"/>
              </a:solidFill>
              <a:latin typeface="Arial" panose="020B0604020202020204" pitchFamily="34" charset="0"/>
              <a:cs typeface="Arial" panose="020B0604020202020204" pitchFamily="34" charset="0"/>
            </a:endParaRPr>
          </a:p>
          <a:p>
            <a:pPr marL="514350" lvl="0" indent="-514350">
              <a:buFont typeface="+mj-lt"/>
              <a:buAutoNum type="arabicPeriod" startAt="3"/>
            </a:pPr>
            <a:endParaRPr lang="en-GB" sz="2800" dirty="0">
              <a:solidFill>
                <a:prstClr val="black"/>
              </a:solidFill>
              <a:latin typeface="Arial" panose="020B0604020202020204" pitchFamily="34" charset="0"/>
              <a:cs typeface="Arial" panose="020B0604020202020204" pitchFamily="34" charset="0"/>
            </a:endParaRPr>
          </a:p>
          <a:p>
            <a:pPr marL="514350" lvl="0" indent="-514350">
              <a:buFont typeface="+mj-lt"/>
              <a:buAutoNum type="arabicPeriod" startAt="4"/>
            </a:pPr>
            <a:r>
              <a:rPr lang="en-GB" sz="2800" dirty="0">
                <a:solidFill>
                  <a:prstClr val="black"/>
                </a:solidFill>
                <a:latin typeface="Arial" panose="020B0604020202020204" pitchFamily="34" charset="0"/>
                <a:cs typeface="Arial" panose="020B0604020202020204" pitchFamily="34" charset="0"/>
              </a:rPr>
              <a:t>Explain how the recompression chamber helped the diver recover from “the bends”.</a:t>
            </a:r>
          </a:p>
        </p:txBody>
      </p:sp>
      <p:sp>
        <p:nvSpPr>
          <p:cNvPr id="3" name="TextBox 2">
            <a:extLst>
              <a:ext uri="{FF2B5EF4-FFF2-40B4-BE49-F238E27FC236}">
                <a16:creationId xmlns:a16="http://schemas.microsoft.com/office/drawing/2014/main" id="{D7F3762A-D9F5-4DD3-BF8B-FA1293A68C9E}"/>
              </a:ext>
            </a:extLst>
          </p:cNvPr>
          <p:cNvSpPr txBox="1"/>
          <p:nvPr/>
        </p:nvSpPr>
        <p:spPr>
          <a:xfrm>
            <a:off x="599086" y="691176"/>
            <a:ext cx="8347358" cy="954107"/>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So that air pressure was a large as possible, to keep the bubbles in her blood small.</a:t>
            </a:r>
          </a:p>
        </p:txBody>
      </p:sp>
      <p:sp>
        <p:nvSpPr>
          <p:cNvPr id="4" name="TextBox 3">
            <a:extLst>
              <a:ext uri="{FF2B5EF4-FFF2-40B4-BE49-F238E27FC236}">
                <a16:creationId xmlns:a16="http://schemas.microsoft.com/office/drawing/2014/main" id="{03256EF6-C134-4B55-9232-D3588CFDAFBF}"/>
              </a:ext>
            </a:extLst>
          </p:cNvPr>
          <p:cNvSpPr txBox="1"/>
          <p:nvPr/>
        </p:nvSpPr>
        <p:spPr>
          <a:xfrm>
            <a:off x="599086" y="2860711"/>
            <a:ext cx="8347358" cy="1815882"/>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The pressure is very large in the chamber (like when deep underwater), so this reduces the size of the bubbles in her blood. The pressure can then be reduced to atmospheric pressure slowly.</a:t>
            </a:r>
          </a:p>
        </p:txBody>
      </p:sp>
    </p:spTree>
    <p:extLst>
      <p:ext uri="{BB962C8B-B14F-4D97-AF65-F5344CB8AC3E}">
        <p14:creationId xmlns:p14="http://schemas.microsoft.com/office/powerpoint/2010/main" val="7311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19653" y="112492"/>
            <a:ext cx="4124347" cy="208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75254"/>
            <a:ext cx="5158200" cy="386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AutoShape 6"/>
          <p:cNvSpPr>
            <a:spLocks noChangeArrowheads="1"/>
          </p:cNvSpPr>
          <p:nvPr/>
        </p:nvSpPr>
        <p:spPr bwMode="auto">
          <a:xfrm>
            <a:off x="360274" y="681037"/>
            <a:ext cx="2591991" cy="1890713"/>
          </a:xfrm>
          <a:prstGeom prst="cloudCallout">
            <a:avLst>
              <a:gd name="adj1" fmla="val -58809"/>
              <a:gd name="adj2" fmla="val 62966"/>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1800" kern="0">
                <a:solidFill>
                  <a:sysClr val="windowText" lastClr="000000"/>
                </a:solidFill>
                <a:latin typeface="Arial" panose="020B0604020202020204" pitchFamily="34" charset="0"/>
                <a:cs typeface="Arial" panose="020B0604020202020204" pitchFamily="34" charset="0"/>
              </a:rPr>
              <a:t>Why couldn’t the horses pull apart the 2 hemispheres?</a:t>
            </a:r>
          </a:p>
        </p:txBody>
      </p:sp>
      <p:pic>
        <p:nvPicPr>
          <p:cNvPr id="3175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8200" y="2625424"/>
            <a:ext cx="4124047" cy="25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a:extLst>
              <a:ext uri="{FF2B5EF4-FFF2-40B4-BE49-F238E27FC236}">
                <a16:creationId xmlns:a16="http://schemas.microsoft.com/office/drawing/2014/main" id="{F77420A8-E83D-42FB-ADA7-E0DBA032528D}"/>
              </a:ext>
            </a:extLst>
          </p:cNvPr>
          <p:cNvSpPr txBox="1">
            <a:spLocks noChangeArrowheads="1"/>
          </p:cNvSpPr>
          <p:nvPr/>
        </p:nvSpPr>
        <p:spPr bwMode="auto">
          <a:xfrm>
            <a:off x="88630" y="-37652"/>
            <a:ext cx="51581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GB" altLang="en-US" sz="3200" u="sng" dirty="0">
                <a:solidFill>
                  <a:schemeClr val="bg1"/>
                </a:solidFill>
              </a:rPr>
              <a:t>Magdeburg Hemispheres</a:t>
            </a:r>
          </a:p>
        </p:txBody>
      </p:sp>
    </p:spTree>
    <p:extLst>
      <p:ext uri="{BB962C8B-B14F-4D97-AF65-F5344CB8AC3E}">
        <p14:creationId xmlns:p14="http://schemas.microsoft.com/office/powerpoint/2010/main" val="39381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57500" y="2329377"/>
            <a:ext cx="3429000" cy="507831"/>
          </a:xfrm>
          <a:prstGeom prst="rect">
            <a:avLst/>
          </a:prstGeom>
        </p:spPr>
        <p:txBody>
          <a:bodyPr>
            <a:spAutoFit/>
          </a:bodyPr>
          <a:lstStyle/>
          <a:p>
            <a:r>
              <a:rPr lang="en-GB" dirty="0">
                <a:solidFill>
                  <a:srgbClr val="000000"/>
                </a:solidFill>
                <a:latin typeface="Arial"/>
              </a:rPr>
              <a:t>https://www.youtube.com/watch?v=-zvCUmeoHpw</a:t>
            </a: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7555" y="4622247"/>
            <a:ext cx="2007282" cy="521253"/>
          </a:xfrm>
          <a:prstGeom prst="rect">
            <a:avLst/>
          </a:prstGeom>
        </p:spPr>
      </p:pic>
      <p:pic>
        <p:nvPicPr>
          <p:cNvPr id="2" name="Online Media 1">
            <a:hlinkClick r:id="" action="ppaction://media"/>
            <a:extLst>
              <a:ext uri="{FF2B5EF4-FFF2-40B4-BE49-F238E27FC236}">
                <a16:creationId xmlns:a16="http://schemas.microsoft.com/office/drawing/2014/main" id="{08D492C5-D762-4AD6-88FB-D9DE0171A3EB}"/>
              </a:ext>
            </a:extLst>
          </p:cNvPr>
          <p:cNvPicPr>
            <a:picLocks noRot="1" noChangeAspect="1"/>
          </p:cNvPicPr>
          <p:nvPr>
            <a:videoFile r:link="rId1"/>
          </p:nvPr>
        </p:nvPicPr>
        <p:blipFill>
          <a:blip r:embed="rId6"/>
          <a:stretch>
            <a:fillRect/>
          </a:stretch>
        </p:blipFill>
        <p:spPr>
          <a:xfrm>
            <a:off x="0" y="11542"/>
            <a:ext cx="9144000" cy="4610705"/>
          </a:xfrm>
          <a:prstGeom prst="rect">
            <a:avLst/>
          </a:prstGeom>
        </p:spPr>
      </p:pic>
    </p:spTree>
    <p:extLst>
      <p:ext uri="{BB962C8B-B14F-4D97-AF65-F5344CB8AC3E}">
        <p14:creationId xmlns:p14="http://schemas.microsoft.com/office/powerpoint/2010/main" val="81899490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90534" y="68000"/>
            <a:ext cx="4699251" cy="330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041" y="75071"/>
            <a:ext cx="4675696" cy="328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0"/>
          <p:cNvSpPr>
            <a:spLocks noChangeArrowheads="1"/>
          </p:cNvSpPr>
          <p:nvPr/>
        </p:nvSpPr>
        <p:spPr bwMode="auto">
          <a:xfrm>
            <a:off x="187191" y="3493214"/>
            <a:ext cx="5221438" cy="529676"/>
          </a:xfrm>
          <a:prstGeom prst="roundRect">
            <a:avLst>
              <a:gd name="adj" fmla="val 13342"/>
            </a:avLst>
          </a:prstGeom>
          <a:solidFill>
            <a:srgbClr val="009242"/>
          </a:solidFill>
          <a:ln w="25400">
            <a:noFill/>
            <a:round/>
            <a:headEnd/>
            <a:tailEnd/>
          </a:ln>
          <a:effectLst/>
        </p:spPr>
        <p:txBody>
          <a:bodyPr/>
          <a:lstStyle/>
          <a:p>
            <a:pPr marL="402431" indent="-402431">
              <a:defRPr/>
            </a:pPr>
            <a:r>
              <a:rPr lang="en-GB" sz="2400" kern="0" dirty="0">
                <a:solidFill>
                  <a:srgbClr val="FFFFFF"/>
                </a:solidFill>
                <a:latin typeface="Calibri" pitchFamily="34" charset="0"/>
                <a:sym typeface="Webdings"/>
              </a:rPr>
              <a:t>	Look at the two diagrams carefully.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18"/>
          <p:cNvSpPr>
            <a:spLocks noChangeArrowheads="1"/>
          </p:cNvSpPr>
          <p:nvPr/>
        </p:nvSpPr>
        <p:spPr bwMode="auto">
          <a:xfrm>
            <a:off x="6111061" y="2630080"/>
            <a:ext cx="2740709" cy="2002805"/>
          </a:xfrm>
          <a:prstGeom prst="cloudCallout">
            <a:avLst>
              <a:gd name="adj1" fmla="val 57156"/>
              <a:gd name="adj2" fmla="val 69599"/>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Which hemispheres would you be able to pull apart &amp; why?</a:t>
            </a:r>
          </a:p>
        </p:txBody>
      </p:sp>
    </p:spTree>
    <p:extLst>
      <p:ext uri="{BB962C8B-B14F-4D97-AF65-F5344CB8AC3E}">
        <p14:creationId xmlns:p14="http://schemas.microsoft.com/office/powerpoint/2010/main" val="398674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5271" y="3038475"/>
            <a:ext cx="3158729"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ext Box 3"/>
          <p:cNvSpPr txBox="1">
            <a:spLocks noChangeArrowheads="1"/>
          </p:cNvSpPr>
          <p:nvPr/>
        </p:nvSpPr>
        <p:spPr bwMode="auto">
          <a:xfrm>
            <a:off x="224098" y="0"/>
            <a:ext cx="37266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u="sng" dirty="0">
                <a:solidFill>
                  <a:srgbClr val="000000"/>
                </a:solidFill>
              </a:rPr>
              <a:t>Magdeburg Hemispheres</a:t>
            </a:r>
          </a:p>
        </p:txBody>
      </p:sp>
      <p:sp>
        <p:nvSpPr>
          <p:cNvPr id="37892" name="Text Box 4"/>
          <p:cNvSpPr txBox="1">
            <a:spLocks noChangeArrowheads="1"/>
          </p:cNvSpPr>
          <p:nvPr/>
        </p:nvSpPr>
        <p:spPr bwMode="auto">
          <a:xfrm>
            <a:off x="1" y="519112"/>
            <a:ext cx="914399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1800" dirty="0">
                <a:solidFill>
                  <a:srgbClr val="000000"/>
                </a:solidFill>
                <a:latin typeface="+mn-lt"/>
              </a:rPr>
              <a:t>	</a:t>
            </a:r>
            <a:r>
              <a:rPr lang="en-GB" altLang="en-US" sz="2400" dirty="0">
                <a:solidFill>
                  <a:srgbClr val="000000"/>
                </a:solidFill>
                <a:latin typeface="+mn-lt"/>
              </a:rPr>
              <a:t>When the air is pumped out from between the 2 hemispheres, they cannot be pulled apart, because:</a:t>
            </a:r>
          </a:p>
          <a:p>
            <a:pPr marL="202406" indent="-202406" fontAlgn="base">
              <a:spcBef>
                <a:spcPct val="50000"/>
              </a:spcBef>
              <a:spcAft>
                <a:spcPct val="0"/>
              </a:spcAft>
              <a:buFontTx/>
              <a:buChar char="•"/>
            </a:pPr>
            <a:r>
              <a:rPr lang="en-GB" altLang="en-US" sz="2400" dirty="0">
                <a:solidFill>
                  <a:srgbClr val="000000"/>
                </a:solidFill>
                <a:latin typeface="+mn-lt"/>
              </a:rPr>
              <a:t>there are ____ collisions inside than outside</a:t>
            </a:r>
          </a:p>
          <a:p>
            <a:pPr marL="202406" indent="-202406" fontAlgn="base">
              <a:spcBef>
                <a:spcPct val="50000"/>
              </a:spcBef>
              <a:spcAft>
                <a:spcPct val="0"/>
              </a:spcAft>
              <a:buFontTx/>
              <a:buChar char="•"/>
            </a:pPr>
            <a:r>
              <a:rPr lang="en-GB" altLang="en-US" sz="2400" dirty="0">
                <a:solidFill>
                  <a:srgbClr val="000000"/>
                </a:solidFill>
                <a:latin typeface="+mn-lt"/>
              </a:rPr>
              <a:t>so the _____ is less inside than outside</a:t>
            </a:r>
          </a:p>
          <a:p>
            <a:pPr marL="202406" indent="-202406" fontAlgn="base">
              <a:spcBef>
                <a:spcPct val="50000"/>
              </a:spcBef>
              <a:spcAft>
                <a:spcPct val="0"/>
              </a:spcAft>
              <a:buFontTx/>
              <a:buChar char="•"/>
            </a:pPr>
            <a:r>
              <a:rPr lang="en-GB" altLang="en-US" sz="2400" dirty="0">
                <a:solidFill>
                  <a:srgbClr val="000000"/>
                </a:solidFill>
                <a:latin typeface="+mn-lt"/>
              </a:rPr>
              <a:t>so there is an overall force acting _______, stopping you pulling them apart.</a:t>
            </a:r>
          </a:p>
        </p:txBody>
      </p:sp>
      <p:sp>
        <p:nvSpPr>
          <p:cNvPr id="5" name="Text Box 4">
            <a:extLst>
              <a:ext uri="{FF2B5EF4-FFF2-40B4-BE49-F238E27FC236}">
                <a16:creationId xmlns:a16="http://schemas.microsoft.com/office/drawing/2014/main" id="{168790FB-DE48-9845-8570-F32CEB930DBA}"/>
              </a:ext>
            </a:extLst>
          </p:cNvPr>
          <p:cNvSpPr txBox="1">
            <a:spLocks noChangeArrowheads="1"/>
          </p:cNvSpPr>
          <p:nvPr/>
        </p:nvSpPr>
        <p:spPr bwMode="auto">
          <a:xfrm>
            <a:off x="1571626" y="1424046"/>
            <a:ext cx="757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2400" dirty="0">
                <a:solidFill>
                  <a:srgbClr val="009242"/>
                </a:solidFill>
                <a:latin typeface="+mn-lt"/>
              </a:rPr>
              <a:t>less</a:t>
            </a:r>
          </a:p>
        </p:txBody>
      </p:sp>
      <p:sp>
        <p:nvSpPr>
          <p:cNvPr id="6" name="Text Box 4">
            <a:extLst>
              <a:ext uri="{FF2B5EF4-FFF2-40B4-BE49-F238E27FC236}">
                <a16:creationId xmlns:a16="http://schemas.microsoft.com/office/drawing/2014/main" id="{97A134BE-946F-EA45-BD9D-B29D5062EED6}"/>
              </a:ext>
            </a:extLst>
          </p:cNvPr>
          <p:cNvSpPr txBox="1">
            <a:spLocks noChangeArrowheads="1"/>
          </p:cNvSpPr>
          <p:nvPr/>
        </p:nvSpPr>
        <p:spPr bwMode="auto">
          <a:xfrm>
            <a:off x="1187313" y="1969650"/>
            <a:ext cx="984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2400" dirty="0">
                <a:solidFill>
                  <a:srgbClr val="009242"/>
                </a:solidFill>
                <a:latin typeface="+mn-lt"/>
              </a:rPr>
              <a:t>force</a:t>
            </a:r>
          </a:p>
        </p:txBody>
      </p:sp>
      <p:sp>
        <p:nvSpPr>
          <p:cNvPr id="7" name="Text Box 4">
            <a:extLst>
              <a:ext uri="{FF2B5EF4-FFF2-40B4-BE49-F238E27FC236}">
                <a16:creationId xmlns:a16="http://schemas.microsoft.com/office/drawing/2014/main" id="{80D9322E-6831-C74F-B791-067396732D9A}"/>
              </a:ext>
            </a:extLst>
          </p:cNvPr>
          <p:cNvSpPr txBox="1">
            <a:spLocks noChangeArrowheads="1"/>
          </p:cNvSpPr>
          <p:nvPr/>
        </p:nvSpPr>
        <p:spPr bwMode="auto">
          <a:xfrm>
            <a:off x="4795837" y="2517635"/>
            <a:ext cx="1304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2400" dirty="0">
                <a:solidFill>
                  <a:srgbClr val="009242"/>
                </a:solidFill>
                <a:latin typeface="+mn-lt"/>
              </a:rPr>
              <a:t>inwards</a:t>
            </a:r>
          </a:p>
        </p:txBody>
      </p:sp>
    </p:spTree>
    <p:extLst>
      <p:ext uri="{BB962C8B-B14F-4D97-AF65-F5344CB8AC3E}">
        <p14:creationId xmlns:p14="http://schemas.microsoft.com/office/powerpoint/2010/main" val="26550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ountain altimeter">
            <a:extLst>
              <a:ext uri="{FF2B5EF4-FFF2-40B4-BE49-F238E27FC236}">
                <a16:creationId xmlns:a16="http://schemas.microsoft.com/office/drawing/2014/main" id="{F6AC41D6-7E0E-FD47-AEA5-9B66FC5CC0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08549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a:extLst>
              <a:ext uri="{FF2B5EF4-FFF2-40B4-BE49-F238E27FC236}">
                <a16:creationId xmlns:a16="http://schemas.microsoft.com/office/drawing/2014/main" id="{EB79C7F6-BC19-7C4C-B6DA-68B1931A739E}"/>
              </a:ext>
            </a:extLst>
          </p:cNvPr>
          <p:cNvSpPr>
            <a:spLocks noChangeArrowheads="1"/>
          </p:cNvSpPr>
          <p:nvPr/>
        </p:nvSpPr>
        <p:spPr bwMode="auto">
          <a:xfrm>
            <a:off x="913248" y="127133"/>
            <a:ext cx="2740709" cy="2002805"/>
          </a:xfrm>
          <a:prstGeom prst="cloudCallout">
            <a:avLst>
              <a:gd name="adj1" fmla="val -69296"/>
              <a:gd name="adj2" fmla="val 63962"/>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Trebuchet MS" pitchFamily="34" charset="0"/>
              </a:rPr>
              <a:t>How do mountaineers know how high they are?</a:t>
            </a:r>
          </a:p>
        </p:txBody>
      </p:sp>
    </p:spTree>
    <p:extLst>
      <p:ext uri="{BB962C8B-B14F-4D97-AF65-F5344CB8AC3E}">
        <p14:creationId xmlns:p14="http://schemas.microsoft.com/office/powerpoint/2010/main" val="3829155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AFD0953A-3208-43A6-9057-ADC303234268}"/>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5E05423E-F68E-465A-98E8-63F16E84D96E}"/>
              </a:ext>
            </a:extLst>
          </p:cNvPr>
          <p:cNvSpPr>
            <a:spLocks noGrp="1" noChangeArrowheads="1"/>
          </p:cNvSpPr>
          <p:nvPr>
            <p:ph idx="1"/>
          </p:nvPr>
        </p:nvSpPr>
        <p:spPr>
          <a:xfrm>
            <a:off x="395288" y="1383506"/>
            <a:ext cx="8565831" cy="3024188"/>
          </a:xfrm>
        </p:spPr>
        <p:txBody>
          <a:bodyPr/>
          <a:lstStyle/>
          <a:p>
            <a:pPr marL="403622" lvl="1" indent="-269081" eaLnBrk="1" hangingPunct="1"/>
            <a:r>
              <a:rPr lang="en-GB" altLang="en-US" sz="2100" dirty="0"/>
              <a:t>State what is meant by </a:t>
            </a:r>
            <a:r>
              <a:rPr lang="en-GB" altLang="en-US" sz="2100" dirty="0">
                <a:solidFill>
                  <a:srgbClr val="934C74"/>
                </a:solidFill>
              </a:rPr>
              <a:t>gas pressure</a:t>
            </a:r>
            <a:r>
              <a:rPr lang="en-GB" altLang="en-US" sz="2100" dirty="0"/>
              <a:t> and recall some of its effects. </a:t>
            </a:r>
            <a:endParaRPr lang="en-GB" altLang="en-US" sz="2100" dirty="0">
              <a:solidFill>
                <a:srgbClr val="934C74"/>
              </a:solidFill>
            </a:endParaRPr>
          </a:p>
          <a:p>
            <a:pPr marL="403622" lvl="1" indent="-269081" eaLnBrk="1" hangingPunct="1"/>
            <a:r>
              <a:rPr lang="en-GB" altLang="en-US" sz="2100" dirty="0"/>
              <a:t>Recall that pressure in a fluid changes with depth. </a:t>
            </a:r>
          </a:p>
          <a:p>
            <a:pPr marL="403622" lvl="1" indent="-269081" eaLnBrk="1" hangingPunct="1"/>
            <a:r>
              <a:rPr lang="en-GB" altLang="en-US" sz="2100" dirty="0"/>
              <a:t>Describe how pressure in a fluid increases with depth. </a:t>
            </a:r>
          </a:p>
          <a:p>
            <a:pPr marL="403622" lvl="1" indent="-269081" eaLnBrk="1" hangingPunct="1"/>
            <a:r>
              <a:rPr lang="en-GB" altLang="en-US" sz="2100" dirty="0"/>
              <a:t>Use the particle model of matter to describe the causes of pressure in fluids. </a:t>
            </a:r>
          </a:p>
        </p:txBody>
      </p:sp>
      <p:sp>
        <p:nvSpPr>
          <p:cNvPr id="56323" name="Rectangle 5">
            <a:extLst>
              <a:ext uri="{FF2B5EF4-FFF2-40B4-BE49-F238E27FC236}">
                <a16:creationId xmlns:a16="http://schemas.microsoft.com/office/drawing/2014/main" id="{E5C7D654-651C-4DD8-A795-974F419AA24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4163030756"/>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C2F6B71-E4E9-4E06-8313-F152DEB0DB56}"/>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2649D17F-C1E4-4A5F-AE3F-F6CA47309A30}"/>
              </a:ext>
            </a:extLst>
          </p:cNvPr>
          <p:cNvSpPr>
            <a:spLocks noGrp="1" noChangeArrowheads="1"/>
          </p:cNvSpPr>
          <p:nvPr>
            <p:ph idx="4294967295"/>
          </p:nvPr>
        </p:nvSpPr>
        <p:spPr>
          <a:xfrm>
            <a:off x="395289" y="1383506"/>
            <a:ext cx="8552768" cy="3186113"/>
          </a:xfrm>
        </p:spPr>
        <p:txBody>
          <a:bodyPr/>
          <a:lstStyle/>
          <a:p>
            <a:pPr marL="403622" lvl="1" indent="-269081">
              <a:spcBef>
                <a:spcPct val="40000"/>
              </a:spcBef>
            </a:pPr>
            <a:r>
              <a:rPr lang="en-GB" altLang="en-US" sz="1950" dirty="0"/>
              <a:t>Explain some effects caused by air or water pressure using ideas about forces.</a:t>
            </a:r>
          </a:p>
          <a:p>
            <a:pPr marL="403622" lvl="1" indent="-269081">
              <a:spcBef>
                <a:spcPct val="40000"/>
              </a:spcBef>
            </a:pPr>
            <a:r>
              <a:rPr lang="en-GB" altLang="en-US" sz="1950" dirty="0"/>
              <a:t>Use the particle model of matter to explain atmospheric pressure in different situations. </a:t>
            </a:r>
          </a:p>
          <a:p>
            <a:pPr marL="403622" lvl="1" indent="-269081">
              <a:spcBef>
                <a:spcPct val="40000"/>
              </a:spcBef>
            </a:pPr>
            <a:r>
              <a:rPr lang="en-GB" altLang="en-US" sz="1950" dirty="0"/>
              <a:t>Explain why pressure in a fluid increases with depth. </a:t>
            </a:r>
          </a:p>
          <a:p>
            <a:pPr marL="403622" lvl="1" indent="-269081">
              <a:spcBef>
                <a:spcPct val="40000"/>
              </a:spcBef>
            </a:pPr>
            <a:r>
              <a:rPr lang="en-GB" altLang="en-US" sz="1950" dirty="0"/>
              <a:t>Use the particle model of matter to explain why gas pressure changes with temperature, number of particles and volume. </a:t>
            </a:r>
          </a:p>
        </p:txBody>
      </p:sp>
      <p:sp>
        <p:nvSpPr>
          <p:cNvPr id="98308" name="Rectangle 5">
            <a:extLst>
              <a:ext uri="{FF2B5EF4-FFF2-40B4-BE49-F238E27FC236}">
                <a16:creationId xmlns:a16="http://schemas.microsoft.com/office/drawing/2014/main" id="{F92FEC8A-CDD7-4B74-8A3B-3D1528F1563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43458471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C/W</a:t>
            </a:r>
            <a:endParaRPr kumimoji="0" lang="en-US"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marL="0" marR="0" lvl="0" indent="0" algn="r" defTabSz="685800" rtl="0" eaLnBrk="1" fontAlgn="auto" latinLnBrk="0" hangingPunct="1">
              <a:lnSpc>
                <a:spcPct val="100000"/>
              </a:lnSpc>
              <a:spcBef>
                <a:spcPct val="50000"/>
              </a:spcBef>
              <a:spcAft>
                <a:spcPts val="0"/>
              </a:spcAft>
              <a:buClrTx/>
              <a:buSzTx/>
              <a:buFontTx/>
              <a:buNone/>
              <a:tabLst/>
              <a:defRPr/>
            </a:pPr>
            <a:fld id="{9D722D31-BBE6-4DD2-BE87-6A6B1EDD3712}" type="datetime1">
              <a:rPr kumimoji="0" lang="en-GB"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ct val="50000"/>
                </a:spcBef>
                <a:spcAft>
                  <a:spcPts val="0"/>
                </a:spcAft>
                <a:buClrTx/>
                <a:buSzTx/>
                <a:buFontTx/>
                <a:buNone/>
                <a:tabLst/>
                <a:defRPr/>
              </a:pPr>
              <a:t>22/10/2020</a:t>
            </a:fld>
            <a:endParaRPr kumimoji="0" lang="en-US" sz="3000" b="0" i="0" u="sng"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3" name="Rectangle 2"/>
          <p:cNvSpPr txBox="1">
            <a:spLocks noChangeArrowheads="1"/>
          </p:cNvSpPr>
          <p:nvPr/>
        </p:nvSpPr>
        <p:spPr bwMode="auto">
          <a:xfrm>
            <a:off x="-7907" y="1104160"/>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54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r>
              <a:rPr kumimoji="0" lang="en-GB" sz="5400" b="0" i="0" u="sng" strike="noStrike" kern="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I</a:t>
            </a:r>
            <a:r>
              <a:rPr kumimoji="0" lang="en-GB" sz="54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c2 Presenting information (L&amp;C)</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3374" y="4612518"/>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5"/>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10" y="4681824"/>
            <a:ext cx="461676" cy="461676"/>
          </a:xfrm>
          <a:prstGeom prst="rect">
            <a:avLst/>
          </a:prstGeom>
        </p:spPr>
      </p:pic>
      <p:sp>
        <p:nvSpPr>
          <p:cNvPr id="18" name="AutoShape 18">
            <a:extLst>
              <a:ext uri="{FF2B5EF4-FFF2-40B4-BE49-F238E27FC236}">
                <a16:creationId xmlns:a16="http://schemas.microsoft.com/office/drawing/2014/main" id="{140F86E9-E96A-0D42-83AA-33DBB0F4A72C}"/>
              </a:ext>
            </a:extLst>
          </p:cNvPr>
          <p:cNvSpPr>
            <a:spLocks noChangeArrowheads="1"/>
          </p:cNvSpPr>
          <p:nvPr/>
        </p:nvSpPr>
        <p:spPr bwMode="auto">
          <a:xfrm>
            <a:off x="75910" y="1934254"/>
            <a:ext cx="3372778" cy="2030666"/>
          </a:xfrm>
          <a:prstGeom prst="cloudCallout">
            <a:avLst>
              <a:gd name="adj1" fmla="val -40255"/>
              <a:gd name="adj2" fmla="val 74442"/>
            </a:avLst>
          </a:prstGeom>
          <a:solidFill>
            <a:srgbClr val="DDDDFF"/>
          </a:solidFill>
          <a:ln w="9525">
            <a:noFill/>
            <a:round/>
            <a:headEnd/>
            <a:tailEnd/>
          </a:ln>
          <a:effectLst/>
        </p:spPr>
        <p:txBody>
          <a:bodyPr anchor="ctr" anchorCtr="1"/>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the best way of presenting information about </a:t>
            </a:r>
            <a:r>
              <a:rPr kumimoji="0" lang="en-GB" sz="20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bends </a:t>
            </a:r>
            <a:r>
              <a:rPr kumimoji="0" lang="en-GB"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for …</a:t>
            </a:r>
          </a:p>
        </p:txBody>
      </p:sp>
      <p:sp>
        <p:nvSpPr>
          <p:cNvPr id="2" name="TextBox 1">
            <a:extLst>
              <a:ext uri="{FF2B5EF4-FFF2-40B4-BE49-F238E27FC236}">
                <a16:creationId xmlns:a16="http://schemas.microsoft.com/office/drawing/2014/main" id="{8E4E1006-3091-4D51-88AF-1624D7691532}"/>
              </a:ext>
            </a:extLst>
          </p:cNvPr>
          <p:cNvSpPr txBox="1"/>
          <p:nvPr/>
        </p:nvSpPr>
        <p:spPr>
          <a:xfrm>
            <a:off x="3582633" y="2287455"/>
            <a:ext cx="5485457"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7030A0"/>
                </a:solidFill>
              </a:rPr>
              <a:t>your notes / an exam answer?</a:t>
            </a:r>
          </a:p>
          <a:p>
            <a:pPr marL="285750" indent="-285750">
              <a:buFont typeface="Arial" panose="020B0604020202020204" pitchFamily="34" charset="0"/>
              <a:buChar char="•"/>
            </a:pPr>
            <a:r>
              <a:rPr lang="en-GB" sz="3200" dirty="0">
                <a:solidFill>
                  <a:srgbClr val="7030A0"/>
                </a:solidFill>
              </a:rPr>
              <a:t>an exciting (scary?) movie?</a:t>
            </a:r>
          </a:p>
          <a:p>
            <a:pPr marL="285750" indent="-285750">
              <a:buFont typeface="Arial" panose="020B0604020202020204" pitchFamily="34" charset="0"/>
              <a:buChar char="•"/>
            </a:pPr>
            <a:r>
              <a:rPr lang="en-GB" sz="3200" dirty="0">
                <a:solidFill>
                  <a:srgbClr val="7030A0"/>
                </a:solidFill>
              </a:rPr>
              <a:t>a training video for divers?</a:t>
            </a:r>
          </a:p>
        </p:txBody>
      </p:sp>
    </p:spTree>
    <p:extLst>
      <p:ext uri="{BB962C8B-B14F-4D97-AF65-F5344CB8AC3E}">
        <p14:creationId xmlns:p14="http://schemas.microsoft.com/office/powerpoint/2010/main" val="26880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EFB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EA4C42-FC2C-49A1-8781-A4C2699AAC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61988" cy="3657600"/>
          </a:xfrm>
          <a:prstGeom prst="rect">
            <a:avLst/>
          </a:prstGeom>
        </p:spPr>
      </p:pic>
      <p:sp>
        <p:nvSpPr>
          <p:cNvPr id="5" name="Rectangle 4">
            <a:extLst>
              <a:ext uri="{FF2B5EF4-FFF2-40B4-BE49-F238E27FC236}">
                <a16:creationId xmlns:a16="http://schemas.microsoft.com/office/drawing/2014/main" id="{DCC67FAB-8940-41E7-89BA-A32EB6BD5C30}"/>
              </a:ext>
            </a:extLst>
          </p:cNvPr>
          <p:cNvSpPr/>
          <p:nvPr/>
        </p:nvSpPr>
        <p:spPr>
          <a:xfrm>
            <a:off x="5994292" y="501643"/>
            <a:ext cx="564553" cy="243424"/>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9E42B1-6C0A-47A5-B4CE-8C622984D858}"/>
              </a:ext>
            </a:extLst>
          </p:cNvPr>
          <p:cNvSpPr/>
          <p:nvPr/>
        </p:nvSpPr>
        <p:spPr>
          <a:xfrm>
            <a:off x="4419492" y="868532"/>
            <a:ext cx="637930" cy="249068"/>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ADCDF98-8398-45D0-8CFB-1AF41DDA9D55}"/>
              </a:ext>
            </a:extLst>
          </p:cNvPr>
          <p:cNvSpPr/>
          <p:nvPr/>
        </p:nvSpPr>
        <p:spPr>
          <a:xfrm>
            <a:off x="5429739" y="1478131"/>
            <a:ext cx="779150" cy="243424"/>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3658871-D76E-47DA-B964-CD66CE9F68A9}"/>
              </a:ext>
            </a:extLst>
          </p:cNvPr>
          <p:cNvSpPr/>
          <p:nvPr/>
        </p:nvSpPr>
        <p:spPr>
          <a:xfrm>
            <a:off x="626425" y="1828800"/>
            <a:ext cx="434731" cy="304800"/>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0E92270-4967-4805-9D65-B14BE30D48EE}"/>
              </a:ext>
            </a:extLst>
          </p:cNvPr>
          <p:cNvSpPr/>
          <p:nvPr/>
        </p:nvSpPr>
        <p:spPr>
          <a:xfrm>
            <a:off x="6983682" y="2219052"/>
            <a:ext cx="723404" cy="352697"/>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AEE242F-70A9-4306-A990-EE6ED795C4B6}"/>
              </a:ext>
            </a:extLst>
          </p:cNvPr>
          <p:cNvSpPr/>
          <p:nvPr/>
        </p:nvSpPr>
        <p:spPr>
          <a:xfrm>
            <a:off x="2507773" y="2571750"/>
            <a:ext cx="836318" cy="352696"/>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9F8A503-47CF-4C78-B2BC-C445728E2269}"/>
              </a:ext>
            </a:extLst>
          </p:cNvPr>
          <p:cNvSpPr/>
          <p:nvPr/>
        </p:nvSpPr>
        <p:spPr>
          <a:xfrm>
            <a:off x="6910653" y="3352800"/>
            <a:ext cx="796433" cy="304800"/>
          </a:xfrm>
          <a:prstGeom prst="rect">
            <a:avLst/>
          </a:prstGeom>
          <a:solidFill>
            <a:srgbClr val="D9E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29AC718-D102-4CA4-9B45-B686E8F54E22}"/>
              </a:ext>
            </a:extLst>
          </p:cNvPr>
          <p:cNvSpPr/>
          <p:nvPr/>
        </p:nvSpPr>
        <p:spPr>
          <a:xfrm>
            <a:off x="0" y="0"/>
            <a:ext cx="470263" cy="501643"/>
          </a:xfrm>
          <a:prstGeom prst="rect">
            <a:avLst/>
          </a:prstGeom>
          <a:solidFill>
            <a:srgbClr val="D9E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18">
            <a:extLst>
              <a:ext uri="{FF2B5EF4-FFF2-40B4-BE49-F238E27FC236}">
                <a16:creationId xmlns:a16="http://schemas.microsoft.com/office/drawing/2014/main" id="{D781AAE6-6984-4FAF-AE6A-38F03F7633D4}"/>
              </a:ext>
            </a:extLst>
          </p:cNvPr>
          <p:cNvSpPr>
            <a:spLocks noChangeArrowheads="1"/>
          </p:cNvSpPr>
          <p:nvPr/>
        </p:nvSpPr>
        <p:spPr bwMode="auto">
          <a:xfrm>
            <a:off x="922432" y="3619499"/>
            <a:ext cx="2754099" cy="1524001"/>
          </a:xfrm>
          <a:prstGeom prst="cloudCallout">
            <a:avLst>
              <a:gd name="adj1" fmla="val -80027"/>
              <a:gd name="adj2" fmla="val 43861"/>
            </a:avLst>
          </a:prstGeom>
          <a:solidFill>
            <a:srgbClr val="DDDDFF"/>
          </a:solidFill>
          <a:ln w="9525">
            <a:noFill/>
            <a:round/>
            <a:headEnd/>
            <a:tailEnd/>
          </a:ln>
          <a:effectLst/>
        </p:spPr>
        <p:txBody>
          <a:bodyPr anchor="ctr" anchorCtr="1"/>
          <a:lstStyle/>
          <a:p>
            <a:pPr algn="ctr">
              <a:defRPr/>
            </a:pPr>
            <a:r>
              <a:rPr lang="en-GB" sz="1600" kern="0" dirty="0">
                <a:solidFill>
                  <a:sysClr val="windowText" lastClr="000000"/>
                </a:solidFill>
                <a:latin typeface="Arial" panose="020B0604020202020204" pitchFamily="34" charset="0"/>
                <a:cs typeface="Arial" panose="020B0604020202020204" pitchFamily="34" charset="0"/>
              </a:rPr>
              <a:t>Would this be a good way of explaining the bends for …?</a:t>
            </a:r>
          </a:p>
        </p:txBody>
      </p:sp>
      <p:sp>
        <p:nvSpPr>
          <p:cNvPr id="15" name="TextBox 14">
            <a:extLst>
              <a:ext uri="{FF2B5EF4-FFF2-40B4-BE49-F238E27FC236}">
                <a16:creationId xmlns:a16="http://schemas.microsoft.com/office/drawing/2014/main" id="{E7A4FA4C-438D-44A7-8101-17744BF77DBA}"/>
              </a:ext>
            </a:extLst>
          </p:cNvPr>
          <p:cNvSpPr txBox="1"/>
          <p:nvPr/>
        </p:nvSpPr>
        <p:spPr>
          <a:xfrm>
            <a:off x="3745893" y="3596670"/>
            <a:ext cx="5485457"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7030A0"/>
                </a:solidFill>
              </a:rPr>
              <a:t>your notes / an exam answer?</a:t>
            </a:r>
          </a:p>
          <a:p>
            <a:pPr marL="285750" indent="-285750">
              <a:buFont typeface="Arial" panose="020B0604020202020204" pitchFamily="34" charset="0"/>
              <a:buChar char="•"/>
            </a:pPr>
            <a:r>
              <a:rPr lang="en-GB" sz="3200" dirty="0">
                <a:solidFill>
                  <a:srgbClr val="7030A0"/>
                </a:solidFill>
              </a:rPr>
              <a:t>an exciting (scary?) movie?</a:t>
            </a:r>
          </a:p>
          <a:p>
            <a:pPr marL="285750" indent="-285750">
              <a:buFont typeface="Arial" panose="020B0604020202020204" pitchFamily="34" charset="0"/>
              <a:buChar char="•"/>
            </a:pPr>
            <a:r>
              <a:rPr lang="en-GB" sz="3200" dirty="0">
                <a:solidFill>
                  <a:srgbClr val="7030A0"/>
                </a:solidFill>
              </a:rPr>
              <a:t>a training video for divers?</a:t>
            </a:r>
          </a:p>
        </p:txBody>
      </p:sp>
      <p:sp>
        <p:nvSpPr>
          <p:cNvPr id="16" name="AutoShape 20">
            <a:extLst>
              <a:ext uri="{FF2B5EF4-FFF2-40B4-BE49-F238E27FC236}">
                <a16:creationId xmlns:a16="http://schemas.microsoft.com/office/drawing/2014/main" id="{D106E1AB-C8DD-44A2-9F59-4E663B9E347B}"/>
              </a:ext>
            </a:extLst>
          </p:cNvPr>
          <p:cNvSpPr>
            <a:spLocks noChangeArrowheads="1"/>
          </p:cNvSpPr>
          <p:nvPr/>
        </p:nvSpPr>
        <p:spPr bwMode="auto">
          <a:xfrm>
            <a:off x="5875299" y="23610"/>
            <a:ext cx="3256040" cy="440233"/>
          </a:xfrm>
          <a:prstGeom prst="roundRect">
            <a:avLst>
              <a:gd name="adj" fmla="val 19126"/>
            </a:avLst>
          </a:prstGeom>
          <a:solidFill>
            <a:srgbClr val="0066FF"/>
          </a:solidFill>
          <a:ln w="25400">
            <a:noFill/>
            <a:round/>
            <a:headEnd/>
            <a:tailEnd/>
          </a:ln>
          <a:effectLst/>
        </p:spPr>
        <p:txBody>
          <a:bodyPr/>
          <a:lstStyle/>
          <a:p>
            <a:pPr marL="402431" indent="-402431">
              <a:buFont typeface="Wingdings" panose="05000000000000000000" pitchFamily="2" charset="2"/>
              <a:buChar char="!"/>
              <a:defRPr/>
            </a:pPr>
            <a:r>
              <a:rPr lang="en-GB" sz="2000" kern="0" dirty="0">
                <a:solidFill>
                  <a:srgbClr val="FFFFFF"/>
                </a:solidFill>
                <a:latin typeface="Calibri" pitchFamily="34" charset="0"/>
                <a:sym typeface="Wingdings"/>
              </a:rPr>
              <a:t>Fill in the missing words.</a:t>
            </a:r>
            <a:endParaRPr lang="en-GB" sz="2000" kern="0" dirty="0">
              <a:solidFill>
                <a:srgbClr val="FFFFFF"/>
              </a:solidFill>
              <a:latin typeface="Calibri" pitchFamily="34" charset="0"/>
            </a:endParaRPr>
          </a:p>
        </p:txBody>
      </p:sp>
    </p:spTree>
    <p:extLst>
      <p:ext uri="{BB962C8B-B14F-4D97-AF65-F5344CB8AC3E}">
        <p14:creationId xmlns:p14="http://schemas.microsoft.com/office/powerpoint/2010/main" val="39722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C2F6B71-E4E9-4E06-8313-F152DEB0DB56}"/>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2649D17F-C1E4-4A5F-AE3F-F6CA47309A30}"/>
              </a:ext>
            </a:extLst>
          </p:cNvPr>
          <p:cNvSpPr>
            <a:spLocks noGrp="1" noChangeArrowheads="1"/>
          </p:cNvSpPr>
          <p:nvPr>
            <p:ph idx="4294967295"/>
          </p:nvPr>
        </p:nvSpPr>
        <p:spPr>
          <a:xfrm>
            <a:off x="395289" y="1383506"/>
            <a:ext cx="8552768" cy="3186113"/>
          </a:xfrm>
        </p:spPr>
        <p:txBody>
          <a:bodyPr/>
          <a:lstStyle/>
          <a:p>
            <a:pPr marL="403622" lvl="1" indent="-269081">
              <a:spcBef>
                <a:spcPct val="40000"/>
              </a:spcBef>
            </a:pPr>
            <a:r>
              <a:rPr lang="en-GB" altLang="en-US" sz="1950" dirty="0"/>
              <a:t>Explain some effects caused by air or water pressure using ideas about forces.</a:t>
            </a:r>
          </a:p>
          <a:p>
            <a:pPr marL="403622" lvl="1" indent="-269081">
              <a:spcBef>
                <a:spcPct val="40000"/>
              </a:spcBef>
            </a:pPr>
            <a:r>
              <a:rPr lang="en-GB" altLang="en-US" sz="1950" dirty="0"/>
              <a:t>Use the particle model of matter to explain atmospheric pressure in different situations. </a:t>
            </a:r>
          </a:p>
          <a:p>
            <a:pPr marL="403622" lvl="1" indent="-269081">
              <a:spcBef>
                <a:spcPct val="40000"/>
              </a:spcBef>
            </a:pPr>
            <a:r>
              <a:rPr lang="en-GB" altLang="en-US" sz="1950" dirty="0"/>
              <a:t>Explain why pressure in a fluid increases with depth. </a:t>
            </a:r>
          </a:p>
          <a:p>
            <a:pPr marL="403622" lvl="1" indent="-269081">
              <a:spcBef>
                <a:spcPct val="40000"/>
              </a:spcBef>
            </a:pPr>
            <a:r>
              <a:rPr lang="en-GB" altLang="en-US" sz="1950" dirty="0"/>
              <a:t>Use the particle model of matter to explain why gas pressure changes with temperature, number of particles and volume. </a:t>
            </a:r>
          </a:p>
        </p:txBody>
      </p:sp>
      <p:sp>
        <p:nvSpPr>
          <p:cNvPr id="98308" name="Rectangle 5">
            <a:extLst>
              <a:ext uri="{FF2B5EF4-FFF2-40B4-BE49-F238E27FC236}">
                <a16:creationId xmlns:a16="http://schemas.microsoft.com/office/drawing/2014/main" id="{F92FEC8A-CDD7-4B74-8A3B-3D1528F1563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C3B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7A6E6F-F659-41B1-8C55-D03B6E2AFA4C}"/>
              </a:ext>
            </a:extLst>
          </p:cNvPr>
          <p:cNvPicPr>
            <a:picLocks noChangeAspect="1"/>
          </p:cNvPicPr>
          <p:nvPr/>
        </p:nvPicPr>
        <p:blipFill>
          <a:blip r:embed="rId2"/>
          <a:stretch>
            <a:fillRect/>
          </a:stretch>
        </p:blipFill>
        <p:spPr>
          <a:xfrm>
            <a:off x="1196621" y="0"/>
            <a:ext cx="6750757" cy="4545873"/>
          </a:xfrm>
          <a:prstGeom prst="rect">
            <a:avLst/>
          </a:prstGeom>
        </p:spPr>
      </p:pic>
    </p:spTree>
    <p:extLst>
      <p:ext uri="{BB962C8B-B14F-4D97-AF65-F5344CB8AC3E}">
        <p14:creationId xmlns:p14="http://schemas.microsoft.com/office/powerpoint/2010/main" val="1395176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FC3B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14A04-4E2E-4DA5-8B6D-C94BBF57822E}"/>
              </a:ext>
            </a:extLst>
          </p:cNvPr>
          <p:cNvPicPr>
            <a:picLocks noChangeAspect="1"/>
          </p:cNvPicPr>
          <p:nvPr/>
        </p:nvPicPr>
        <p:blipFill>
          <a:blip r:embed="rId2"/>
          <a:stretch>
            <a:fillRect/>
          </a:stretch>
        </p:blipFill>
        <p:spPr>
          <a:xfrm>
            <a:off x="1887618" y="0"/>
            <a:ext cx="5368763" cy="5143500"/>
          </a:xfrm>
          <a:prstGeom prst="rect">
            <a:avLst/>
          </a:prstGeom>
        </p:spPr>
      </p:pic>
    </p:spTree>
    <p:extLst>
      <p:ext uri="{BB962C8B-B14F-4D97-AF65-F5344CB8AC3E}">
        <p14:creationId xmlns:p14="http://schemas.microsoft.com/office/powerpoint/2010/main" val="261070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FC3B7"/>
        </a:solidFill>
        <a:effectLst/>
      </p:bgPr>
    </p:bg>
    <p:spTree>
      <p:nvGrpSpPr>
        <p:cNvPr id="1" name=""/>
        <p:cNvGrpSpPr/>
        <p:nvPr/>
      </p:nvGrpSpPr>
      <p:grpSpPr>
        <a:xfrm>
          <a:off x="0" y="0"/>
          <a:ext cx="0" cy="0"/>
          <a:chOff x="0" y="0"/>
          <a:chExt cx="0" cy="0"/>
        </a:xfrm>
      </p:grpSpPr>
      <p:sp>
        <p:nvSpPr>
          <p:cNvPr id="2" name="AutoShape 20">
            <a:extLst>
              <a:ext uri="{FF2B5EF4-FFF2-40B4-BE49-F238E27FC236}">
                <a16:creationId xmlns:a16="http://schemas.microsoft.com/office/drawing/2014/main" id="{AE73D16B-C7E9-4B9C-A874-6288053F53FC}"/>
              </a:ext>
            </a:extLst>
          </p:cNvPr>
          <p:cNvSpPr>
            <a:spLocks noChangeArrowheads="1"/>
          </p:cNvSpPr>
          <p:nvPr/>
        </p:nvSpPr>
        <p:spPr bwMode="auto">
          <a:xfrm>
            <a:off x="85359" y="97434"/>
            <a:ext cx="4486641" cy="4092633"/>
          </a:xfrm>
          <a:prstGeom prst="roundRect">
            <a:avLst>
              <a:gd name="adj" fmla="val 4420"/>
            </a:avLst>
          </a:prstGeom>
          <a:solidFill>
            <a:srgbClr val="0066FF"/>
          </a:solidFill>
          <a:ln w="25400">
            <a:noFill/>
            <a:round/>
            <a:headEnd/>
            <a:tailEnd/>
          </a:ln>
          <a:effectLst/>
        </p:spPr>
        <p:txBody>
          <a:bodyPr/>
          <a:lstStyle/>
          <a:p>
            <a:pPr marL="402431" indent="-402431">
              <a:buFont typeface="Wingdings" panose="05000000000000000000" pitchFamily="2" charset="2"/>
              <a:buChar char="!"/>
              <a:defRPr/>
            </a:pPr>
            <a:r>
              <a:rPr lang="en-GB" sz="2250" kern="0" dirty="0">
                <a:solidFill>
                  <a:srgbClr val="FFFFFF"/>
                </a:solidFill>
                <a:latin typeface="Calibri" pitchFamily="34" charset="0"/>
                <a:sym typeface="Wingdings"/>
              </a:rPr>
              <a:t>Turn your bullet points into a script for either:</a:t>
            </a:r>
          </a:p>
          <a:p>
            <a:pPr marL="857250" lvl="1" indent="-514350">
              <a:buAutoNum type="romanLcParenR"/>
              <a:defRPr/>
            </a:pPr>
            <a:r>
              <a:rPr lang="en-GB" sz="2250" kern="0" dirty="0">
                <a:solidFill>
                  <a:srgbClr val="FFFFFF"/>
                </a:solidFill>
                <a:latin typeface="Calibri" pitchFamily="34" charset="0"/>
                <a:sym typeface="Wingdings"/>
              </a:rPr>
              <a:t>a small section of an exciting / scary movie OR</a:t>
            </a:r>
          </a:p>
          <a:p>
            <a:pPr marL="857250" lvl="1" indent="-514350">
              <a:buAutoNum type="romanLcParenR"/>
              <a:defRPr/>
            </a:pPr>
            <a:r>
              <a:rPr lang="en-GB" sz="2250" kern="0" dirty="0">
                <a:solidFill>
                  <a:srgbClr val="FFFFFF"/>
                </a:solidFill>
                <a:latin typeface="Calibri" pitchFamily="34" charset="0"/>
                <a:sym typeface="Wingdings"/>
              </a:rPr>
              <a:t>a training video for divers</a:t>
            </a:r>
          </a:p>
          <a:p>
            <a:pPr lvl="1">
              <a:defRPr/>
            </a:pPr>
            <a:endParaRPr lang="en-GB" sz="2250" kern="0" dirty="0">
              <a:solidFill>
                <a:srgbClr val="FFFFFF"/>
              </a:solidFill>
              <a:latin typeface="Calibri" pitchFamily="34" charset="0"/>
              <a:sym typeface="Wingdings"/>
            </a:endParaRPr>
          </a:p>
          <a:p>
            <a:pPr marL="342900" indent="-342900">
              <a:buFont typeface="Arial" panose="020B0604020202020204" pitchFamily="34" charset="0"/>
              <a:buChar char="•"/>
              <a:defRPr/>
            </a:pPr>
            <a:r>
              <a:rPr lang="en-GB" sz="2250" kern="0" dirty="0">
                <a:solidFill>
                  <a:srgbClr val="FFFFFF"/>
                </a:solidFill>
                <a:latin typeface="Calibri" pitchFamily="34" charset="0"/>
                <a:sym typeface="Wingdings"/>
              </a:rPr>
              <a:t>Use prepositional phrases to make your writing interesting</a:t>
            </a:r>
          </a:p>
          <a:p>
            <a:pPr marL="342900" indent="-342900">
              <a:buFont typeface="Arial" panose="020B0604020202020204" pitchFamily="34" charset="0"/>
              <a:buChar char="•"/>
              <a:defRPr/>
            </a:pPr>
            <a:r>
              <a:rPr lang="en-GB" sz="2250" kern="0" dirty="0">
                <a:solidFill>
                  <a:srgbClr val="FFFFFF"/>
                </a:solidFill>
                <a:latin typeface="Calibri" pitchFamily="34" charset="0"/>
                <a:sym typeface="Wingdings"/>
              </a:rPr>
              <a:t>Either option should still contain </a:t>
            </a:r>
            <a:r>
              <a:rPr lang="en-GB" sz="2250" b="1" kern="0" dirty="0">
                <a:solidFill>
                  <a:srgbClr val="FFFFFF"/>
                </a:solidFill>
                <a:latin typeface="Calibri" pitchFamily="34" charset="0"/>
                <a:sym typeface="Wingdings"/>
              </a:rPr>
              <a:t>as much science as possible </a:t>
            </a:r>
            <a:r>
              <a:rPr lang="en-GB" sz="2250" kern="0" dirty="0">
                <a:solidFill>
                  <a:srgbClr val="FFFFFF"/>
                </a:solidFill>
                <a:latin typeface="Calibri" pitchFamily="34" charset="0"/>
                <a:sym typeface="Wingdings"/>
              </a:rPr>
              <a:t>about the bends.</a:t>
            </a:r>
            <a:endParaRPr lang="en-GB" sz="2250" kern="0" dirty="0">
              <a:solidFill>
                <a:srgbClr val="FFFFFF"/>
              </a:solidFill>
              <a:latin typeface="Calibri" pitchFamily="34" charset="0"/>
            </a:endParaRPr>
          </a:p>
        </p:txBody>
      </p:sp>
      <p:pic>
        <p:nvPicPr>
          <p:cNvPr id="3" name="Picture 2">
            <a:extLst>
              <a:ext uri="{FF2B5EF4-FFF2-40B4-BE49-F238E27FC236}">
                <a16:creationId xmlns:a16="http://schemas.microsoft.com/office/drawing/2014/main" id="{A1CB31DB-AFDF-4C11-9A98-74D054E8DA0E}"/>
              </a:ext>
            </a:extLst>
          </p:cNvPr>
          <p:cNvPicPr>
            <a:picLocks noChangeAspect="1"/>
          </p:cNvPicPr>
          <p:nvPr/>
        </p:nvPicPr>
        <p:blipFill>
          <a:blip r:embed="rId2"/>
          <a:stretch>
            <a:fillRect/>
          </a:stretch>
        </p:blipFill>
        <p:spPr>
          <a:xfrm>
            <a:off x="4675696" y="-18310"/>
            <a:ext cx="4468304" cy="4285510"/>
          </a:xfrm>
          <a:prstGeom prst="rect">
            <a:avLst/>
          </a:prstGeom>
        </p:spPr>
      </p:pic>
    </p:spTree>
    <p:extLst>
      <p:ext uri="{BB962C8B-B14F-4D97-AF65-F5344CB8AC3E}">
        <p14:creationId xmlns:p14="http://schemas.microsoft.com/office/powerpoint/2010/main" val="169224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35D1D-D67A-4111-A590-CE7C959AB2FB}"/>
              </a:ext>
            </a:extLst>
          </p:cNvPr>
          <p:cNvPicPr>
            <a:picLocks noChangeAspect="1"/>
          </p:cNvPicPr>
          <p:nvPr/>
        </p:nvPicPr>
        <p:blipFill>
          <a:blip r:embed="rId2"/>
          <a:stretch>
            <a:fillRect/>
          </a:stretch>
        </p:blipFill>
        <p:spPr>
          <a:xfrm>
            <a:off x="1" y="0"/>
            <a:ext cx="9144000" cy="3510987"/>
          </a:xfrm>
          <a:prstGeom prst="rect">
            <a:avLst/>
          </a:prstGeom>
        </p:spPr>
      </p:pic>
    </p:spTree>
    <p:extLst>
      <p:ext uri="{BB962C8B-B14F-4D97-AF65-F5344CB8AC3E}">
        <p14:creationId xmlns:p14="http://schemas.microsoft.com/office/powerpoint/2010/main" val="221341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023" y="341330"/>
            <a:ext cx="8343077"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Arial" panose="020B0604020202020204" pitchFamily="34" charset="0"/>
                <a:cs typeface="Arial" panose="020B0604020202020204" pitchFamily="34" charset="0"/>
              </a:rPr>
              <a:t>Homework</a:t>
            </a: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Complete Doddle quiz “8Ic - Pressure in fluids”</a:t>
            </a:r>
            <a:endParaRPr kumimoji="0" lang="en-GB" sz="24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610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023" y="341330"/>
            <a:ext cx="8343077" cy="23083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2400" b="1" u="sng" dirty="0">
              <a:solidFill>
                <a:prstClr val="black"/>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Demo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Vacuum pump with marshmallows &amp; crisp packet to demo.</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Magdeburg hemispheres.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021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8F3FE82A-A814-4E8C-8BD7-C84DD695C0C1}"/>
              </a:ext>
            </a:extLst>
          </p:cNvPr>
          <p:cNvPicPr>
            <a:picLocks noChangeAspect="1"/>
          </p:cNvPicPr>
          <p:nvPr/>
        </p:nvPicPr>
        <p:blipFill>
          <a:blip r:embed="rId3"/>
          <a:stretch>
            <a:fillRect/>
          </a:stretch>
        </p:blipFill>
        <p:spPr>
          <a:xfrm>
            <a:off x="0" y="0"/>
            <a:ext cx="9144000" cy="4686300"/>
          </a:xfrm>
          <a:prstGeom prst="rect">
            <a:avLst/>
          </a:prstGeom>
        </p:spPr>
      </p:pic>
    </p:spTree>
    <p:extLst>
      <p:ext uri="{BB962C8B-B14F-4D97-AF65-F5344CB8AC3E}">
        <p14:creationId xmlns:p14="http://schemas.microsoft.com/office/powerpoint/2010/main" val="380110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22/10/2020</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6" name="AutoShape 18">
            <a:extLst>
              <a:ext uri="{FF2B5EF4-FFF2-40B4-BE49-F238E27FC236}">
                <a16:creationId xmlns:a16="http://schemas.microsoft.com/office/drawing/2014/main" id="{E6549A83-D57B-F747-82EE-82C85DA4755E}"/>
              </a:ext>
            </a:extLst>
          </p:cNvPr>
          <p:cNvSpPr>
            <a:spLocks noChangeArrowheads="1"/>
          </p:cNvSpPr>
          <p:nvPr/>
        </p:nvSpPr>
        <p:spPr bwMode="auto">
          <a:xfrm>
            <a:off x="5631334" y="3531308"/>
            <a:ext cx="2744700" cy="1832932"/>
          </a:xfrm>
          <a:prstGeom prst="cloudCallout">
            <a:avLst>
              <a:gd name="adj1" fmla="val 71554"/>
              <a:gd name="adj2" fmla="val 33127"/>
            </a:avLst>
          </a:prstGeom>
          <a:solidFill>
            <a:srgbClr val="DDDDFF"/>
          </a:solidFill>
          <a:ln w="9525">
            <a:noFill/>
            <a:round/>
            <a:headEnd/>
            <a:tailEnd/>
          </a:ln>
          <a:effectLst/>
        </p:spPr>
        <p:txBody>
          <a:bodyPr anchor="ctr" anchorCtr="1"/>
          <a:lstStyle/>
          <a:p>
            <a:pPr algn="ctr">
              <a:defRPr/>
            </a:pPr>
            <a:r>
              <a:rPr lang="en-GB" sz="2000" kern="0" dirty="0">
                <a:solidFill>
                  <a:sysClr val="windowText" lastClr="000000"/>
                </a:solidFill>
                <a:latin typeface="Arial" panose="020B0604020202020204" pitchFamily="34" charset="0"/>
                <a:cs typeface="Arial" panose="020B0604020202020204" pitchFamily="34" charset="0"/>
              </a:rPr>
              <a:t>What is atmospheric pressure?</a:t>
            </a:r>
          </a:p>
        </p:txBody>
      </p:sp>
      <p:sp>
        <p:nvSpPr>
          <p:cNvPr id="19" name="TextBox 18">
            <a:extLst>
              <a:ext uri="{FF2B5EF4-FFF2-40B4-BE49-F238E27FC236}">
                <a16:creationId xmlns:a16="http://schemas.microsoft.com/office/drawing/2014/main" id="{57F4CADB-2EF5-E64D-A552-5F84F511FDAF}"/>
              </a:ext>
            </a:extLst>
          </p:cNvPr>
          <p:cNvSpPr txBox="1"/>
          <p:nvPr/>
        </p:nvSpPr>
        <p:spPr>
          <a:xfrm>
            <a:off x="195752" y="1576775"/>
            <a:ext cx="8875064" cy="1200329"/>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Pressure in gases and liquids is caused by the force of lots of tiny particles colliding with your body or other surfaces. It acts in all directions.</a:t>
            </a:r>
          </a:p>
        </p:txBody>
      </p:sp>
      <p:sp>
        <p:nvSpPr>
          <p:cNvPr id="20" name="TextBox 19">
            <a:extLst>
              <a:ext uri="{FF2B5EF4-FFF2-40B4-BE49-F238E27FC236}">
                <a16:creationId xmlns:a16="http://schemas.microsoft.com/office/drawing/2014/main" id="{E55D0B63-E523-7143-BC5A-B13CCB11EF05}"/>
              </a:ext>
            </a:extLst>
          </p:cNvPr>
          <p:cNvSpPr txBox="1"/>
          <p:nvPr/>
        </p:nvSpPr>
        <p:spPr>
          <a:xfrm>
            <a:off x="195751" y="2807057"/>
            <a:ext cx="8347358" cy="830997"/>
          </a:xfrm>
          <a:prstGeom prst="rect">
            <a:avLst/>
          </a:prstGeom>
          <a:noFill/>
        </p:spPr>
        <p:txBody>
          <a:bodyPr wrap="square" rtlCol="0">
            <a:spAutoFit/>
          </a:bodyPr>
          <a:lstStyle/>
          <a:p>
            <a:r>
              <a:rPr lang="en-GB" sz="2400" b="1" u="sng" dirty="0">
                <a:solidFill>
                  <a:prstClr val="black"/>
                </a:solidFill>
                <a:latin typeface="Arial" panose="020B0604020202020204" pitchFamily="34" charset="0"/>
                <a:cs typeface="Arial" panose="020B0604020202020204" pitchFamily="34" charset="0"/>
              </a:rPr>
              <a:t>Atmospheric pressure </a:t>
            </a:r>
            <a:r>
              <a:rPr lang="en-GB" sz="2400" dirty="0">
                <a:solidFill>
                  <a:prstClr val="black"/>
                </a:solidFill>
                <a:latin typeface="Arial" panose="020B0604020202020204" pitchFamily="34" charset="0"/>
                <a:cs typeface="Arial" panose="020B0604020202020204" pitchFamily="34" charset="0"/>
              </a:rPr>
              <a:t>is the pressure of the air around us, which is about 100 000 Pa. We do not notice this because…</a:t>
            </a:r>
          </a:p>
        </p:txBody>
      </p:sp>
      <p:sp>
        <p:nvSpPr>
          <p:cNvPr id="21" name="AutoShape 18">
            <a:extLst>
              <a:ext uri="{FF2B5EF4-FFF2-40B4-BE49-F238E27FC236}">
                <a16:creationId xmlns:a16="http://schemas.microsoft.com/office/drawing/2014/main" id="{B4701454-A095-1640-BB3D-707BA926465E}"/>
              </a:ext>
            </a:extLst>
          </p:cNvPr>
          <p:cNvSpPr>
            <a:spLocks noChangeArrowheads="1"/>
          </p:cNvSpPr>
          <p:nvPr/>
        </p:nvSpPr>
        <p:spPr bwMode="auto">
          <a:xfrm>
            <a:off x="1118285" y="3604146"/>
            <a:ext cx="2744699" cy="1832932"/>
          </a:xfrm>
          <a:prstGeom prst="cloudCallout">
            <a:avLst>
              <a:gd name="adj1" fmla="val -80321"/>
              <a:gd name="adj2" fmla="val 24407"/>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Why don’t we notice this?!</a:t>
            </a:r>
          </a:p>
        </p:txBody>
      </p:sp>
      <p:sp>
        <p:nvSpPr>
          <p:cNvPr id="9" name="Rectangle 2">
            <a:extLst>
              <a:ext uri="{FF2B5EF4-FFF2-40B4-BE49-F238E27FC236}">
                <a16:creationId xmlns:a16="http://schemas.microsoft.com/office/drawing/2014/main" id="{B7794A8D-A793-4AB1-9921-53086FEB3528}"/>
              </a:ext>
            </a:extLst>
          </p:cNvPr>
          <p:cNvSpPr txBox="1">
            <a:spLocks noChangeArrowheads="1"/>
          </p:cNvSpPr>
          <p:nvPr/>
        </p:nvSpPr>
        <p:spPr bwMode="auto">
          <a:xfrm>
            <a:off x="-7907" y="695726"/>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6600" u="sng" kern="0" dirty="0">
                <a:solidFill>
                  <a:srgbClr val="000000"/>
                </a:solidFill>
                <a:latin typeface="Arial" panose="020B0604020202020204" pitchFamily="34" charset="0"/>
                <a:ea typeface="+mj-ea"/>
                <a:cs typeface="Arial" panose="020B0604020202020204" pitchFamily="34" charset="0"/>
              </a:rPr>
              <a:t>8</a:t>
            </a:r>
            <a:r>
              <a:rPr lang="en-GB" sz="6600" u="sng" kern="0" dirty="0">
                <a:solidFill>
                  <a:srgbClr val="000000"/>
                </a:solidFill>
                <a:latin typeface="Comic Sans MS" panose="030F0702030302020204" pitchFamily="66" charset="0"/>
                <a:ea typeface="+mj-ea"/>
                <a:cs typeface="Arial" panose="020B0604020202020204" pitchFamily="34" charset="0"/>
              </a:rPr>
              <a:t>I</a:t>
            </a:r>
            <a:r>
              <a:rPr lang="en-GB" sz="6600" u="sng" kern="0" dirty="0">
                <a:solidFill>
                  <a:srgbClr val="000000"/>
                </a:solidFill>
                <a:latin typeface="Arial" panose="020B0604020202020204" pitchFamily="34" charset="0"/>
                <a:ea typeface="+mj-ea"/>
                <a:cs typeface="Arial" panose="020B0604020202020204" pitchFamily="34" charset="0"/>
              </a:rPr>
              <a:t>c1 Pressure in fluids</a:t>
            </a:r>
          </a:p>
        </p:txBody>
      </p:sp>
    </p:spTree>
    <p:extLst>
      <p:ext uri="{BB962C8B-B14F-4D97-AF65-F5344CB8AC3E}">
        <p14:creationId xmlns:p14="http://schemas.microsoft.com/office/powerpoint/2010/main" val="276360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D596563-87E6-4743-AF8D-D1256E2B60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0"/>
            <a:ext cx="639921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0E76E66-13B9-433C-B6B0-D4812FDD2139}"/>
              </a:ext>
            </a:extLst>
          </p:cNvPr>
          <p:cNvSpPr/>
          <p:nvPr/>
        </p:nvSpPr>
        <p:spPr>
          <a:xfrm>
            <a:off x="940526" y="1654629"/>
            <a:ext cx="2024743" cy="116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Atmospheric pressure</a:t>
            </a:r>
          </a:p>
        </p:txBody>
      </p:sp>
      <p:sp>
        <p:nvSpPr>
          <p:cNvPr id="6" name="Rectangle 5">
            <a:extLst>
              <a:ext uri="{FF2B5EF4-FFF2-40B4-BE49-F238E27FC236}">
                <a16:creationId xmlns:a16="http://schemas.microsoft.com/office/drawing/2014/main" id="{AEF6F742-0C08-4737-B265-BA2E1869EE0E}"/>
              </a:ext>
            </a:extLst>
          </p:cNvPr>
          <p:cNvSpPr/>
          <p:nvPr/>
        </p:nvSpPr>
        <p:spPr>
          <a:xfrm>
            <a:off x="6331131" y="1658984"/>
            <a:ext cx="2024743" cy="116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Atmospheric pressure</a:t>
            </a:r>
          </a:p>
        </p:txBody>
      </p:sp>
    </p:spTree>
    <p:extLst>
      <p:ext uri="{BB962C8B-B14F-4D97-AF65-F5344CB8AC3E}">
        <p14:creationId xmlns:p14="http://schemas.microsoft.com/office/powerpoint/2010/main" val="54148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E39E8-00CF-42B4-8166-B7C8BB17C9E4}"/>
              </a:ext>
            </a:extLst>
          </p:cNvPr>
          <p:cNvSpPr txBox="1"/>
          <p:nvPr/>
        </p:nvSpPr>
        <p:spPr>
          <a:xfrm>
            <a:off x="156562" y="103045"/>
            <a:ext cx="8347358" cy="1384995"/>
          </a:xfrm>
          <a:prstGeom prst="rect">
            <a:avLst/>
          </a:prstGeom>
          <a:noFill/>
        </p:spPr>
        <p:txBody>
          <a:bodyPr wrap="square" rtlCol="0">
            <a:spAutoFit/>
          </a:bodyPr>
          <a:lstStyle/>
          <a:p>
            <a:r>
              <a:rPr lang="en-GB" sz="2800" b="1" u="sng" dirty="0">
                <a:solidFill>
                  <a:prstClr val="black"/>
                </a:solidFill>
                <a:latin typeface="Arial" panose="020B0604020202020204" pitchFamily="34" charset="0"/>
                <a:cs typeface="Arial" panose="020B0604020202020204" pitchFamily="34" charset="0"/>
              </a:rPr>
              <a:t>Atmospheric pressure </a:t>
            </a:r>
            <a:r>
              <a:rPr lang="en-GB" sz="2800" dirty="0">
                <a:solidFill>
                  <a:prstClr val="black"/>
                </a:solidFill>
                <a:latin typeface="Arial" panose="020B0604020202020204" pitchFamily="34" charset="0"/>
                <a:cs typeface="Arial" panose="020B0604020202020204" pitchFamily="34" charset="0"/>
              </a:rPr>
              <a:t>is the pressure of the air around us, which is about 100 000 Pa. We do not notice this because…</a:t>
            </a:r>
          </a:p>
        </p:txBody>
      </p:sp>
      <p:sp>
        <p:nvSpPr>
          <p:cNvPr id="3" name="TextBox 2">
            <a:extLst>
              <a:ext uri="{FF2B5EF4-FFF2-40B4-BE49-F238E27FC236}">
                <a16:creationId xmlns:a16="http://schemas.microsoft.com/office/drawing/2014/main" id="{0A0BD01B-3141-40B5-8EB7-DF0DA36B4C9B}"/>
              </a:ext>
            </a:extLst>
          </p:cNvPr>
          <p:cNvSpPr txBox="1"/>
          <p:nvPr/>
        </p:nvSpPr>
        <p:spPr>
          <a:xfrm>
            <a:off x="398321" y="1600919"/>
            <a:ext cx="8347358" cy="523220"/>
          </a:xfrm>
          <a:prstGeom prst="rect">
            <a:avLst/>
          </a:prstGeom>
          <a:noFill/>
        </p:spPr>
        <p:txBody>
          <a:bodyPr wrap="square" rtlCol="0">
            <a:spAutoFit/>
          </a:bodyPr>
          <a:lstStyle/>
          <a:p>
            <a:r>
              <a:rPr lang="en-GB" sz="2800" dirty="0">
                <a:solidFill>
                  <a:srgbClr val="009242"/>
                </a:solidFill>
                <a:latin typeface="Arial" panose="020B0604020202020204" pitchFamily="34" charset="0"/>
                <a:cs typeface="Arial" panose="020B0604020202020204" pitchFamily="34" charset="0"/>
              </a:rPr>
              <a:t>the fluids inside our body are at a similar pressure.</a:t>
            </a:r>
          </a:p>
        </p:txBody>
      </p:sp>
      <p:pic>
        <p:nvPicPr>
          <p:cNvPr id="5" name="Picture 4">
            <a:extLst>
              <a:ext uri="{FF2B5EF4-FFF2-40B4-BE49-F238E27FC236}">
                <a16:creationId xmlns:a16="http://schemas.microsoft.com/office/drawing/2014/main" id="{4C6CFD64-B50E-4E62-9E74-766771A37783}"/>
              </a:ext>
            </a:extLst>
          </p:cNvPr>
          <p:cNvPicPr>
            <a:picLocks noChangeAspect="1"/>
          </p:cNvPicPr>
          <p:nvPr/>
        </p:nvPicPr>
        <p:blipFill>
          <a:blip r:embed="rId2"/>
          <a:stretch>
            <a:fillRect/>
          </a:stretch>
        </p:blipFill>
        <p:spPr>
          <a:xfrm>
            <a:off x="113768" y="2124139"/>
            <a:ext cx="8461126" cy="1207090"/>
          </a:xfrm>
          <a:prstGeom prst="rect">
            <a:avLst/>
          </a:prstGeom>
        </p:spPr>
      </p:pic>
      <p:sp>
        <p:nvSpPr>
          <p:cNvPr id="6" name="AutoShape 20">
            <a:extLst>
              <a:ext uri="{FF2B5EF4-FFF2-40B4-BE49-F238E27FC236}">
                <a16:creationId xmlns:a16="http://schemas.microsoft.com/office/drawing/2014/main" id="{20B4679A-F920-4A81-A338-E2CAEB5283F6}"/>
              </a:ext>
            </a:extLst>
          </p:cNvPr>
          <p:cNvSpPr>
            <a:spLocks noChangeArrowheads="1"/>
          </p:cNvSpPr>
          <p:nvPr/>
        </p:nvSpPr>
        <p:spPr bwMode="auto">
          <a:xfrm>
            <a:off x="113768" y="3331229"/>
            <a:ext cx="6185432" cy="1595921"/>
          </a:xfrm>
          <a:prstGeom prst="roundRect">
            <a:avLst>
              <a:gd name="adj" fmla="val 8015"/>
            </a:avLst>
          </a:prstGeom>
          <a:solidFill>
            <a:srgbClr val="0066FF"/>
          </a:solidFill>
          <a:ln w="25400">
            <a:noFill/>
            <a:round/>
            <a:headEnd/>
            <a:tailEnd/>
          </a:ln>
          <a:effectLst/>
        </p:spPr>
        <p:txBody>
          <a:bodyPr/>
          <a:lstStyle/>
          <a:p>
            <a:pPr marL="719138" indent="-719138">
              <a:defRPr/>
            </a:pPr>
            <a:r>
              <a:rPr lang="en-GB" sz="3200" kern="0" dirty="0">
                <a:solidFill>
                  <a:srgbClr val="FFFFFF"/>
                </a:solidFill>
                <a:latin typeface="Calibri" pitchFamily="34" charset="0"/>
                <a:sym typeface="Wingdings"/>
              </a:rPr>
              <a:t>	Use the next slide &amp; </a:t>
            </a:r>
            <a:r>
              <a:rPr lang="en-GB" sz="3200" kern="0" dirty="0" err="1">
                <a:solidFill>
                  <a:srgbClr val="FFFFFF"/>
                </a:solidFill>
                <a:latin typeface="Calibri" pitchFamily="34" charset="0"/>
                <a:sym typeface="Wingdings"/>
              </a:rPr>
              <a:t>PhET</a:t>
            </a:r>
            <a:r>
              <a:rPr lang="en-GB" sz="3200" kern="0" dirty="0">
                <a:solidFill>
                  <a:srgbClr val="FFFFFF"/>
                </a:solidFill>
                <a:latin typeface="Calibri" pitchFamily="34" charset="0"/>
                <a:sym typeface="Wingdings"/>
              </a:rPr>
              <a:t> sim again to help you answer in a full sentence.</a:t>
            </a:r>
            <a:endParaRPr lang="en-GB" sz="3200" kern="0" dirty="0">
              <a:solidFill>
                <a:srgbClr val="FFFFFF"/>
              </a:solidFill>
              <a:latin typeface="Calibri" pitchFamily="34" charset="0"/>
            </a:endParaRPr>
          </a:p>
        </p:txBody>
      </p:sp>
      <p:pic>
        <p:nvPicPr>
          <p:cNvPr id="7" name="Picture 6">
            <a:hlinkClick r:id="rId3"/>
            <a:extLst>
              <a:ext uri="{FF2B5EF4-FFF2-40B4-BE49-F238E27FC236}">
                <a16:creationId xmlns:a16="http://schemas.microsoft.com/office/drawing/2014/main" id="{47B62657-FCCC-4F60-8E03-5B811E09F3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4953" y="3770489"/>
            <a:ext cx="2679047" cy="1373011"/>
          </a:xfrm>
          <a:prstGeom prst="rect">
            <a:avLst/>
          </a:prstGeom>
        </p:spPr>
      </p:pic>
    </p:spTree>
    <p:extLst>
      <p:ext uri="{BB962C8B-B14F-4D97-AF65-F5344CB8AC3E}">
        <p14:creationId xmlns:p14="http://schemas.microsoft.com/office/powerpoint/2010/main" val="41473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flating a bike tire">
            <a:extLst>
              <a:ext uri="{FF2B5EF4-FFF2-40B4-BE49-F238E27FC236}">
                <a16:creationId xmlns:a16="http://schemas.microsoft.com/office/drawing/2014/main" id="{7EDBC9AE-BA30-CC4C-B236-2930CF4276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691" y="130376"/>
            <a:ext cx="6675506" cy="501312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a:extLst>
              <a:ext uri="{FF2B5EF4-FFF2-40B4-BE49-F238E27FC236}">
                <a16:creationId xmlns:a16="http://schemas.microsoft.com/office/drawing/2014/main" id="{CBAE22B1-CE89-9C4F-9E3A-3E8D84C8F3D7}"/>
              </a:ext>
            </a:extLst>
          </p:cNvPr>
          <p:cNvSpPr>
            <a:spLocks noChangeArrowheads="1"/>
          </p:cNvSpPr>
          <p:nvPr/>
        </p:nvSpPr>
        <p:spPr bwMode="auto">
          <a:xfrm>
            <a:off x="6052695" y="130376"/>
            <a:ext cx="2740709" cy="2002805"/>
          </a:xfrm>
          <a:prstGeom prst="cloudCallout">
            <a:avLst>
              <a:gd name="adj1" fmla="val 57156"/>
              <a:gd name="adj2" fmla="val 69599"/>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What happens to the pressure if you pump more air in?</a:t>
            </a:r>
          </a:p>
        </p:txBody>
      </p:sp>
      <p:sp>
        <p:nvSpPr>
          <p:cNvPr id="4" name="AutoShape 18">
            <a:extLst>
              <a:ext uri="{FF2B5EF4-FFF2-40B4-BE49-F238E27FC236}">
                <a16:creationId xmlns:a16="http://schemas.microsoft.com/office/drawing/2014/main" id="{D6283062-54B8-A34C-9B6B-9BBD0B0BA611}"/>
              </a:ext>
            </a:extLst>
          </p:cNvPr>
          <p:cNvSpPr>
            <a:spLocks noChangeArrowheads="1"/>
          </p:cNvSpPr>
          <p:nvPr/>
        </p:nvSpPr>
        <p:spPr bwMode="auto">
          <a:xfrm>
            <a:off x="5952176" y="2559048"/>
            <a:ext cx="2740709" cy="2002805"/>
          </a:xfrm>
          <a:prstGeom prst="cloudCallout">
            <a:avLst>
              <a:gd name="adj1" fmla="val 57156"/>
              <a:gd name="adj2" fmla="val 69599"/>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What would happen to the pressure if you heated the tyre?</a:t>
            </a:r>
          </a:p>
        </p:txBody>
      </p:sp>
    </p:spTree>
    <p:extLst>
      <p:ext uri="{BB962C8B-B14F-4D97-AF65-F5344CB8AC3E}">
        <p14:creationId xmlns:p14="http://schemas.microsoft.com/office/powerpoint/2010/main" val="102935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8F3FE82A-A814-4E8C-8BD7-C84DD695C0C1}"/>
              </a:ext>
            </a:extLst>
          </p:cNvPr>
          <p:cNvPicPr>
            <a:picLocks noChangeAspect="1"/>
          </p:cNvPicPr>
          <p:nvPr/>
        </p:nvPicPr>
        <p:blipFill>
          <a:blip r:embed="rId3"/>
          <a:stretch>
            <a:fillRect/>
          </a:stretch>
        </p:blipFill>
        <p:spPr>
          <a:xfrm>
            <a:off x="0" y="0"/>
            <a:ext cx="9144000" cy="4686300"/>
          </a:xfrm>
          <a:prstGeom prst="rect">
            <a:avLst/>
          </a:prstGeom>
        </p:spPr>
      </p:pic>
    </p:spTree>
    <p:extLst>
      <p:ext uri="{BB962C8B-B14F-4D97-AF65-F5344CB8AC3E}">
        <p14:creationId xmlns:p14="http://schemas.microsoft.com/office/powerpoint/2010/main" val="3480994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ABC2BFCEA24843A86311E9B286C0AF" ma:contentTypeVersion="39" ma:contentTypeDescription="Create a new document." ma:contentTypeScope="" ma:versionID="708f8c28e35f3b2ee7e71557132c6182">
  <xsd:schema xmlns:xsd="http://www.w3.org/2001/XMLSchema" xmlns:xs="http://www.w3.org/2001/XMLSchema" xmlns:p="http://schemas.microsoft.com/office/2006/metadata/properties" xmlns:ns3="2796e86b-6cc7-44ac-a065-7048381d70a0" xmlns:ns4="04d8cc2f-934b-4725-83b2-cba74d39485f" targetNamespace="http://schemas.microsoft.com/office/2006/metadata/properties" ma:root="true" ma:fieldsID="b6d8c45afc40dd65bdc9e15089ab4a89" ns3:_="" ns4:_="">
    <xsd:import namespace="2796e86b-6cc7-44ac-a065-7048381d70a0"/>
    <xsd:import namespace="04d8cc2f-934b-4725-83b2-cba74d39485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CultureName" minOccurs="0"/>
                <xsd:element ref="ns4:TeamsChannelId"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0"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6e86b-6cc7-44ac-a065-7048381d70a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3" nillable="true" ma:displayName="Last Shared By User"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d8cc2f-934b-4725-83b2-cba74d39485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CultureName" ma:index="31" nillable="true" ma:displayName="Culture Name" ma:internalName="CultureName">
      <xsd:simpleType>
        <xsd:restriction base="dms:Text"/>
      </xsd:simpleType>
    </xsd:element>
    <xsd:element name="TeamsChannelId" ma:index="32" nillable="true" ma:displayName="Teams Channel Id" ma:internalName="TeamsChannelId">
      <xsd:simpleType>
        <xsd:restriction base="dms:Text"/>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7" nillable="true" ma:displayName="Invited Teachers" ma:internalName="Invited_Teachers">
      <xsd:simpleType>
        <xsd:restriction base="dms:Note">
          <xsd:maxLength value="255"/>
        </xsd:restriction>
      </xsd:simpleType>
    </xsd:element>
    <xsd:element name="Invited_Students" ma:index="38" nillable="true" ma:displayName="Invited Students" ma:internalName="Invited_Student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04d8cc2f-934b-4725-83b2-cba74d39485f" xsi:nil="true"/>
    <Owner xmlns="04d8cc2f-934b-4725-83b2-cba74d39485f">
      <UserInfo>
        <DisplayName/>
        <AccountId xsi:nil="true"/>
        <AccountType/>
      </UserInfo>
    </Owner>
    <Members xmlns="04d8cc2f-934b-4725-83b2-cba74d39485f">
      <UserInfo>
        <DisplayName/>
        <AccountId xsi:nil="true"/>
        <AccountType/>
      </UserInfo>
    </Members>
    <Member_Groups xmlns="04d8cc2f-934b-4725-83b2-cba74d39485f">
      <UserInfo>
        <DisplayName/>
        <AccountId xsi:nil="true"/>
        <AccountType/>
      </UserInfo>
    </Member_Groups>
    <Self_Registration_Enabled0 xmlns="04d8cc2f-934b-4725-83b2-cba74d39485f" xsi:nil="true"/>
    <FolderType xmlns="04d8cc2f-934b-4725-83b2-cba74d39485f" xsi:nil="true"/>
    <CultureName xmlns="04d8cc2f-934b-4725-83b2-cba74d39485f" xsi:nil="true"/>
    <Invited_Students xmlns="04d8cc2f-934b-4725-83b2-cba74d39485f" xsi:nil="true"/>
    <Has_Leaders_Only_SectionGroup xmlns="04d8cc2f-934b-4725-83b2-cba74d39485f" xsi:nil="true"/>
    <Leaders xmlns="04d8cc2f-934b-4725-83b2-cba74d39485f">
      <UserInfo>
        <DisplayName/>
        <AccountId xsi:nil="true"/>
        <AccountType/>
      </UserInfo>
    </Leaders>
    <Invited_Leaders xmlns="04d8cc2f-934b-4725-83b2-cba74d39485f" xsi:nil="true"/>
    <TeamsChannelId xmlns="04d8cc2f-934b-4725-83b2-cba74d39485f" xsi:nil="true"/>
    <DefaultSectionNames xmlns="04d8cc2f-934b-4725-83b2-cba74d39485f" xsi:nil="true"/>
    <Invited_Members xmlns="04d8cc2f-934b-4725-83b2-cba74d39485f" xsi:nil="true"/>
    <Is_Collaboration_Space_Locked xmlns="04d8cc2f-934b-4725-83b2-cba74d39485f" xsi:nil="true"/>
    <Self_Registration_Enabled xmlns="04d8cc2f-934b-4725-83b2-cba74d39485f" xsi:nil="true"/>
    <Templates xmlns="04d8cc2f-934b-4725-83b2-cba74d39485f" xsi:nil="true"/>
    <Invited_Teachers xmlns="04d8cc2f-934b-4725-83b2-cba74d39485f" xsi:nil="true"/>
    <IsNotebookLocked xmlns="04d8cc2f-934b-4725-83b2-cba74d39485f" xsi:nil="true"/>
    <NotebookType xmlns="04d8cc2f-934b-4725-83b2-cba74d39485f" xsi:nil="true"/>
    <Teachers xmlns="04d8cc2f-934b-4725-83b2-cba74d39485f">
      <UserInfo>
        <DisplayName/>
        <AccountId xsi:nil="true"/>
        <AccountType/>
      </UserInfo>
    </Teachers>
    <Students xmlns="04d8cc2f-934b-4725-83b2-cba74d39485f">
      <UserInfo>
        <DisplayName/>
        <AccountId xsi:nil="true"/>
        <AccountType/>
      </UserInfo>
    </Students>
    <Student_Groups xmlns="04d8cc2f-934b-4725-83b2-cba74d39485f">
      <UserInfo>
        <DisplayName/>
        <AccountId xsi:nil="true"/>
        <AccountType/>
      </UserInfo>
    </Student_Groups>
    <AppVersion xmlns="04d8cc2f-934b-4725-83b2-cba74d39485f" xsi:nil="true"/>
  </documentManagement>
</p:properties>
</file>

<file path=customXml/itemProps1.xml><?xml version="1.0" encoding="utf-8"?>
<ds:datastoreItem xmlns:ds="http://schemas.openxmlformats.org/officeDocument/2006/customXml" ds:itemID="{61334857-5D15-41FB-9C33-E98E7D346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6e86b-6cc7-44ac-a065-7048381d70a0"/>
    <ds:schemaRef ds:uri="04d8cc2f-934b-4725-83b2-cba74d394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BE01CE-6447-4CDD-90A9-EAE5D5AC5A0A}">
  <ds:schemaRefs>
    <ds:schemaRef ds:uri="http://schemas.microsoft.com/sharepoint/v3/contenttype/forms"/>
  </ds:schemaRefs>
</ds:datastoreItem>
</file>

<file path=customXml/itemProps3.xml><?xml version="1.0" encoding="utf-8"?>
<ds:datastoreItem xmlns:ds="http://schemas.openxmlformats.org/officeDocument/2006/customXml" ds:itemID="{5EDEB827-8873-48FF-AF23-D4F117CDCA41}">
  <ds:schemaRefs>
    <ds:schemaRef ds:uri="http://purl.org/dc/elements/1.1/"/>
    <ds:schemaRef ds:uri="http://schemas.microsoft.com/office/2006/metadata/properties"/>
    <ds:schemaRef ds:uri="2796e86b-6cc7-44ac-a065-7048381d70a0"/>
    <ds:schemaRef ds:uri="http://schemas.microsoft.com/office/2006/documentManagement/types"/>
    <ds:schemaRef ds:uri="http://purl.org/dc/terms/"/>
    <ds:schemaRef ds:uri="04d8cc2f-934b-4725-83b2-cba74d39485f"/>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1817</TotalTime>
  <Words>1196</Words>
  <Application>Microsoft Office PowerPoint</Application>
  <PresentationFormat>On-screen Show (16:9)</PresentationFormat>
  <Paragraphs>132</Paragraphs>
  <Slides>35</Slides>
  <Notes>6</Notes>
  <HiddenSlides>0</HiddenSlides>
  <MMClips>3</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35</vt:i4>
      </vt:variant>
    </vt:vector>
  </HeadingPairs>
  <TitlesOfParts>
    <vt:vector size="53" baseType="lpstr">
      <vt:lpstr>Arial</vt:lpstr>
      <vt:lpstr>Arial Black</vt:lpstr>
      <vt:lpstr>Calibri</vt:lpstr>
      <vt:lpstr>Comic Sans MS</vt:lpstr>
      <vt:lpstr>Trebuchet MS</vt:lpstr>
      <vt:lpstr>Verdana</vt:lpstr>
      <vt:lpstr>Webdings</vt:lpstr>
      <vt:lpstr>Wingdings</vt:lpstr>
      <vt:lpstr>Office Theme</vt:lpstr>
      <vt:lpstr>4_Default Design</vt:lpstr>
      <vt:lpstr>2_Default Design</vt:lpstr>
      <vt:lpstr>6_Default Design</vt:lpstr>
      <vt:lpstr>2 Content slides</vt:lpstr>
      <vt:lpstr>1_2 Content slides</vt:lpstr>
      <vt:lpstr>8_Default Design</vt:lpstr>
      <vt:lpstr>3_Default Design</vt:lpstr>
      <vt:lpstr>7_Default Design</vt:lpstr>
      <vt:lpstr>5_Default Design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Barker</dc:creator>
  <cp:lastModifiedBy>J Barker</cp:lastModifiedBy>
  <cp:revision>136</cp:revision>
  <dcterms:modified xsi:type="dcterms:W3CDTF">2020-10-22T15:17:49Z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0x01010095ABC2BFCEA24843A86311E9B286C0AF</vt:lpwstr>
  </property>
</Properties>
</file>