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1" r:id="rId4"/>
    <p:sldMasterId id="2147483747" r:id="rId5"/>
    <p:sldMasterId id="2147483759" r:id="rId6"/>
    <p:sldMasterId id="2147483774" r:id="rId7"/>
    <p:sldMasterId id="2147483789" r:id="rId8"/>
    <p:sldMasterId id="2147483915" r:id="rId9"/>
    <p:sldMasterId id="2147483927" r:id="rId10"/>
    <p:sldMasterId id="2147483951" r:id="rId11"/>
  </p:sldMasterIdLst>
  <p:notesMasterIdLst>
    <p:notesMasterId r:id="rId46"/>
  </p:notesMasterIdLst>
  <p:sldIdLst>
    <p:sldId id="256" r:id="rId12"/>
    <p:sldId id="464" r:id="rId13"/>
    <p:sldId id="421" r:id="rId14"/>
    <p:sldId id="465" r:id="rId15"/>
    <p:sldId id="466" r:id="rId16"/>
    <p:sldId id="467" r:id="rId17"/>
    <p:sldId id="449" r:id="rId18"/>
    <p:sldId id="417" r:id="rId19"/>
    <p:sldId id="471" r:id="rId20"/>
    <p:sldId id="327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260" r:id="rId30"/>
    <p:sldId id="480" r:id="rId31"/>
    <p:sldId id="335" r:id="rId32"/>
    <p:sldId id="336" r:id="rId33"/>
    <p:sldId id="459" r:id="rId34"/>
    <p:sldId id="486" r:id="rId35"/>
    <p:sldId id="485" r:id="rId36"/>
    <p:sldId id="483" r:id="rId37"/>
    <p:sldId id="460" r:id="rId38"/>
    <p:sldId id="461" r:id="rId39"/>
    <p:sldId id="484" r:id="rId40"/>
    <p:sldId id="462" r:id="rId41"/>
    <p:sldId id="481" r:id="rId42"/>
    <p:sldId id="463" r:id="rId43"/>
    <p:sldId id="482" r:id="rId44"/>
    <p:sldId id="371" r:id="rId4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242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5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84" y="5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452731-346B-4024-9A7C-BD74CE1F4E8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082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8CBEAA-9130-4173-BFFF-5533D1EC5C2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307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92C57C-809E-43E7-9FC8-2FEA239EC6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3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68130E-4530-449A-88D4-05B3C137F4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308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F449A1-D829-46A6-9E2E-58E71251C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491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265641-70F4-45CC-84B7-7291FCCC48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022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813B24-093C-41CA-A890-9BD823EC1AD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302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5927CC-BFB5-49C5-B69A-4B1A7573C1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472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A4D0E-4EB1-4061-A2DA-BD974D0807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77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63AE55-48C3-4D41-8B07-0BEDA9B31D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6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81AC9A-84E2-4FF0-8156-7B1F53D34D4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534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452731-346B-4024-9A7C-BD74CE1F4E8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35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8CBEAA-9130-4173-BFFF-5533D1EC5C2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20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92C57C-809E-43E7-9FC8-2FEA239EC6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734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68130E-4530-449A-88D4-05B3C137F4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909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F449A1-D829-46A6-9E2E-58E71251C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698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265641-70F4-45CC-84B7-7291FCCC48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513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813B24-093C-41CA-A890-9BD823EC1AD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567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5927CC-BFB5-49C5-B69A-4B1A7573C1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325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A4D0E-4EB1-4061-A2DA-BD974D0807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0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868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249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905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63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170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417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10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768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657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3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8C58-DC63-41BB-A367-8F81CC307D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2F26-BDD7-4D66-962E-FBC5EEF69B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63AE55-48C3-4D41-8B07-0BEDA9B31D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499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81AC9A-84E2-4FF0-8156-7B1F53D34D4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7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CF4F31-A7B5-4861-9103-4DCA7C8A2E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1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0B8C58-DC63-41BB-A367-8F81CC307D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30/07/2018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852F26-BDD7-4D66-962E-FBC5EEF69B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4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CF4F31-A7B5-4861-9103-4DCA7C8A2E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7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evUL4wPdprao-yKOZ8GFNw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hyperlink" Target="http://www.highamsparkschool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earsonactivelear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s://twitter.com/hpscience" TargetMode="External"/><Relationship Id="rId4" Type="http://schemas.openxmlformats.org/officeDocument/2006/relationships/hyperlink" Target="https://highamspark.fireflycloud.net/" TargetMode="Externa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graphs">
            <a:extLst>
              <a:ext uri="{FF2B5EF4-FFF2-40B4-BE49-F238E27FC236}">
                <a16:creationId xmlns:a16="http://schemas.microsoft.com/office/drawing/2014/main" id="{A37D4186-3C5F-BD4A-B2CE-77213477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8" y="2036725"/>
            <a:ext cx="4964550" cy="24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30/07/2018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602455" y="439604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7Lf – Graphs &amp; Remembering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6"/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38" name="AutoShape 18"/>
          <p:cNvSpPr>
            <a:spLocks noChangeArrowheads="1"/>
          </p:cNvSpPr>
          <p:nvPr/>
        </p:nvSpPr>
        <p:spPr bwMode="auto">
          <a:xfrm>
            <a:off x="5910886" y="2227765"/>
            <a:ext cx="2817475" cy="1718956"/>
          </a:xfrm>
          <a:prstGeom prst="cloudCallout">
            <a:avLst>
              <a:gd name="adj1" fmla="val -76361"/>
              <a:gd name="adj2" fmla="val 42296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Why do we use graphs in Science?</a:t>
            </a:r>
          </a:p>
        </p:txBody>
      </p:sp>
      <p:sp>
        <p:nvSpPr>
          <p:cNvPr id="46" name="AutoShape 55"/>
          <p:cNvSpPr>
            <a:spLocks noChangeArrowheads="1"/>
          </p:cNvSpPr>
          <p:nvPr/>
        </p:nvSpPr>
        <p:spPr bwMode="auto">
          <a:xfrm>
            <a:off x="192506" y="1122655"/>
            <a:ext cx="8460606" cy="849951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itchFamily="2" charset="2"/>
              <a:buChar char="!"/>
            </a:pP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Back of your book - </a:t>
            </a:r>
            <a:r>
              <a:rPr lang="en-GB" altLang="en-US" sz="20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Write a list of as many different </a:t>
            </a: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types of graphs </a:t>
            </a:r>
            <a:r>
              <a:rPr lang="en-GB" altLang="en-US" sz="20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and </a:t>
            </a: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features of a graph </a:t>
            </a:r>
            <a:r>
              <a:rPr lang="en-GB" altLang="en-US" sz="20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as you can think of.</a:t>
            </a:r>
          </a:p>
          <a:p>
            <a:endParaRPr lang="en-US" alt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>
            <a:grpSpLocks/>
          </p:cNvGrpSpPr>
          <p:nvPr/>
        </p:nvGrpSpPr>
        <p:grpSpPr bwMode="auto">
          <a:xfrm>
            <a:off x="-5172" y="0"/>
            <a:ext cx="9617732" cy="5143500"/>
            <a:chOff x="113" y="164"/>
            <a:chExt cx="5647" cy="3629"/>
          </a:xfrm>
        </p:grpSpPr>
        <p:pic>
          <p:nvPicPr>
            <p:cNvPr id="21517" name="Picture 3" descr="graph-paper-v-7x9"/>
            <p:cNvPicPr>
              <a:picLocks noChangeAspect="1" noChangeArrowheads="1"/>
            </p:cNvPicPr>
            <p:nvPr/>
          </p:nvPicPr>
          <p:blipFill>
            <a:blip r:embed="rId2">
              <a:lum bright="20000" contrast="-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64"/>
              <a:ext cx="2831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4" descr="graph-paper-v-7x9"/>
            <p:cNvPicPr>
              <a:picLocks noChangeAspect="1" noChangeArrowheads="1"/>
            </p:cNvPicPr>
            <p:nvPr/>
          </p:nvPicPr>
          <p:blipFill>
            <a:blip r:embed="rId2">
              <a:lum bright="20000" contrast="-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" y="164"/>
              <a:ext cx="2831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02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920448-BFD1-A44D-A4E5-604390E02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46" y="228404"/>
            <a:ext cx="7291461" cy="469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7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70C057-E145-4540-ADCC-DBC9D44F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70" y="252045"/>
            <a:ext cx="7189275" cy="45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4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02123A-E6A2-EB48-93CA-D2FBC1D82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6350"/>
            <a:ext cx="72771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Skills to learn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81642" y="635680"/>
          <a:ext cx="8584056" cy="4368496"/>
        </p:xfrm>
        <a:graphic>
          <a:graphicData uri="http://schemas.openxmlformats.org/drawingml/2006/table">
            <a:tbl>
              <a:tblPr/>
              <a:tblGrid>
                <a:gridCol w="429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3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1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Working Scientifically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Literacy &amp; Communication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69641E-6B11-7D4E-81CD-4B93AEF311B5}"/>
              </a:ext>
            </a:extLst>
          </p:cNvPr>
          <p:cNvSpPr txBox="1"/>
          <p:nvPr/>
        </p:nvSpPr>
        <p:spPr>
          <a:xfrm>
            <a:off x="3874653" y="77305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EC481-9BBB-0A49-A0EA-38286366F40B}"/>
              </a:ext>
            </a:extLst>
          </p:cNvPr>
          <p:cNvSpPr txBox="1"/>
          <p:nvPr/>
        </p:nvSpPr>
        <p:spPr>
          <a:xfrm>
            <a:off x="298319" y="1771743"/>
            <a:ext cx="3626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Identify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line graphs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scatter graphs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, and extract information from them.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4115-2E0C-6340-97E8-E4F71CC94693}"/>
              </a:ext>
            </a:extLst>
          </p:cNvPr>
          <p:cNvSpPr txBox="1"/>
          <p:nvPr/>
        </p:nvSpPr>
        <p:spPr>
          <a:xfrm>
            <a:off x="91505" y="3069143"/>
            <a:ext cx="40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Present data in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line graphs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scatter graphs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E1909C-F0CC-6A4B-A6F0-CB38FD00BD23}"/>
              </a:ext>
            </a:extLst>
          </p:cNvPr>
          <p:cNvSpPr txBox="1"/>
          <p:nvPr/>
        </p:nvSpPr>
        <p:spPr>
          <a:xfrm>
            <a:off x="-2102719" y="4088438"/>
            <a:ext cx="8747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Identify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patterns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in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scatter graphs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3D541F-7BEC-874A-92ED-5CC2C2BAB06E}"/>
              </a:ext>
            </a:extLst>
          </p:cNvPr>
          <p:cNvSpPr txBox="1"/>
          <p:nvPr/>
        </p:nvSpPr>
        <p:spPr>
          <a:xfrm>
            <a:off x="4348375" y="2787022"/>
            <a:ext cx="40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Evaluate different ways of remembering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8144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revision">
            <a:extLst>
              <a:ext uri="{FF2B5EF4-FFF2-40B4-BE49-F238E27FC236}">
                <a16:creationId xmlns:a16="http://schemas.microsoft.com/office/drawing/2014/main" id="{A5292DC6-737D-A44C-BC6A-6C088A598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1436406"/>
            <a:ext cx="5980528" cy="34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4301" y="221666"/>
            <a:ext cx="8692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we remember what we’ve learnt?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FB3DCE73-02CA-4746-A15C-C5EC3DBE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055" y="744886"/>
            <a:ext cx="3910818" cy="2242676"/>
          </a:xfrm>
          <a:prstGeom prst="cloudCallout">
            <a:avLst>
              <a:gd name="adj1" fmla="val -76361"/>
              <a:gd name="adj2" fmla="val 42296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What methods do we use to remember when we revise?</a:t>
            </a:r>
          </a:p>
        </p:txBody>
      </p:sp>
    </p:spTree>
    <p:extLst>
      <p:ext uri="{BB962C8B-B14F-4D97-AF65-F5344CB8AC3E}">
        <p14:creationId xmlns:p14="http://schemas.microsoft.com/office/powerpoint/2010/main" val="34458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4301" y="221666"/>
            <a:ext cx="869207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we remember what we’ve learnt?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2800" u="sng" dirty="0">
              <a:solidFill>
                <a:srgbClr val="333399"/>
              </a:solidFill>
              <a:latin typeface="Arial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u="sng" dirty="0">
                <a:solidFill>
                  <a:srgbClr val="333399"/>
                </a:solidFill>
                <a:latin typeface="Arial"/>
              </a:rPr>
              <a:t>Mnemonics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Words o</a:t>
            </a:r>
            <a:r>
              <a:rPr lang="en-GB" altLang="en-US" sz="2800" dirty="0">
                <a:solidFill>
                  <a:srgbClr val="333399"/>
                </a:solidFill>
                <a:latin typeface="Arial"/>
              </a:rPr>
              <a:t>r phrases that can help you to remember lists of things (extra helpful if you need to remember the order!)………</a:t>
            </a:r>
            <a:r>
              <a:rPr lang="en-GB" altLang="en-US" sz="2800" dirty="0" err="1">
                <a:solidFill>
                  <a:srgbClr val="333399"/>
                </a:solidFill>
                <a:latin typeface="Arial"/>
              </a:rPr>
              <a:t>e,g</a:t>
            </a:r>
            <a:r>
              <a:rPr lang="en-GB" altLang="en-US" sz="2800" dirty="0">
                <a:solidFill>
                  <a:srgbClr val="333399"/>
                </a:solidFill>
                <a:latin typeface="Arial"/>
              </a:rPr>
              <a:t>. MRS GREN.</a:t>
            </a:r>
            <a:endParaRPr kumimoji="0" lang="en-GB" altLang="en-US" sz="2800" b="0" i="0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38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4301" y="221666"/>
            <a:ext cx="869207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we remember what we’ve learnt?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2800" u="sng" dirty="0">
              <a:solidFill>
                <a:srgbClr val="333399"/>
              </a:solidFill>
              <a:latin typeface="Arial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u="sng" dirty="0">
                <a:solidFill>
                  <a:srgbClr val="333399"/>
                </a:solidFill>
                <a:latin typeface="Arial"/>
              </a:rPr>
              <a:t>Concept maps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Often facts in science are linked together and your brain finds it easier to remember facts if it understands the links. To help us do this we can make a </a:t>
            </a:r>
            <a:r>
              <a:rPr kumimoji="0" lang="en-GB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Concept/Mind Map.</a:t>
            </a:r>
          </a:p>
        </p:txBody>
      </p:sp>
    </p:spTree>
    <p:extLst>
      <p:ext uri="{BB962C8B-B14F-4D97-AF65-F5344CB8AC3E}">
        <p14:creationId xmlns:p14="http://schemas.microsoft.com/office/powerpoint/2010/main" val="287316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689855-19E7-1149-B712-B00CADE7E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87" y="673417"/>
            <a:ext cx="4993152" cy="25293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C146E4-DFF5-204E-BC46-3C40091A0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221666"/>
            <a:ext cx="8692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we remember what we’ve learnt?</a:t>
            </a:r>
          </a:p>
        </p:txBody>
      </p:sp>
      <p:sp>
        <p:nvSpPr>
          <p:cNvPr id="6" name="AutoShape 55">
            <a:extLst>
              <a:ext uri="{FF2B5EF4-FFF2-40B4-BE49-F238E27FC236}">
                <a16:creationId xmlns:a16="http://schemas.microsoft.com/office/drawing/2014/main" id="{8E35E8DA-AF14-3C41-99BD-768359FBD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62" y="3347844"/>
            <a:ext cx="7477121" cy="1518445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5600" marR="0" lvl="0" indent="-35560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lang="en-GB" altLang="en-US" sz="2000" dirty="0">
                <a:solidFill>
                  <a:srgbClr val="FFFFFF"/>
                </a:solidFill>
                <a:latin typeface="Calibri" panose="020F0502020204030204" pitchFamily="34" charset="0"/>
                <a:sym typeface="Wingdings 2" pitchFamily="18" charset="2"/>
              </a:rPr>
              <a:t>Task - Make a </a:t>
            </a:r>
            <a:r>
              <a:rPr lang="en-GB" altLang="en-US" sz="2000" b="1" dirty="0">
                <a:solidFill>
                  <a:srgbClr val="FFFFFF"/>
                </a:solidFill>
                <a:latin typeface="Calibri" panose="020F0502020204030204" pitchFamily="34" charset="0"/>
                <a:sym typeface="Wingdings 2" pitchFamily="18" charset="2"/>
              </a:rPr>
              <a:t>revision concept map </a:t>
            </a:r>
            <a:r>
              <a:rPr lang="en-GB" altLang="en-US" sz="2000" dirty="0">
                <a:solidFill>
                  <a:srgbClr val="FFFFFF"/>
                </a:solidFill>
                <a:latin typeface="Calibri" panose="020F0502020204030204" pitchFamily="34" charset="0"/>
                <a:sym typeface="Wingdings 2" pitchFamily="18" charset="2"/>
              </a:rPr>
              <a:t>for our unit on sound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 2" pitchFamily="18" charset="2"/>
              </a:rPr>
              <a:t>.</a:t>
            </a:r>
          </a:p>
          <a:p>
            <a:pPr marL="355600" marR="0" lvl="0" indent="-35560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lang="en-GB" altLang="en-US" sz="2000" dirty="0">
                <a:solidFill>
                  <a:srgbClr val="FFFFFF"/>
                </a:solidFill>
                <a:latin typeface="Calibri" panose="020F0502020204030204" pitchFamily="34" charset="0"/>
                <a:sym typeface="Wingdings 2" pitchFamily="18" charset="2"/>
              </a:rPr>
              <a:t>Use a double page of your book starting it on the left hand side.</a:t>
            </a:r>
          </a:p>
          <a:p>
            <a:pPr marL="355600" marR="0" lvl="0" indent="-35560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 2" pitchFamily="18" charset="2"/>
              </a:rPr>
              <a:t>Use diagrams, colours &amp; underlining to highlight the key parts.</a:t>
            </a:r>
          </a:p>
          <a:p>
            <a:pPr marL="355600" marR="0" lvl="0" indent="-35560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 2" pitchFamily="18" charset="2"/>
            </a:endParaRPr>
          </a:p>
        </p:txBody>
      </p:sp>
      <p:pic>
        <p:nvPicPr>
          <p:cNvPr id="23554" name="Picture 2" descr="Image result for star">
            <a:extLst>
              <a:ext uri="{FF2B5EF4-FFF2-40B4-BE49-F238E27FC236}">
                <a16:creationId xmlns:a16="http://schemas.microsoft.com/office/drawing/2014/main" id="{16C6B484-67CF-DE41-9CB5-16FB59FB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3" y="1081162"/>
            <a:ext cx="900606" cy="8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3853CB5-583D-424F-85D8-6A2682433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372" y="1691826"/>
            <a:ext cx="279445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Extension</a:t>
            </a:r>
          </a:p>
          <a:p>
            <a:pPr marL="0" marR="0" lvl="0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800" dirty="0">
                <a:solidFill>
                  <a:srgbClr val="333399"/>
                </a:solidFill>
                <a:latin typeface="Arial"/>
              </a:rPr>
              <a:t>Can you make up your own </a:t>
            </a:r>
            <a:r>
              <a:rPr lang="en-GB" altLang="en-US" sz="1800" b="1" dirty="0">
                <a:solidFill>
                  <a:srgbClr val="333399"/>
                </a:solidFill>
                <a:latin typeface="Arial"/>
              </a:rPr>
              <a:t>mnemonic</a:t>
            </a:r>
            <a:r>
              <a:rPr lang="en-GB" altLang="en-US" sz="1800" dirty="0">
                <a:solidFill>
                  <a:srgbClr val="333399"/>
                </a:solidFill>
                <a:latin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6052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ts2.mm.bing.net/images/thumbnail.aspx?q=991660934553&amp;id=13fa45d5ff37081bdde6833d513c26fb&amp;url=http%3a%2f%2fpsychiatry.uthscsa.edu%2fOur_Images%2fBrainBankGraph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44" y="1"/>
            <a:ext cx="1375172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431603-334F-4072-8A5A-688C3A0DF738}" type="datetime1">
              <a:rPr lang="en-GB"/>
              <a:pPr>
                <a:defRPr/>
              </a:pPr>
              <a:t>30/07/2018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-963215" y="102396"/>
            <a:ext cx="6858000" cy="46553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cs typeface="Trebuchet MS" pitchFamily="34" charset="0"/>
              </a:rPr>
              <a:t>How sound travels…</a:t>
            </a:r>
          </a:p>
        </p:txBody>
      </p:sp>
      <p:pic>
        <p:nvPicPr>
          <p:cNvPr id="3080" name="Picture 8" descr="Lwav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5" y="1924050"/>
            <a:ext cx="4337447" cy="11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015162" y="1653779"/>
          <a:ext cx="985838" cy="168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CorelDRAW 6.0" r:id="rId5" imgW="1784160" imgH="2914560" progId="CorelDRAW.Graphic.6">
                  <p:embed/>
                </p:oleObj>
              </mc:Choice>
              <mc:Fallback>
                <p:oleObj name="CorelDRAW 6.0" r:id="rId5" imgW="1784160" imgH="2914560" progId="CorelDRAW.Graphic.6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2" y="1653779"/>
                        <a:ext cx="985838" cy="1688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1331119" y="1329929"/>
          <a:ext cx="983456" cy="199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orelDRAW 6.0" r:id="rId7" imgW="4639680" imgH="8996040" progId="CorelDRAW.Graphic.6">
                  <p:embed/>
                </p:oleObj>
              </mc:Choice>
              <mc:Fallback>
                <p:oleObj name="CorelDRAW 6.0" r:id="rId7" imgW="4639680" imgH="8996040" progId="CorelDRAW.Graphic.6">
                  <p:embed/>
                  <p:pic>
                    <p:nvPicPr>
                      <p:cNvPr id="30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19" y="1329929"/>
                        <a:ext cx="983456" cy="1999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1223963" y="3381377"/>
            <a:ext cx="1565672" cy="1687117"/>
            <a:chOff x="68" y="2840"/>
            <a:chExt cx="1315" cy="1417"/>
          </a:xfrm>
        </p:grpSpPr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68" y="3249"/>
              <a:ext cx="1315" cy="1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800" dirty="0">
                  <a:solidFill>
                    <a:schemeClr val="bg1"/>
                  </a:solidFill>
                </a:rPr>
                <a:t>1)  An object makes a sound by vibrating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9236" name="AutoShape 14"/>
            <p:cNvSpPr>
              <a:spLocks noChangeArrowheads="1"/>
            </p:cNvSpPr>
            <p:nvPr/>
          </p:nvSpPr>
          <p:spPr bwMode="auto">
            <a:xfrm>
              <a:off x="431" y="2840"/>
              <a:ext cx="226" cy="454"/>
            </a:xfrm>
            <a:prstGeom prst="upArrow">
              <a:avLst>
                <a:gd name="adj1" fmla="val 50000"/>
                <a:gd name="adj2" fmla="val 50221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GB" altLang="en-US" sz="1013">
                <a:latin typeface="Arial" charset="0"/>
              </a:endParaRPr>
            </a:p>
          </p:txBody>
        </p:sp>
      </p:grp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3168254" y="3165872"/>
            <a:ext cx="2807494" cy="1625204"/>
            <a:chOff x="1701" y="2659"/>
            <a:chExt cx="2358" cy="1365"/>
          </a:xfrm>
        </p:grpSpPr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1701" y="3249"/>
              <a:ext cx="2358" cy="77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800" dirty="0">
                  <a:solidFill>
                    <a:schemeClr val="bg1"/>
                  </a:solidFill>
                </a:rPr>
                <a:t>2)  The vibrations pass through air by making air molecules vibrate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9234" name="AutoShape 15"/>
            <p:cNvSpPr>
              <a:spLocks noChangeArrowheads="1"/>
            </p:cNvSpPr>
            <p:nvPr/>
          </p:nvSpPr>
          <p:spPr bwMode="auto">
            <a:xfrm>
              <a:off x="2789" y="2659"/>
              <a:ext cx="226" cy="287"/>
            </a:xfrm>
            <a:prstGeom prst="upArrow">
              <a:avLst>
                <a:gd name="adj1" fmla="val 50000"/>
                <a:gd name="adj2" fmla="val 70243"/>
              </a:avLst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GB" altLang="en-US" sz="1013">
                <a:latin typeface="Arial" charset="0"/>
              </a:endParaRPr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6354366" y="3327797"/>
            <a:ext cx="1646634" cy="1740694"/>
            <a:chOff x="4377" y="2795"/>
            <a:chExt cx="1383" cy="1462"/>
          </a:xfrm>
        </p:grpSpPr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4377" y="3249"/>
              <a:ext cx="1383" cy="100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800" dirty="0">
                  <a:solidFill>
                    <a:schemeClr val="bg1"/>
                  </a:solidFill>
                </a:rPr>
                <a:t>3)  These vibrations are picked up by the ear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9232" name="AutoShape 16"/>
            <p:cNvSpPr>
              <a:spLocks noChangeArrowheads="1"/>
            </p:cNvSpPr>
            <p:nvPr/>
          </p:nvSpPr>
          <p:spPr bwMode="auto">
            <a:xfrm>
              <a:off x="5284" y="2795"/>
              <a:ext cx="226" cy="269"/>
            </a:xfrm>
            <a:prstGeom prst="upArrow">
              <a:avLst>
                <a:gd name="adj1" fmla="val 50000"/>
                <a:gd name="adj2" fmla="val 55199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"/>
                <a:defRPr sz="1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GB" altLang="en-US" sz="1013">
                <a:latin typeface="Arial" charset="0"/>
              </a:endParaRPr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762375" y="1545432"/>
            <a:ext cx="183594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500" dirty="0">
                <a:latin typeface="+mn-lt"/>
              </a:rPr>
              <a:t>Air molecules</a:t>
            </a:r>
            <a:endParaRPr lang="en-US" sz="1500" dirty="0">
              <a:latin typeface="+mn-lt"/>
            </a:endParaRPr>
          </a:p>
        </p:txBody>
      </p:sp>
      <p:grpSp>
        <p:nvGrpSpPr>
          <p:cNvPr id="7180" name="Group 1"/>
          <p:cNvGrpSpPr>
            <a:grpSpLocks/>
          </p:cNvGrpSpPr>
          <p:nvPr/>
        </p:nvGrpSpPr>
        <p:grpSpPr bwMode="auto">
          <a:xfrm>
            <a:off x="6057900" y="560785"/>
            <a:ext cx="1943100" cy="1569423"/>
            <a:chOff x="6242070" y="732815"/>
            <a:chExt cx="2590973" cy="2091198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6242070" y="1224619"/>
              <a:ext cx="2590973" cy="15993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800" dirty="0">
                  <a:solidFill>
                    <a:schemeClr val="bg1"/>
                  </a:solidFill>
                </a:rPr>
                <a:t>4) The ear then sends a message to the brain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7054924" y="732815"/>
              <a:ext cx="361974" cy="455473"/>
            </a:xfrm>
            <a:prstGeom prst="upArrow">
              <a:avLst>
                <a:gd name="adj1" fmla="val 50000"/>
                <a:gd name="adj2" fmla="val 702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55553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Skills to learn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87261"/>
              </p:ext>
            </p:extLst>
          </p:nvPr>
        </p:nvGraphicFramePr>
        <p:xfrm>
          <a:off x="81642" y="635680"/>
          <a:ext cx="8584056" cy="4368496"/>
        </p:xfrm>
        <a:graphic>
          <a:graphicData uri="http://schemas.openxmlformats.org/drawingml/2006/table">
            <a:tbl>
              <a:tblPr/>
              <a:tblGrid>
                <a:gridCol w="429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3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1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Working Scientifically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Literacy &amp; Communication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7EC481-9BBB-0A49-A0EA-38286366F40B}"/>
              </a:ext>
            </a:extLst>
          </p:cNvPr>
          <p:cNvSpPr txBox="1"/>
          <p:nvPr/>
        </p:nvSpPr>
        <p:spPr>
          <a:xfrm>
            <a:off x="298319" y="1771743"/>
            <a:ext cx="3626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Identify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line graphs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and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scatter graphs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, and extract information from them.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4115-2E0C-6340-97E8-E4F71CC94693}"/>
              </a:ext>
            </a:extLst>
          </p:cNvPr>
          <p:cNvSpPr txBox="1"/>
          <p:nvPr/>
        </p:nvSpPr>
        <p:spPr>
          <a:xfrm>
            <a:off x="91505" y="3069143"/>
            <a:ext cx="40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Present data in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line graphs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and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scatter graphs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E1909C-F0CC-6A4B-A6F0-CB38FD00BD23}"/>
              </a:ext>
            </a:extLst>
          </p:cNvPr>
          <p:cNvSpPr txBox="1"/>
          <p:nvPr/>
        </p:nvSpPr>
        <p:spPr>
          <a:xfrm>
            <a:off x="-2102719" y="4088438"/>
            <a:ext cx="8747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Identify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patterns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in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scatter graphs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3D541F-7BEC-874A-92ED-5CC2C2BAB06E}"/>
              </a:ext>
            </a:extLst>
          </p:cNvPr>
          <p:cNvSpPr txBox="1"/>
          <p:nvPr/>
        </p:nvSpPr>
        <p:spPr>
          <a:xfrm>
            <a:off x="4348375" y="2787022"/>
            <a:ext cx="40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Evaluate different ways of remembering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287585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602F-B17B-B743-846B-FA0CA669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96094-9797-F94B-A383-F5018650E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9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Longitudinal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163" y="1475615"/>
            <a:ext cx="627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Superposition</a:t>
            </a:r>
          </a:p>
        </p:txBody>
      </p:sp>
    </p:spTree>
    <p:extLst>
      <p:ext uri="{BB962C8B-B14F-4D97-AF65-F5344CB8AC3E}">
        <p14:creationId xmlns:p14="http://schemas.microsoft.com/office/powerpoint/2010/main" val="2756444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163" y="1475615"/>
            <a:ext cx="627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1492900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163" y="1475615"/>
            <a:ext cx="627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Sound wave</a:t>
            </a:r>
          </a:p>
        </p:txBody>
      </p:sp>
    </p:spTree>
    <p:extLst>
      <p:ext uri="{BB962C8B-B14F-4D97-AF65-F5344CB8AC3E}">
        <p14:creationId xmlns:p14="http://schemas.microsoft.com/office/powerpoint/2010/main" val="2521946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163" y="1475615"/>
            <a:ext cx="627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hertz</a:t>
            </a:r>
          </a:p>
        </p:txBody>
      </p:sp>
    </p:spTree>
    <p:extLst>
      <p:ext uri="{BB962C8B-B14F-4D97-AF65-F5344CB8AC3E}">
        <p14:creationId xmlns:p14="http://schemas.microsoft.com/office/powerpoint/2010/main" val="94455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163" y="1475615"/>
            <a:ext cx="627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808379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163" y="1475615"/>
            <a:ext cx="627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Transverse</a:t>
            </a:r>
          </a:p>
        </p:txBody>
      </p:sp>
    </p:spTree>
    <p:extLst>
      <p:ext uri="{BB962C8B-B14F-4D97-AF65-F5344CB8AC3E}">
        <p14:creationId xmlns:p14="http://schemas.microsoft.com/office/powerpoint/2010/main" val="755236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163" y="1475615"/>
            <a:ext cx="627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Decibel</a:t>
            </a:r>
          </a:p>
        </p:txBody>
      </p:sp>
    </p:spTree>
    <p:extLst>
      <p:ext uri="{BB962C8B-B14F-4D97-AF65-F5344CB8AC3E}">
        <p14:creationId xmlns:p14="http://schemas.microsoft.com/office/powerpoint/2010/main" val="175007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4301" y="221666"/>
            <a:ext cx="227720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We use graphs to show how one </a:t>
            </a: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variable</a:t>
            </a: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 compares to another.</a:t>
            </a:r>
            <a:endParaRPr lang="en-GB" altLang="en-US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84181-74AA-B744-B72A-3FB82D19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8" y="221667"/>
            <a:ext cx="6707036" cy="45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163" y="1475615"/>
            <a:ext cx="627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751899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163" y="1475615"/>
            <a:ext cx="627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529849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163" y="1475615"/>
            <a:ext cx="627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Crest</a:t>
            </a:r>
          </a:p>
        </p:txBody>
      </p:sp>
    </p:spTree>
    <p:extLst>
      <p:ext uri="{BB962C8B-B14F-4D97-AF65-F5344CB8AC3E}">
        <p14:creationId xmlns:p14="http://schemas.microsoft.com/office/powerpoint/2010/main" val="2620051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163" y="1475615"/>
            <a:ext cx="627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164211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923" y="442540"/>
            <a:ext cx="83430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practical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Demos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Slinky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 &amp; Books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x Photocopies of page 188-189 of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 Exploring Science Textbook.</a:t>
            </a:r>
          </a:p>
        </p:txBody>
      </p:sp>
    </p:spTree>
    <p:extLst>
      <p:ext uri="{BB962C8B-B14F-4D97-AF65-F5344CB8AC3E}">
        <p14:creationId xmlns:p14="http://schemas.microsoft.com/office/powerpoint/2010/main" val="233021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4301" y="221666"/>
            <a:ext cx="227720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This </a:t>
            </a: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line graph </a:t>
            </a: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shows how one </a:t>
            </a: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variable</a:t>
            </a: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 (distance) changes as the another </a:t>
            </a: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variable</a:t>
            </a: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 (time) changes.</a:t>
            </a:r>
            <a:endParaRPr lang="en-GB" altLang="en-US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056F48-7AED-FE47-A6FE-AD3FF2F7F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8" y="0"/>
            <a:ext cx="6752492" cy="49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4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4301" y="221666"/>
            <a:ext cx="86920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Graphs can be used to look for a </a:t>
            </a: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relationship </a:t>
            </a: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(link) between two </a:t>
            </a: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quantitative </a:t>
            </a: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variables.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A7384770-5C22-934C-958F-A90B0A49D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817" y="810013"/>
            <a:ext cx="3380183" cy="1718956"/>
          </a:xfrm>
          <a:prstGeom prst="cloudCallout">
            <a:avLst>
              <a:gd name="adj1" fmla="val -76361"/>
              <a:gd name="adj2" fmla="val 42296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What does ”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quantitative”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mean?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94BE1-0D51-014C-A706-CEA6A31C6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1494893"/>
            <a:ext cx="49782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Quantitative </a:t>
            </a: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means the variable is measured with a number (i.e. a quantity).</a:t>
            </a:r>
          </a:p>
        </p:txBody>
      </p:sp>
    </p:spTree>
    <p:extLst>
      <p:ext uri="{BB962C8B-B14F-4D97-AF65-F5344CB8AC3E}">
        <p14:creationId xmlns:p14="http://schemas.microsoft.com/office/powerpoint/2010/main" val="42057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>
            <a:extLst>
              <a:ext uri="{FF2B5EF4-FFF2-40B4-BE49-F238E27FC236}">
                <a16:creationId xmlns:a16="http://schemas.microsoft.com/office/drawing/2014/main" id="{0433FE5F-EB9D-5948-BB29-118FD204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3" y="275592"/>
            <a:ext cx="5745729" cy="31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D98C695-886A-CF4D-8815-F44E3E89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011" y="123192"/>
            <a:ext cx="403742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This </a:t>
            </a: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scatter graph </a:t>
            </a: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is missing something that would help us explain the </a:t>
            </a: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relationship</a:t>
            </a: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 between the </a:t>
            </a: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variables</a:t>
            </a: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4A4E4E13-EADB-6A40-AA55-6FF1B2989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784" y="2369961"/>
            <a:ext cx="2837654" cy="1589649"/>
          </a:xfrm>
          <a:prstGeom prst="cloudCallout">
            <a:avLst>
              <a:gd name="adj1" fmla="val -76361"/>
              <a:gd name="adj2" fmla="val 42296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What is missing?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CA78D3A-F420-5B44-8091-377CC15A9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66" y="4046238"/>
            <a:ext cx="78064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A </a:t>
            </a: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line of best fit</a:t>
            </a: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 is the “best” straight line that can be drawn through the points.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6ECAB8-BBAE-C84E-85EA-D4E4A4E6C514}"/>
              </a:ext>
            </a:extLst>
          </p:cNvPr>
          <p:cNvCxnSpPr/>
          <p:nvPr/>
        </p:nvCxnSpPr>
        <p:spPr>
          <a:xfrm>
            <a:off x="1913206" y="829994"/>
            <a:ext cx="2447779" cy="21382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7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7D0EB8-AD9A-3341-A74E-12D401A9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542" y="0"/>
            <a:ext cx="4718250" cy="5143500"/>
          </a:xfrm>
          <a:prstGeom prst="rect">
            <a:avLst/>
          </a:prstGeom>
        </p:spPr>
      </p:pic>
      <p:sp>
        <p:nvSpPr>
          <p:cNvPr id="10" name="AutoShape 18">
            <a:extLst>
              <a:ext uri="{FF2B5EF4-FFF2-40B4-BE49-F238E27FC236}">
                <a16:creationId xmlns:a16="http://schemas.microsoft.com/office/drawing/2014/main" id="{327C7B6E-D3D7-8648-8A36-25B994A38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401" y="0"/>
            <a:ext cx="4186599" cy="1744394"/>
          </a:xfrm>
          <a:prstGeom prst="cloudCallout">
            <a:avLst>
              <a:gd name="adj1" fmla="val -76361"/>
              <a:gd name="adj2" fmla="val 42296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What is the 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relationship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this graph shows?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F32D96F-D0BB-1642-84B7-42BAD5847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708" y="1853518"/>
            <a:ext cx="467896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As (variable on x-axis) increases…..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Variable on y-axis (increases/decreases)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chemeClr val="accent2"/>
              </a:solidFill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This is positive </a:t>
            </a: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correlation</a:t>
            </a: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4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5">
            <a:extLst>
              <a:ext uri="{FF2B5EF4-FFF2-40B4-BE49-F238E27FC236}">
                <a16:creationId xmlns:a16="http://schemas.microsoft.com/office/drawing/2014/main" id="{03DD8A32-2816-D249-9D7C-5056D7E49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04" y="286028"/>
            <a:ext cx="8137280" cy="1078538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anose="05020102010507070707" pitchFamily="18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Turn to page 188-189.</a:t>
            </a:r>
          </a:p>
          <a:p>
            <a:pPr>
              <a:spcBef>
                <a:spcPct val="50000"/>
              </a:spcBef>
              <a:buFont typeface="Wingdings 2" panose="05020102010507070707" pitchFamily="18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Read through and answer questions 1-5 in FULL SENTENCES.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6C17A4B7-B1E8-2A4F-B163-59FCB832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58" y="3457235"/>
            <a:ext cx="7788226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Line graph		Scatter graph	Relationship		 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accent2"/>
                </a:solidFill>
                <a:latin typeface="+mn-lt"/>
              </a:rPr>
              <a:t>		Correlation			Line of best fit</a:t>
            </a:r>
          </a:p>
        </p:txBody>
      </p:sp>
    </p:spTree>
    <p:extLst>
      <p:ext uri="{BB962C8B-B14F-4D97-AF65-F5344CB8AC3E}">
        <p14:creationId xmlns:p14="http://schemas.microsoft.com/office/powerpoint/2010/main" val="242838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01F17E0-84A5-4946-9D6B-7BDB8AF1F264}"/>
              </a:ext>
            </a:extLst>
          </p:cNvPr>
          <p:cNvGrpSpPr/>
          <p:nvPr/>
        </p:nvGrpSpPr>
        <p:grpSpPr>
          <a:xfrm>
            <a:off x="336352" y="560167"/>
            <a:ext cx="6134785" cy="3871156"/>
            <a:chOff x="322286" y="1108807"/>
            <a:chExt cx="5336440" cy="30130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BBC455-6554-5B4C-A0B5-580AF0422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557" y="1108807"/>
              <a:ext cx="5121911" cy="194432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7BA0BC-8454-0243-A14A-A5BF6C03A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286" y="2818911"/>
              <a:ext cx="5336440" cy="1302923"/>
            </a:xfrm>
            <a:prstGeom prst="rect">
              <a:avLst/>
            </a:prstGeom>
          </p:spPr>
        </p:pic>
      </p:grpSp>
      <p:sp>
        <p:nvSpPr>
          <p:cNvPr id="7" name="AutoShape 55">
            <a:extLst>
              <a:ext uri="{FF2B5EF4-FFF2-40B4-BE49-F238E27FC236}">
                <a16:creationId xmlns:a16="http://schemas.microsoft.com/office/drawing/2014/main" id="{B45F266E-D9F6-2B42-9A18-F4405BB1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130" y="156890"/>
            <a:ext cx="1961887" cy="501751"/>
          </a:xfrm>
          <a:prstGeom prst="roundRect">
            <a:avLst>
              <a:gd name="adj" fmla="val 6856"/>
            </a:avLst>
          </a:prstGeom>
          <a:solidFill>
            <a:srgbClr val="009242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itchFamily="2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Self assess.</a:t>
            </a:r>
          </a:p>
        </p:txBody>
      </p:sp>
    </p:spTree>
    <p:extLst>
      <p:ext uri="{BB962C8B-B14F-4D97-AF65-F5344CB8AC3E}">
        <p14:creationId xmlns:p14="http://schemas.microsoft.com/office/powerpoint/2010/main" val="1045069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694</Words>
  <Application>Microsoft Macintosh PowerPoint</Application>
  <PresentationFormat>On-screen Show (16:9)</PresentationFormat>
  <Paragraphs>117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Arial</vt:lpstr>
      <vt:lpstr>Calibri</vt:lpstr>
      <vt:lpstr>Comic Sans MS</vt:lpstr>
      <vt:lpstr>Trebuchet MS</vt:lpstr>
      <vt:lpstr>Verdana</vt:lpstr>
      <vt:lpstr>Webdings</vt:lpstr>
      <vt:lpstr>Wingdings</vt:lpstr>
      <vt:lpstr>Wingdings 2</vt:lpstr>
      <vt:lpstr>Office Theme</vt:lpstr>
      <vt:lpstr>Default Design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3_Default Design</vt:lpstr>
      <vt:lpstr>9_Default Design</vt:lpstr>
      <vt:lpstr>3_Office Theme</vt:lpstr>
      <vt:lpstr>CorelDRAW 6.0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sound travels…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O Watson</cp:lastModifiedBy>
  <cp:revision>145</cp:revision>
  <dcterms:modified xsi:type="dcterms:W3CDTF">2018-07-30T11:26:03Z</dcterms:modified>
</cp:coreProperties>
</file>