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4" r:id="rId4"/>
    <p:sldId id="258" r:id="rId5"/>
    <p:sldId id="275" r:id="rId6"/>
    <p:sldId id="261" r:id="rId7"/>
    <p:sldId id="262" r:id="rId8"/>
    <p:sldId id="259" r:id="rId9"/>
    <p:sldId id="271" r:id="rId10"/>
    <p:sldId id="260" r:id="rId11"/>
    <p:sldId id="268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cent Rason" initials="VR" lastIdx="25" clrIdx="0">
    <p:extLst>
      <p:ext uri="{19B8F6BF-5375-455C-9EA6-DF929625EA0E}">
        <p15:presenceInfo xmlns:p15="http://schemas.microsoft.com/office/powerpoint/2012/main" userId="7040d55bb8d7d6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1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cent Rason" userId="7040d55bb8d7d6f7" providerId="LiveId" clId="{DF9FEB6A-83A9-4B87-875C-835AF0299710}"/>
    <pc:docChg chg="undo custSel addSld delSld modSld sldOrd">
      <pc:chgData name="Vincent Rason" userId="7040d55bb8d7d6f7" providerId="LiveId" clId="{DF9FEB6A-83A9-4B87-875C-835AF0299710}" dt="2018-10-07T22:38:52.039" v="1790"/>
      <pc:docMkLst>
        <pc:docMk/>
      </pc:docMkLst>
      <pc:sldChg chg="addCm modCm">
        <pc:chgData name="Vincent Rason" userId="7040d55bb8d7d6f7" providerId="LiveId" clId="{DF9FEB6A-83A9-4B87-875C-835AF0299710}" dt="2018-10-07T22:37:49.694" v="1789"/>
        <pc:sldMkLst>
          <pc:docMk/>
          <pc:sldMk cId="642657404" sldId="256"/>
        </pc:sldMkLst>
      </pc:sldChg>
      <pc:sldChg chg="addCm modCm">
        <pc:chgData name="Vincent Rason" userId="7040d55bb8d7d6f7" providerId="LiveId" clId="{DF9FEB6A-83A9-4B87-875C-835AF0299710}" dt="2018-10-07T21:02:17.392" v="147"/>
        <pc:sldMkLst>
          <pc:docMk/>
          <pc:sldMk cId="3732207600" sldId="257"/>
        </pc:sldMkLst>
      </pc:sldChg>
      <pc:sldChg chg="addCm modCm">
        <pc:chgData name="Vincent Rason" userId="7040d55bb8d7d6f7" providerId="LiveId" clId="{DF9FEB6A-83A9-4B87-875C-835AF0299710}" dt="2018-10-07T22:16:03.961" v="1781"/>
        <pc:sldMkLst>
          <pc:docMk/>
          <pc:sldMk cId="1675232958" sldId="258"/>
        </pc:sldMkLst>
      </pc:sldChg>
      <pc:sldChg chg="ord addCm modCm">
        <pc:chgData name="Vincent Rason" userId="7040d55bb8d7d6f7" providerId="LiveId" clId="{DF9FEB6A-83A9-4B87-875C-835AF0299710}" dt="2018-10-07T21:49:18.684" v="402"/>
        <pc:sldMkLst>
          <pc:docMk/>
          <pc:sldMk cId="2525671740" sldId="259"/>
        </pc:sldMkLst>
      </pc:sldChg>
      <pc:sldChg chg="addSp modSp addCm modCm">
        <pc:chgData name="Vincent Rason" userId="7040d55bb8d7d6f7" providerId="LiveId" clId="{DF9FEB6A-83A9-4B87-875C-835AF0299710}" dt="2018-10-07T22:38:52.039" v="1790"/>
        <pc:sldMkLst>
          <pc:docMk/>
          <pc:sldMk cId="1342632014" sldId="260"/>
        </pc:sldMkLst>
        <pc:spChg chg="mod">
          <ac:chgData name="Vincent Rason" userId="7040d55bb8d7d6f7" providerId="LiveId" clId="{DF9FEB6A-83A9-4B87-875C-835AF0299710}" dt="2018-10-07T20:52:42.938" v="3"/>
          <ac:spMkLst>
            <pc:docMk/>
            <pc:sldMk cId="1342632014" sldId="260"/>
            <ac:spMk id="2" creationId="{B8EBC716-490A-4EF4-B1DB-93DAF22681B2}"/>
          </ac:spMkLst>
        </pc:spChg>
        <pc:spChg chg="add mod">
          <ac:chgData name="Vincent Rason" userId="7040d55bb8d7d6f7" providerId="LiveId" clId="{DF9FEB6A-83A9-4B87-875C-835AF0299710}" dt="2018-10-07T20:53:29.273" v="141" actId="20577"/>
          <ac:spMkLst>
            <pc:docMk/>
            <pc:sldMk cId="1342632014" sldId="260"/>
            <ac:spMk id="5" creationId="{6E21FC73-1B15-44E9-80E4-A3CFB8A03BD4}"/>
          </ac:spMkLst>
        </pc:spChg>
      </pc:sldChg>
      <pc:sldChg chg="addCm modCm">
        <pc:chgData name="Vincent Rason" userId="7040d55bb8d7d6f7" providerId="LiveId" clId="{DF9FEB6A-83A9-4B87-875C-835AF0299710}" dt="2018-10-07T22:17:08.327" v="1785"/>
        <pc:sldMkLst>
          <pc:docMk/>
          <pc:sldMk cId="2815873126" sldId="261"/>
        </pc:sldMkLst>
      </pc:sldChg>
      <pc:sldChg chg="modSp addCm modCm">
        <pc:chgData name="Vincent Rason" userId="7040d55bb8d7d6f7" providerId="LiveId" clId="{DF9FEB6A-83A9-4B87-875C-835AF0299710}" dt="2018-10-07T21:58:17.371" v="875"/>
        <pc:sldMkLst>
          <pc:docMk/>
          <pc:sldMk cId="4160070937" sldId="262"/>
        </pc:sldMkLst>
        <pc:spChg chg="mod">
          <ac:chgData name="Vincent Rason" userId="7040d55bb8d7d6f7" providerId="LiveId" clId="{DF9FEB6A-83A9-4B87-875C-835AF0299710}" dt="2018-10-07T21:51:37.344" v="410" actId="20577"/>
          <ac:spMkLst>
            <pc:docMk/>
            <pc:sldMk cId="4160070937" sldId="262"/>
            <ac:spMk id="3" creationId="{D2278FF9-3EFB-4485-BDA8-C51D6D378802}"/>
          </ac:spMkLst>
        </pc:spChg>
      </pc:sldChg>
      <pc:sldChg chg="addCm modCm">
        <pc:chgData name="Vincent Rason" userId="7040d55bb8d7d6f7" providerId="LiveId" clId="{DF9FEB6A-83A9-4B87-875C-835AF0299710}" dt="2018-10-07T22:18:58.496" v="1787"/>
        <pc:sldMkLst>
          <pc:docMk/>
          <pc:sldMk cId="1387106239" sldId="268"/>
        </pc:sldMkLst>
      </pc:sldChg>
      <pc:sldChg chg="addCm modCm">
        <pc:chgData name="Vincent Rason" userId="7040d55bb8d7d6f7" providerId="LiveId" clId="{DF9FEB6A-83A9-4B87-875C-835AF0299710}" dt="2018-10-07T22:19:14.676" v="1788"/>
        <pc:sldMkLst>
          <pc:docMk/>
          <pc:sldMk cId="1354002108" sldId="270"/>
        </pc:sldMkLst>
      </pc:sldChg>
      <pc:sldChg chg="modSp add addCm modCm">
        <pc:chgData name="Vincent Rason" userId="7040d55bb8d7d6f7" providerId="LiveId" clId="{DF9FEB6A-83A9-4B87-875C-835AF0299710}" dt="2018-10-07T21:59:29.152" v="876"/>
        <pc:sldMkLst>
          <pc:docMk/>
          <pc:sldMk cId="1124455128" sldId="271"/>
        </pc:sldMkLst>
        <pc:spChg chg="mod">
          <ac:chgData name="Vincent Rason" userId="7040d55bb8d7d6f7" providerId="LiveId" clId="{DF9FEB6A-83A9-4B87-875C-835AF0299710}" dt="2018-10-07T21:55:19.290" v="811" actId="255"/>
          <ac:spMkLst>
            <pc:docMk/>
            <pc:sldMk cId="1124455128" sldId="271"/>
            <ac:spMk id="2" creationId="{88DBA656-8FEA-4B17-B582-B0255749A4C4}"/>
          </ac:spMkLst>
        </pc:spChg>
        <pc:spChg chg="mod">
          <ac:chgData name="Vincent Rason" userId="7040d55bb8d7d6f7" providerId="LiveId" clId="{DF9FEB6A-83A9-4B87-875C-835AF0299710}" dt="2018-10-07T21:55:59.141" v="871" actId="20577"/>
          <ac:spMkLst>
            <pc:docMk/>
            <pc:sldMk cId="1124455128" sldId="271"/>
            <ac:spMk id="3" creationId="{11822213-2740-4A6A-8DE8-3089ED711655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1:56:37.958" idx="14">
    <p:pos x="10" y="10"/>
    <p:text>0-5 minutes. Welcome into class, stand behind desks, invited to sit, pencil cases/ planners out. I will ask a student to hand out books (I have them) , talk through learning objectives. Ask them to write out title, date, CW on a new page in the middle of their books.</p:text>
    <p:extLst mod="1">
      <p:ext uri="{C676402C-5697-4E1C-873F-D02D1690AC5C}">
        <p15:threadingInfo xmlns:p15="http://schemas.microsoft.com/office/powerpoint/2012/main" timeZoneBias="-6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2:59:33.672" idx="21">
    <p:pos x="10" y="10"/>
    <p:text>55-59</p:text>
    <p:extLst>
      <p:ext uri="{C676402C-5697-4E1C-873F-D02D1690AC5C}">
        <p15:threadingInfo xmlns:p15="http://schemas.microsoft.com/office/powerpoint/2012/main" timeZoneBias="-60"/>
      </p:ext>
    </p:extLst>
  </p:cm>
  <p:cm authorId="1" dt="2018-10-07T23:01:23.373" idx="22">
    <p:pos x="10" y="146"/>
    <p:text>I will work through this with them; questioning them and prompting them. 59-60 minutes pack away things and stand behind desk. I will take in homework on sheets/ books.</p:text>
    <p:extLst mod="1">
      <p:ext uri="{C676402C-5697-4E1C-873F-D02D1690AC5C}">
        <p15:threadingInfo xmlns:p15="http://schemas.microsoft.com/office/powerpoint/2012/main" timeZoneBias="-60">
          <p15:parentCm authorId="1" idx="21"/>
        </p15:threadingInfo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9-29T21:45:11.812" idx="12">
    <p:pos x="10" y="10"/>
    <p:text>Look at table on power point. Answer question in back of books. Discuss and add findings to advantages and disdvanatges of fuels table</p:text>
    <p:extLst mod="1">
      <p:ext uri="{C676402C-5697-4E1C-873F-D02D1690AC5C}">
        <p15:threadingInfo xmlns:p15="http://schemas.microsoft.com/office/powerpoint/2012/main" timeZoneBias="-60"/>
      </p:ext>
    </p:extLst>
  </p:cm>
  <p:cm authorId="1" dt="2018-10-07T23:01:35.676" idx="23">
    <p:pos x="146" y="146"/>
    <p:text>If there is time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9-29T21:46:04.007" idx="13">
    <p:pos x="10" y="10"/>
    <p:text>Write down sentencce in book  'an ideal fuel.....'  One or 2 students read out answers and example answer given that they ccan use to add to theirs if they want. Discussion about whether this exisits.</p:text>
    <p:extLst mod="1"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1:59:46.981" idx="15">
    <p:pos x="10" y="10"/>
    <p:text>5-15 minutes. Ask student to hand out sheets and another: glue. Ask them to stick in sheet and have a go at labelling. Go through answers and explain we wont be using tin lid and solid fuel but spirit burners.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1:59:46.981" idx="15">
    <p:pos x="10" y="10"/>
    <p:text>5-15 minutes. Ask student to hand out sheets and another: glue. Ask them to stick in sheet and have a go at labelling. Go through answers and explain we wont be using tin lid and solid fuel but spirit burners.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2:02:38.084" idx="16">
    <p:pos x="10" y="10"/>
    <p:text>15-18 minutes. instructed to complete gap filler in 3 minutes.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2:02:38.084" idx="16">
    <p:pos x="10" y="10"/>
    <p:text>15-18 minutes. instructed to complete gap filler in 3 minutes.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2:04:43.034" idx="17">
    <p:pos x="10" y="10"/>
    <p:text>20-24 minutes. Ask students to jot down ideas in back of books re safety rules for this practical. Then display list and read out.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2:06:07.291" idx="18">
    <p:pos x="10" y="10"/>
    <p:text>26-32 minutes. Make sure class listening and put them into groups of four and issue instructions verbally. Keep slide on board while they fetch and set up equipment. 32-47 minutes  doing experiment. I will circulate and check. I will issue five minute warning and then ask them to pack up at the end of this. 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2:07:15.270" idx="19">
    <p:pos x="10" y="10"/>
    <p:text>24-26 minutes. Point out what they need to record and check they understand how to calculate temperature change.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2:57:03.011" idx="20">
    <p:pos x="10" y="10"/>
    <p:text>47-52 minutes I will read the instructions  out and give them five minutes to pack up. 52-55 minutes I will ask a few children to read out answers.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751FD-E6B0-42E2-AD89-07D2600AAE65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EC2F6-BE12-4D36-AA79-E330894A7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794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201DA-2A1D-4687-8C1C-2273DCFB8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F14E9-8FD1-4F6C-8F1C-A0FFE64F5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76657-D164-4035-AD75-A872E1F7B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81B4-B447-41AE-AC2E-B1AB22AB7301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39A95-95AF-46B1-ACC1-042FA7D33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5C67A-136A-4088-9E3D-1B426ACE3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3ACA-BA57-461A-ACBE-3FA58A8B7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66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C6C85-DAB1-47C6-AD35-5C1C3146B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59209E-B20E-4B63-8C97-290364DBA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B14CA-1368-40EB-AC08-8B64F5EC2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81B4-B447-41AE-AC2E-B1AB22AB7301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54E53-8589-444D-BB93-655444D9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A590E-BAD2-49EF-887B-AB5CE9D9A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3ACA-BA57-461A-ACBE-3FA58A8B7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54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31F637-35D1-4611-A77F-8A02465122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B523A9-02D6-471F-95BE-A017F542E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919EA-5F96-4BBC-B1CD-736B006FE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81B4-B447-41AE-AC2E-B1AB22AB7301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1DBF6-E96A-4B04-BE73-FD70476D4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D78B5-C5FC-4C5E-A00B-E20244004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3ACA-BA57-461A-ACBE-3FA58A8B7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61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CAC10-5634-478A-A849-2C21A9AE5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3A72B-7F23-40D4-9E44-72C5F8FC6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17017-FC69-4B42-B4F4-FFAE4A8EF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81B4-B447-41AE-AC2E-B1AB22AB7301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C16C0-A349-422E-8CA3-02B094165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72F64-54BD-4DF2-9F96-BFCAF3993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3ACA-BA57-461A-ACBE-3FA58A8B7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700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3791-C81B-463C-9B21-FB293F167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7C460-867D-445B-A1DB-4DCB64AE5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7BC34-4750-4651-955F-09148A26A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81B4-B447-41AE-AC2E-B1AB22AB7301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CA7FF-2C9A-4C8F-A74C-9E33FC055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E8B47-9F4B-4731-9A0C-BFE62A25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3ACA-BA57-461A-ACBE-3FA58A8B7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37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90FB2-28EA-4A93-9816-F712EB37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FB2AB-CD78-4332-ADFC-5F4AF3584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F37F3D-1255-4B80-8E1A-69F1E8F9C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A928D-C391-40DA-9D90-C2331EEB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81B4-B447-41AE-AC2E-B1AB22AB7301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C1A68-ED0D-45F5-909A-081607F4B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68B200-ABA7-47A6-AC26-7EBD68076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3ACA-BA57-461A-ACBE-3FA58A8B7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35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4D5D2-4CB8-4817-8C6B-73357C77A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1481B-DA98-4430-A34E-4D4A2B55C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39AEF3-C337-43EC-A2CC-6EAC9E92B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52A746-259A-4AA5-8AB9-25B5DF710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75E3BD-63F6-49FF-B6BF-464296EE9B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B2917A-9408-44DF-965D-1C42971D4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81B4-B447-41AE-AC2E-B1AB22AB7301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308993-C054-4213-A259-1E2E9B8D1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4AD069-2537-4FF7-8EAF-D19BD10C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3ACA-BA57-461A-ACBE-3FA58A8B7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155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0D549-E904-4623-AF26-70DA133CB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697B6-8E7E-4797-8EE5-FB7C22A06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81B4-B447-41AE-AC2E-B1AB22AB7301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69EF48-5028-4821-9135-9CCE6102B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4498-02BB-4750-8FC7-98B71B7EB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3ACA-BA57-461A-ACBE-3FA58A8B7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69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A6B2D7-EC19-4A83-AFFB-2F7FCFC4B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81B4-B447-41AE-AC2E-B1AB22AB7301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C20096-C8DB-48D3-9E6E-82953A33B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1EB65-1715-4E57-A959-4DB88BE0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3ACA-BA57-461A-ACBE-3FA58A8B7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97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AD0CF-C67F-40C1-A3BC-62E7E2A1C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32EA7-A8DB-430B-8B8F-BF4E418B5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22F6E5-6C82-49F1-A6B6-75B91236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0F121-E814-4BA2-A46D-30AAA3C8B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81B4-B447-41AE-AC2E-B1AB22AB7301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60C210-BB59-463D-9DF3-5045603E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8029D-8800-48CE-B816-0A4F26B3C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3ACA-BA57-461A-ACBE-3FA58A8B7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13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CDBB1-438F-4682-8FAF-ADFC6163C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401ED5-10E6-46A5-A3FE-866106345E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86395-D0FD-4BFA-AC8F-F88CFB7BA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F7D581-903C-4BAE-B3D6-750F1F45F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81B4-B447-41AE-AC2E-B1AB22AB7301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2C26E-201F-4DE3-8583-0D15A9218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FC775-A64B-48AF-8C81-2F1E2E2F7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3ACA-BA57-461A-ACBE-3FA58A8B7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13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85F77-06E2-421A-B599-0789245E9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1B0C7-119E-44DE-9D2D-039CE977F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EC7AD-D6FF-46B8-87DD-6D033D49EA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381B4-B447-41AE-AC2E-B1AB22AB7301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49D91-DD77-4576-A236-D33CDA64E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0E5A9-2B1D-4642-9063-0C273105B8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33ACA-BA57-461A-ACBE-3FA58A8B7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72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0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ADEF6-DB31-4960-988D-4C6345922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94" y="469128"/>
            <a:ext cx="10095506" cy="94620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/>
              <a:t>Burning fuels: Learning objectives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E8042-1A93-4737-8BB4-161335F57C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494" y="2313829"/>
            <a:ext cx="10095506" cy="426189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/>
              <a:t>To be able to carry out a practical to compare fuels </a:t>
            </a:r>
          </a:p>
          <a:p>
            <a:pPr algn="l"/>
            <a:endParaRPr lang="en-GB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/>
              <a:t>To understand how to make your test a fair test </a:t>
            </a:r>
          </a:p>
          <a:p>
            <a:pPr algn="l"/>
            <a:endParaRPr lang="en-GB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/>
              <a:t>To be able to recall characteristics of a good fuel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657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BC716-490A-4EF4-B1DB-93DAF2268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Burning fuels: evaluation and conclusion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4152E00-3D5C-4F97-9750-CCC412EDF4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8620" y="1624937"/>
            <a:ext cx="8604535" cy="4867938"/>
          </a:xfrm>
          <a:prstGeom prst="rect">
            <a:avLst/>
          </a:prstGeom>
        </p:spPr>
      </p:pic>
      <p:sp>
        <p:nvSpPr>
          <p:cNvPr id="5" name="AutoShape 69">
            <a:extLst>
              <a:ext uri="{FF2B5EF4-FFF2-40B4-BE49-F238E27FC236}">
                <a16:creationId xmlns:a16="http://schemas.microsoft.com/office/drawing/2014/main" id="{6E21FC73-1B15-44E9-80E4-A3CFB8A03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370" y="303889"/>
            <a:ext cx="11298803" cy="1047833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endParaRPr lang="en-US" altLang="en-US" sz="2800" dirty="0">
              <a:sym typeface="Wingdings 2" panose="05020102010507070707" pitchFamily="18" charset="2"/>
            </a:endParaRPr>
          </a:p>
          <a:p>
            <a:pPr marL="457200" indent="-457200" eaLnBrk="1" hangingPunct="1">
              <a:buFont typeface="Wingdings 2" panose="05020102010507070707" pitchFamily="18" charset="2"/>
              <a:buChar char="!"/>
            </a:pPr>
            <a:r>
              <a:rPr lang="en-US" altLang="en-US" sz="2400" dirty="0">
                <a:sym typeface="Wingdings 2" panose="05020102010507070707" pitchFamily="18" charset="2"/>
              </a:rPr>
              <a:t>Complete your conclusion and evaluation by answering the questions. </a:t>
            </a:r>
          </a:p>
        </p:txBody>
      </p:sp>
    </p:spTree>
    <p:extLst>
      <p:ext uri="{BB962C8B-B14F-4D97-AF65-F5344CB8AC3E}">
        <p14:creationId xmlns:p14="http://schemas.microsoft.com/office/powerpoint/2010/main" val="1342632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C377D-6FD2-4E32-82BF-59CF830A1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44" y="1"/>
            <a:ext cx="10515600" cy="900650"/>
          </a:xfrm>
        </p:spPr>
        <p:txBody>
          <a:bodyPr/>
          <a:lstStyle/>
          <a:p>
            <a:r>
              <a:rPr lang="en-GB" b="1" u="sng" dirty="0"/>
              <a:t>Fuel comparisons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46287F8-36C1-4DBE-992F-E0AF362436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695714"/>
              </p:ext>
            </p:extLst>
          </p:nvPr>
        </p:nvGraphicFramePr>
        <p:xfrm>
          <a:off x="652571" y="1003170"/>
          <a:ext cx="10515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3282035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1035449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313005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79275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Easy to light?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Produced smoke or soot when burned?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much energy is released on burning?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89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Difficult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30KJ/g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478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Natural 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Very easy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55KJ/g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042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45KJ/g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47032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BF79A37-2219-46A0-A99C-53AC38949EDB}"/>
              </a:ext>
            </a:extLst>
          </p:cNvPr>
          <p:cNvSpPr txBox="1"/>
          <p:nvPr/>
        </p:nvSpPr>
        <p:spPr>
          <a:xfrm>
            <a:off x="576944" y="2913361"/>
            <a:ext cx="116815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/>
              <a:t>Which fuel is easiest to light?</a:t>
            </a:r>
          </a:p>
          <a:p>
            <a:r>
              <a:rPr lang="en-GB" sz="2400" dirty="0">
                <a:solidFill>
                  <a:srgbClr val="00B050"/>
                </a:solidFill>
              </a:rPr>
              <a:t>	Natural Gas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GB" sz="2400" dirty="0"/>
              <a:t>Which gives out the most smoke or soot when it is burned?</a:t>
            </a:r>
          </a:p>
          <a:p>
            <a:r>
              <a:rPr lang="en-GB" sz="2400" dirty="0">
                <a:solidFill>
                  <a:srgbClr val="00B050"/>
                </a:solidFill>
              </a:rPr>
              <a:t>	Coal</a:t>
            </a:r>
            <a:endParaRPr lang="en-GB" sz="2400" dirty="0"/>
          </a:p>
          <a:p>
            <a:pPr marL="457200" indent="-457200">
              <a:buFont typeface="+mj-lt"/>
              <a:buAutoNum type="arabicPeriod" startAt="3"/>
            </a:pPr>
            <a:r>
              <a:rPr lang="en-GB" sz="2400" dirty="0"/>
              <a:t>Which fuel gives out the most energy per gram when it is burned? </a:t>
            </a:r>
          </a:p>
          <a:p>
            <a:r>
              <a:rPr lang="en-GB" sz="2400" dirty="0"/>
              <a:t>	</a:t>
            </a:r>
            <a:r>
              <a:rPr lang="en-GB" sz="2400" dirty="0">
                <a:solidFill>
                  <a:srgbClr val="00B050"/>
                </a:solidFill>
              </a:rPr>
              <a:t>Natural gas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GB" sz="2400" dirty="0"/>
              <a:t>Which fuel is solid? </a:t>
            </a:r>
          </a:p>
          <a:p>
            <a:r>
              <a:rPr lang="en-GB" sz="2400" dirty="0">
                <a:solidFill>
                  <a:srgbClr val="00B050"/>
                </a:solidFill>
              </a:rPr>
              <a:t>	Coal</a:t>
            </a:r>
            <a:endParaRPr lang="en-GB" sz="2400" dirty="0"/>
          </a:p>
          <a:p>
            <a:r>
              <a:rPr lang="en-GB" sz="2400" dirty="0"/>
              <a:t>Use you answers to add to your table of advantages and disadvantages of different fuels </a:t>
            </a:r>
          </a:p>
        </p:txBody>
      </p:sp>
    </p:spTree>
    <p:extLst>
      <p:ext uri="{BB962C8B-B14F-4D97-AF65-F5344CB8AC3E}">
        <p14:creationId xmlns:p14="http://schemas.microsoft.com/office/powerpoint/2010/main" val="138710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B3B23-BA8B-4932-A464-253A79F72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7688" y="365125"/>
            <a:ext cx="8646111" cy="1325563"/>
          </a:xfrm>
        </p:spPr>
        <p:txBody>
          <a:bodyPr/>
          <a:lstStyle/>
          <a:p>
            <a:r>
              <a:rPr lang="en-GB" b="1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49C05-3CB0-4082-8606-A1F282F15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Use what you have learnt, your own ideas and knowledge to write down what you think makes an ideal fuel.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rgbClr val="00B050"/>
                </a:solidFill>
              </a:rPr>
              <a:t>An ideal fuel is one that is reasonable </a:t>
            </a:r>
            <a:r>
              <a:rPr lang="en-GB" b="1" dirty="0">
                <a:solidFill>
                  <a:srgbClr val="00B050"/>
                </a:solidFill>
              </a:rPr>
              <a:t>cheap</a:t>
            </a:r>
            <a:r>
              <a:rPr lang="en-GB" dirty="0">
                <a:solidFill>
                  <a:srgbClr val="00B050"/>
                </a:solidFill>
              </a:rPr>
              <a:t>, </a:t>
            </a:r>
            <a:r>
              <a:rPr lang="en-GB" b="1" dirty="0">
                <a:solidFill>
                  <a:srgbClr val="00B050"/>
                </a:solidFill>
              </a:rPr>
              <a:t>plentiful</a:t>
            </a:r>
            <a:r>
              <a:rPr lang="en-GB" dirty="0">
                <a:solidFill>
                  <a:srgbClr val="00B050"/>
                </a:solidFill>
              </a:rPr>
              <a:t> and </a:t>
            </a:r>
            <a:r>
              <a:rPr lang="en-GB" b="1" dirty="0">
                <a:solidFill>
                  <a:srgbClr val="00B050"/>
                </a:solidFill>
              </a:rPr>
              <a:t>easily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b="1" dirty="0">
                <a:solidFill>
                  <a:srgbClr val="00B050"/>
                </a:solidFill>
              </a:rPr>
              <a:t>transported</a:t>
            </a:r>
            <a:r>
              <a:rPr lang="en-GB" dirty="0">
                <a:solidFill>
                  <a:srgbClr val="00B050"/>
                </a:solidFill>
              </a:rPr>
              <a:t>. It should be </a:t>
            </a:r>
            <a:r>
              <a:rPr lang="en-GB" b="1" dirty="0">
                <a:solidFill>
                  <a:srgbClr val="00B050"/>
                </a:solidFill>
              </a:rPr>
              <a:t>easy to light</a:t>
            </a:r>
            <a:r>
              <a:rPr lang="en-GB" dirty="0">
                <a:solidFill>
                  <a:srgbClr val="00B050"/>
                </a:solidFill>
              </a:rPr>
              <a:t>,  give out </a:t>
            </a:r>
            <a:r>
              <a:rPr lang="en-GB" b="1" dirty="0">
                <a:solidFill>
                  <a:srgbClr val="00B050"/>
                </a:solidFill>
              </a:rPr>
              <a:t>lots of energy </a:t>
            </a:r>
            <a:r>
              <a:rPr lang="en-GB" dirty="0">
                <a:solidFill>
                  <a:srgbClr val="00B050"/>
                </a:solidFill>
              </a:rPr>
              <a:t>on burning but </a:t>
            </a:r>
            <a:r>
              <a:rPr lang="en-GB" b="1" dirty="0">
                <a:solidFill>
                  <a:srgbClr val="00B050"/>
                </a:solidFill>
              </a:rPr>
              <a:t>not too much soot and smoke</a:t>
            </a:r>
            <a:r>
              <a:rPr lang="en-GB" dirty="0">
                <a:solidFill>
                  <a:srgbClr val="00B050"/>
                </a:solidFill>
              </a:rPr>
              <a:t>. Ideally it should be </a:t>
            </a:r>
            <a:r>
              <a:rPr lang="en-GB" b="1" dirty="0">
                <a:solidFill>
                  <a:srgbClr val="00B050"/>
                </a:solidFill>
              </a:rPr>
              <a:t>renewable.</a:t>
            </a:r>
            <a:r>
              <a:rPr lang="en-GB" dirty="0">
                <a:solidFill>
                  <a:srgbClr val="00B050"/>
                </a:solidFill>
              </a:rPr>
              <a:t>  </a:t>
            </a:r>
          </a:p>
        </p:txBody>
      </p:sp>
      <p:pic>
        <p:nvPicPr>
          <p:cNvPr id="5" name="Picture 4" descr="Image result for pen cartoon">
            <a:extLst>
              <a:ext uri="{FF2B5EF4-FFF2-40B4-BE49-F238E27FC236}">
                <a16:creationId xmlns:a16="http://schemas.microsoft.com/office/drawing/2014/main" id="{F0242743-C8A0-438F-9487-0AE33DBC6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4" y="1"/>
            <a:ext cx="1394118" cy="1225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00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3BCC5-D439-43F1-9237-2E69DDBEC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2849" y="78975"/>
            <a:ext cx="2976419" cy="676497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Burning Fuels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847BF-5275-4AC0-8E57-BFF4120E3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44" y="1565032"/>
            <a:ext cx="10515600" cy="5135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Aim </a:t>
            </a:r>
          </a:p>
          <a:p>
            <a:pPr marL="0" indent="0">
              <a:buNone/>
            </a:pPr>
            <a:r>
              <a:rPr lang="en-GB" sz="2400" dirty="0"/>
              <a:t>To compare the energy released by different fuels. </a:t>
            </a:r>
          </a:p>
          <a:p>
            <a:pPr marL="0" indent="0">
              <a:buNone/>
            </a:pPr>
            <a:r>
              <a:rPr lang="en-GB" sz="2400" b="1" dirty="0"/>
              <a:t>Hypothesis</a:t>
            </a:r>
            <a:r>
              <a:rPr lang="en-GB" sz="2400" dirty="0"/>
              <a:t> </a:t>
            </a:r>
          </a:p>
          <a:p>
            <a:pPr marL="0" indent="0">
              <a:buNone/>
            </a:pPr>
            <a:r>
              <a:rPr lang="en-GB" sz="2400" dirty="0"/>
              <a:t>Different fuels release different amounts of energy when they burn.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b="1" dirty="0"/>
              <a:t>Method</a:t>
            </a:r>
          </a:p>
          <a:p>
            <a:pPr marL="0" indent="0">
              <a:buNone/>
            </a:pPr>
            <a:r>
              <a:rPr lang="en-GB" sz="2400" dirty="0"/>
              <a:t>Label this diagram using words from the apparatus list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8316DE-4DA0-45A5-9E72-32831AFBE1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61" t="17044" r="42805" b="44927"/>
          <a:stretch/>
        </p:blipFill>
        <p:spPr>
          <a:xfrm>
            <a:off x="838200" y="4195371"/>
            <a:ext cx="4198290" cy="26080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0EA856-DE3D-4ADD-9186-A058202C7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9210" y="2933388"/>
            <a:ext cx="3148291" cy="3580409"/>
          </a:xfrm>
          <a:prstGeom prst="rect">
            <a:avLst/>
          </a:prstGeom>
        </p:spPr>
      </p:pic>
      <p:sp>
        <p:nvSpPr>
          <p:cNvPr id="6" name="AutoShape 69">
            <a:extLst>
              <a:ext uri="{FF2B5EF4-FFF2-40B4-BE49-F238E27FC236}">
                <a16:creationId xmlns:a16="http://schemas.microsoft.com/office/drawing/2014/main" id="{8189703E-2872-4C7C-A3B8-FE878CCAC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44" y="803201"/>
            <a:ext cx="7245715" cy="605016"/>
          </a:xfrm>
          <a:prstGeom prst="roundRect">
            <a:avLst>
              <a:gd name="adj" fmla="val 23117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Stick into your book.  Label the diagram  </a:t>
            </a:r>
          </a:p>
          <a:p>
            <a:pPr marL="0" indent="0" eaLnBrk="1" hangingPunct="1"/>
            <a:endParaRPr lang="en-US" altLang="en-US" sz="2800" dirty="0">
              <a:sym typeface="Wingdings 2" panose="05020102010507070707" pitchFamily="18" charset="2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DA5ECE2-4354-445A-A8B7-0F146A3FC973}"/>
              </a:ext>
            </a:extLst>
          </p:cNvPr>
          <p:cNvSpPr txBox="1">
            <a:spLocks/>
          </p:cNvSpPr>
          <p:nvPr/>
        </p:nvSpPr>
        <p:spPr>
          <a:xfrm>
            <a:off x="158333" y="54601"/>
            <a:ext cx="1051490" cy="67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u="sng" dirty="0"/>
              <a:t>CW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01002C4-E457-48F7-9E2F-60F9878C6A99}"/>
              </a:ext>
            </a:extLst>
          </p:cNvPr>
          <p:cNvSpPr txBox="1">
            <a:spLocks/>
          </p:cNvSpPr>
          <p:nvPr/>
        </p:nvSpPr>
        <p:spPr>
          <a:xfrm>
            <a:off x="8922504" y="54600"/>
            <a:ext cx="2976419" cy="67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u="sng" dirty="0"/>
              <a:t>28/10/2018</a:t>
            </a:r>
          </a:p>
        </p:txBody>
      </p:sp>
    </p:spTree>
    <p:extLst>
      <p:ext uri="{BB962C8B-B14F-4D97-AF65-F5344CB8AC3E}">
        <p14:creationId xmlns:p14="http://schemas.microsoft.com/office/powerpoint/2010/main" val="373220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3BCC5-D439-43F1-9237-2E69DDBEC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156627"/>
            <a:ext cx="10515600" cy="676497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Burning Fuels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847BF-5275-4AC0-8E57-BFF4120E3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917" y="1397502"/>
            <a:ext cx="10515600" cy="5135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Aim </a:t>
            </a:r>
          </a:p>
          <a:p>
            <a:pPr marL="0" indent="0">
              <a:buNone/>
            </a:pPr>
            <a:r>
              <a:rPr lang="en-GB" sz="2400" dirty="0"/>
              <a:t>To compare the energy released by different fuels. </a:t>
            </a:r>
          </a:p>
          <a:p>
            <a:pPr marL="0" indent="0">
              <a:buNone/>
            </a:pPr>
            <a:r>
              <a:rPr lang="en-GB" sz="2400" b="1" dirty="0"/>
              <a:t>Hypothesis</a:t>
            </a:r>
            <a:r>
              <a:rPr lang="en-GB" sz="2400" dirty="0"/>
              <a:t> </a:t>
            </a:r>
          </a:p>
          <a:p>
            <a:pPr marL="0" indent="0">
              <a:buNone/>
            </a:pPr>
            <a:r>
              <a:rPr lang="en-GB" sz="2400" dirty="0"/>
              <a:t>Different fuels release different amounts of energy when they burn.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b="1" dirty="0"/>
              <a:t>Method</a:t>
            </a:r>
          </a:p>
          <a:p>
            <a:pPr marL="0" indent="0">
              <a:buNone/>
            </a:pPr>
            <a:r>
              <a:rPr lang="en-GB" sz="2400" dirty="0"/>
              <a:t>Label this diagram using words from the apparatus list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8316DE-4DA0-45A5-9E72-32831AFBE1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61" t="17044" r="42805" b="44927"/>
          <a:stretch/>
        </p:blipFill>
        <p:spPr>
          <a:xfrm>
            <a:off x="155917" y="4100390"/>
            <a:ext cx="4198290" cy="26080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0EA856-DE3D-4ADD-9186-A058202C7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9210" y="2933388"/>
            <a:ext cx="3148291" cy="3580409"/>
          </a:xfrm>
          <a:prstGeom prst="rect">
            <a:avLst/>
          </a:prstGeom>
        </p:spPr>
      </p:pic>
      <p:sp>
        <p:nvSpPr>
          <p:cNvPr id="6" name="AutoShape 69">
            <a:extLst>
              <a:ext uri="{FF2B5EF4-FFF2-40B4-BE49-F238E27FC236}">
                <a16:creationId xmlns:a16="http://schemas.microsoft.com/office/drawing/2014/main" id="{8189703E-2872-4C7C-A3B8-FE878CCAC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134" y="811211"/>
            <a:ext cx="4840132" cy="608205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buFont typeface="Wingdings 2" panose="05020102010507070707" pitchFamily="18" charset="2"/>
              <a:buChar char="!"/>
            </a:pPr>
            <a:r>
              <a:rPr lang="en-US" altLang="en-US" sz="2800" dirty="0">
                <a:sym typeface="Wingdings 2" panose="05020102010507070707" pitchFamily="18" charset="2"/>
              </a:rPr>
              <a:t>Self assess. /7</a:t>
            </a:r>
          </a:p>
          <a:p>
            <a:pPr marL="0" indent="0" eaLnBrk="1" hangingPunct="1"/>
            <a:endParaRPr lang="en-US" altLang="en-US" sz="2800" dirty="0">
              <a:sym typeface="Wingdings 2" panose="05020102010507070707" pitchFamily="18" charset="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8B18F4-EAB2-4A6E-B210-8EBC5A38603B}"/>
              </a:ext>
            </a:extLst>
          </p:cNvPr>
          <p:cNvSpPr txBox="1"/>
          <p:nvPr/>
        </p:nvSpPr>
        <p:spPr>
          <a:xfrm>
            <a:off x="507609" y="4015706"/>
            <a:ext cx="9425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B050"/>
                </a:solidFill>
              </a:rPr>
              <a:t>boiling tube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DD233B-23F4-4BAB-A68A-10AED871B06A}"/>
              </a:ext>
            </a:extLst>
          </p:cNvPr>
          <p:cNvSpPr txBox="1"/>
          <p:nvPr/>
        </p:nvSpPr>
        <p:spPr>
          <a:xfrm>
            <a:off x="2742781" y="4369649"/>
            <a:ext cx="1599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B050"/>
                </a:solidFill>
              </a:rPr>
              <a:t>thermometer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08BA35-E537-44FE-88F8-4BD479C43426}"/>
              </a:ext>
            </a:extLst>
          </p:cNvPr>
          <p:cNvSpPr txBox="1"/>
          <p:nvPr/>
        </p:nvSpPr>
        <p:spPr>
          <a:xfrm>
            <a:off x="240322" y="4955709"/>
            <a:ext cx="13223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B050"/>
                </a:solidFill>
              </a:rPr>
              <a:t>clamp and stand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D01FB7-398F-4E18-A3A7-5726F821AB9D}"/>
              </a:ext>
            </a:extLst>
          </p:cNvPr>
          <p:cNvSpPr txBox="1"/>
          <p:nvPr/>
        </p:nvSpPr>
        <p:spPr>
          <a:xfrm>
            <a:off x="2766350" y="5308277"/>
            <a:ext cx="1322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B050"/>
                </a:solidFill>
              </a:rPr>
              <a:t>(solid) fuel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12E5EC-5FA0-4DCA-9547-158CC92BCA26}"/>
              </a:ext>
            </a:extLst>
          </p:cNvPr>
          <p:cNvSpPr txBox="1"/>
          <p:nvPr/>
        </p:nvSpPr>
        <p:spPr>
          <a:xfrm>
            <a:off x="2742781" y="4854352"/>
            <a:ext cx="1322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B050"/>
                </a:solidFill>
              </a:rPr>
              <a:t>water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CE8A87-BBED-4698-9B3A-D558A068F372}"/>
              </a:ext>
            </a:extLst>
          </p:cNvPr>
          <p:cNvSpPr txBox="1"/>
          <p:nvPr/>
        </p:nvSpPr>
        <p:spPr>
          <a:xfrm>
            <a:off x="3194080" y="5846544"/>
            <a:ext cx="696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B050"/>
                </a:solidFill>
              </a:rPr>
              <a:t>tin lid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AB83DF-6C1C-4C6C-953C-31CAB8E83208}"/>
              </a:ext>
            </a:extLst>
          </p:cNvPr>
          <p:cNvSpPr txBox="1"/>
          <p:nvPr/>
        </p:nvSpPr>
        <p:spPr>
          <a:xfrm>
            <a:off x="271812" y="5799656"/>
            <a:ext cx="13223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B050"/>
                </a:solidFill>
              </a:rPr>
              <a:t>heatproof mat</a:t>
            </a:r>
          </a:p>
        </p:txBody>
      </p:sp>
    </p:spTree>
    <p:extLst>
      <p:ext uri="{BB962C8B-B14F-4D97-AF65-F5344CB8AC3E}">
        <p14:creationId xmlns:p14="http://schemas.microsoft.com/office/powerpoint/2010/main" val="194349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A0A9E-86C7-409A-AEA4-04E8C6052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3368"/>
          </a:xfrm>
        </p:spPr>
        <p:txBody>
          <a:bodyPr/>
          <a:lstStyle/>
          <a:p>
            <a:r>
              <a:rPr lang="en-GB" b="1" dirty="0"/>
              <a:t>Burning fuels gap filler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9DA69E9-6A4F-4E78-B5CE-2FA5A896F0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9490" y="687040"/>
            <a:ext cx="9848232" cy="497631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BA5C16F-EAEE-4A2E-8533-83582E3A1B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030" y="5792787"/>
            <a:ext cx="7296150" cy="1400175"/>
          </a:xfrm>
          <a:prstGeom prst="rect">
            <a:avLst/>
          </a:prstGeom>
        </p:spPr>
      </p:pic>
      <p:sp>
        <p:nvSpPr>
          <p:cNvPr id="6" name="AutoShape 69">
            <a:extLst>
              <a:ext uri="{FF2B5EF4-FFF2-40B4-BE49-F238E27FC236}">
                <a16:creationId xmlns:a16="http://schemas.microsoft.com/office/drawing/2014/main" id="{B79450B5-BAE9-4740-A17C-5A82F2A47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490" y="303889"/>
            <a:ext cx="10818683" cy="1028755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endParaRPr lang="en-US" altLang="en-US" sz="2800" dirty="0">
              <a:sym typeface="Wingdings 2" panose="05020102010507070707" pitchFamily="18" charset="2"/>
            </a:endParaRPr>
          </a:p>
          <a:p>
            <a:pPr marL="457200" indent="-457200" eaLnBrk="1" hangingPunct="1">
              <a:buFont typeface="Wingdings 2" panose="05020102010507070707" pitchFamily="18" charset="2"/>
              <a:buChar char="!"/>
            </a:pPr>
            <a:r>
              <a:rPr lang="en-US" altLang="en-US" sz="2400" dirty="0">
                <a:sym typeface="Wingdings 2" panose="05020102010507070707" pitchFamily="18" charset="2"/>
              </a:rPr>
              <a:t>Fill in the missing words using the words in the box at the bottom of page</a:t>
            </a:r>
          </a:p>
        </p:txBody>
      </p:sp>
    </p:spTree>
    <p:extLst>
      <p:ext uri="{BB962C8B-B14F-4D97-AF65-F5344CB8AC3E}">
        <p14:creationId xmlns:p14="http://schemas.microsoft.com/office/powerpoint/2010/main" val="1675232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A0A9E-86C7-409A-AEA4-04E8C6052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3368"/>
          </a:xfrm>
        </p:spPr>
        <p:txBody>
          <a:bodyPr/>
          <a:lstStyle/>
          <a:p>
            <a:r>
              <a:rPr lang="en-GB" b="1" dirty="0"/>
              <a:t>Burning fuels gap filler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9DA69E9-6A4F-4E78-B5CE-2FA5A896F0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0342" y="716655"/>
            <a:ext cx="9848232" cy="497631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BA5C16F-EAEE-4A2E-8533-83582E3A1B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942" y="5668182"/>
            <a:ext cx="7296150" cy="14001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54E8292-633A-4140-8BF2-63C7C4DA1765}"/>
              </a:ext>
            </a:extLst>
          </p:cNvPr>
          <p:cNvSpPr/>
          <p:nvPr/>
        </p:nvSpPr>
        <p:spPr>
          <a:xfrm>
            <a:off x="4796105" y="1490519"/>
            <a:ext cx="7476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heat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3EB6E6-75E2-49DF-8400-60E227D5A941}"/>
              </a:ext>
            </a:extLst>
          </p:cNvPr>
          <p:cNvSpPr/>
          <p:nvPr/>
        </p:nvSpPr>
        <p:spPr>
          <a:xfrm>
            <a:off x="7783333" y="1483722"/>
            <a:ext cx="10262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boiling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862B22-E39E-4889-8466-093D47FE3DEC}"/>
              </a:ext>
            </a:extLst>
          </p:cNvPr>
          <p:cNvSpPr/>
          <p:nvPr/>
        </p:nvSpPr>
        <p:spPr>
          <a:xfrm>
            <a:off x="5117988" y="1945883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same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978F76-4E75-4505-B9F2-89F6EF71785E}"/>
              </a:ext>
            </a:extLst>
          </p:cNvPr>
          <p:cNvSpPr/>
          <p:nvPr/>
        </p:nvSpPr>
        <p:spPr>
          <a:xfrm>
            <a:off x="5248509" y="2407548"/>
            <a:ext cx="2630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measuring cylinder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ECD41F-0BD7-4FCC-9422-97D5A8F42710}"/>
              </a:ext>
            </a:extLst>
          </p:cNvPr>
          <p:cNvSpPr/>
          <p:nvPr/>
        </p:nvSpPr>
        <p:spPr>
          <a:xfrm>
            <a:off x="6386135" y="3344425"/>
            <a:ext cx="21034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Bunsen burner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3A0F1C-4F3E-43AF-AF74-F9F8B5E84E4F}"/>
              </a:ext>
            </a:extLst>
          </p:cNvPr>
          <p:cNvSpPr/>
          <p:nvPr/>
        </p:nvSpPr>
        <p:spPr>
          <a:xfrm>
            <a:off x="2763603" y="4234361"/>
            <a:ext cx="1875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thermometer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A5CFB1-13E7-4EC9-828C-46C2C1AFD407}"/>
              </a:ext>
            </a:extLst>
          </p:cNvPr>
          <p:cNvSpPr/>
          <p:nvPr/>
        </p:nvSpPr>
        <p:spPr>
          <a:xfrm>
            <a:off x="5668137" y="4696026"/>
            <a:ext cx="785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fuels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D39001-622F-47CE-930B-F49A837BBCE5}"/>
              </a:ext>
            </a:extLst>
          </p:cNvPr>
          <p:cNvSpPr/>
          <p:nvPr/>
        </p:nvSpPr>
        <p:spPr>
          <a:xfrm>
            <a:off x="2903998" y="5131490"/>
            <a:ext cx="1225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distance</a:t>
            </a:r>
          </a:p>
        </p:txBody>
      </p:sp>
      <p:sp>
        <p:nvSpPr>
          <p:cNvPr id="15" name="AutoShape 69">
            <a:extLst>
              <a:ext uri="{FF2B5EF4-FFF2-40B4-BE49-F238E27FC236}">
                <a16:creationId xmlns:a16="http://schemas.microsoft.com/office/drawing/2014/main" id="{964E4E4F-7972-43E0-ACCC-864AB15A6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9730"/>
            <a:ext cx="10515600" cy="825024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marL="442913" indent="-442913" algn="l" defTabSz="914400" rtl="0" eaLnBrk="0" latinLnBrk="0" hangingPunct="0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endParaRPr lang="en-US" altLang="en-US" sz="2800">
              <a:sym typeface="Wingdings 2" panose="05020102010507070707" pitchFamily="18" charset="2"/>
            </a:endParaRPr>
          </a:p>
          <a:p>
            <a:pPr marL="457200" indent="-457200" eaLnBrk="1" hangingPunct="1">
              <a:buFont typeface="Wingdings 2" panose="05020102010507070707" pitchFamily="18" charset="2"/>
              <a:buChar char="!"/>
            </a:pPr>
            <a:r>
              <a:rPr lang="en-US" altLang="en-US" sz="2800">
                <a:sym typeface="Wingdings 2" panose="05020102010507070707" pitchFamily="18" charset="2"/>
              </a:rPr>
              <a:t>Swap books and peer assess /8</a:t>
            </a:r>
            <a:endParaRPr lang="en-US" altLang="en-US" sz="2800" dirty="0"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952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5" grpId="0"/>
      <p:bldP spid="10" grpId="0"/>
      <p:bldP spid="7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9664F-DDCB-4F9A-AB69-785403939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9964"/>
          </a:xfrm>
        </p:spPr>
        <p:txBody>
          <a:bodyPr/>
          <a:lstStyle/>
          <a:p>
            <a:r>
              <a:rPr lang="en-GB" b="1" u="sng" dirty="0"/>
              <a:t>Risk Assessment 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1009261C-9616-4161-993E-EF52D1AB20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078346" y="521611"/>
            <a:ext cx="3085285" cy="2090960"/>
          </a:xfrm>
          <a:prstGeom prst="cloudCallout">
            <a:avLst>
              <a:gd name="adj1" fmla="val 53061"/>
              <a:gd name="adj2" fmla="val 60088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>
            <a:normAutofit lnSpcReduction="1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indent="0"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dirty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What hazards do you have to consider?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5C7639-A7AE-41C9-814C-21747776C249}"/>
              </a:ext>
            </a:extLst>
          </p:cNvPr>
          <p:cNvSpPr txBox="1"/>
          <p:nvPr/>
        </p:nvSpPr>
        <p:spPr>
          <a:xfrm>
            <a:off x="798444" y="1552892"/>
            <a:ext cx="686992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Hair tied 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Ties tucked 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Bags under desks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No sitting down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Seats tucked under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Goggles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Lit splints allowed to extinguish on heat 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Take care to ensure boiling tubes don’t roll off desks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Do not touch broken glass – alert teacher </a:t>
            </a:r>
            <a:r>
              <a:rPr lang="en-GB" sz="2400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87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537E5-FC38-416F-A90F-32C7D4A2F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Before you begin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78FF9-3EFB-4485-BDA8-C51D6D378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Get into groups of four (A,B,C,D)</a:t>
            </a:r>
          </a:p>
          <a:p>
            <a:r>
              <a:rPr lang="en-GB" dirty="0"/>
              <a:t>Person A from each group to fetch clamp and stand </a:t>
            </a:r>
          </a:p>
          <a:p>
            <a:r>
              <a:rPr lang="en-GB" dirty="0"/>
              <a:t>Person B from each group to fetch goggles, heat mat, stopwatch, thermometer and measuring cylinder. </a:t>
            </a:r>
          </a:p>
          <a:p>
            <a:r>
              <a:rPr lang="en-GB" dirty="0"/>
              <a:t>Spirit lamps to be used rather than solid fuels in tin lids. These are to be used </a:t>
            </a:r>
            <a:r>
              <a:rPr lang="en-GB" b="1" dirty="0"/>
              <a:t>one at a time . </a:t>
            </a:r>
            <a:r>
              <a:rPr lang="en-GB" dirty="0"/>
              <a:t>Person C to fetch first fuel </a:t>
            </a:r>
            <a:r>
              <a:rPr lang="en-GB" b="1" dirty="0"/>
              <a:t> </a:t>
            </a:r>
          </a:p>
          <a:p>
            <a:r>
              <a:rPr lang="en-GB" dirty="0"/>
              <a:t>Boiling tubes to be fetched only when clamp stand set up. Think carefully  about how high up you set it. Person A to start setting up with assistance from person C.  </a:t>
            </a:r>
          </a:p>
          <a:p>
            <a:r>
              <a:rPr lang="en-GB" dirty="0"/>
              <a:t>Spirit lamps to be lit using splint from lit Bunsen burners around the room. Person D to light when ready to begin. </a:t>
            </a:r>
          </a:p>
          <a:p>
            <a:endParaRPr lang="en-GB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60070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49B3A-FA05-44CC-BEB7-6F92D081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59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07CA160-8A01-47CC-84A8-D3424652B5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127" y="1096534"/>
            <a:ext cx="10515600" cy="33450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6270C9-E910-4E48-A9F7-8A77C6D8E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127" y="4281529"/>
            <a:ext cx="9239250" cy="2514600"/>
          </a:xfrm>
          <a:prstGeom prst="rect">
            <a:avLst/>
          </a:prstGeom>
        </p:spPr>
      </p:pic>
      <p:sp>
        <p:nvSpPr>
          <p:cNvPr id="7" name="AutoShape 69">
            <a:extLst>
              <a:ext uri="{FF2B5EF4-FFF2-40B4-BE49-F238E27FC236}">
                <a16:creationId xmlns:a16="http://schemas.microsoft.com/office/drawing/2014/main" id="{776B27AD-6574-451D-9023-C7B786FA8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751" y="294309"/>
            <a:ext cx="9718408" cy="660593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Record your results in the table and answer the questions. </a:t>
            </a:r>
          </a:p>
          <a:p>
            <a:pPr marL="0" indent="0" eaLnBrk="1" hangingPunct="1"/>
            <a:endParaRPr lang="en-US" altLang="en-US" sz="2800" dirty="0"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25671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BA656-8FEA-4B17-B582-B0255749A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Packing up: </a:t>
            </a:r>
            <a:r>
              <a:rPr lang="en-GB" sz="3600" b="1" dirty="0"/>
              <a:t>without talking</a:t>
            </a:r>
            <a:r>
              <a:rPr lang="en-GB" sz="4000" b="1" dirty="0"/>
              <a:t>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22213-2740-4A6A-8DE8-3089ED711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Person A from each group to dismantle and return clamps and stand</a:t>
            </a:r>
          </a:p>
          <a:p>
            <a:r>
              <a:rPr lang="en-GB" dirty="0"/>
              <a:t>Person B to replace boiling tube and spirit burners </a:t>
            </a:r>
            <a:r>
              <a:rPr lang="en-GB" b="1" dirty="0"/>
              <a:t>MAKE SURE THE FLAMES ARE EXTINGUISHED. </a:t>
            </a:r>
            <a:endParaRPr lang="en-GB" dirty="0"/>
          </a:p>
          <a:p>
            <a:r>
              <a:rPr lang="en-GB" dirty="0"/>
              <a:t> Person C from each group to return stop clock, measuring cylinder and heat mats </a:t>
            </a:r>
          </a:p>
          <a:p>
            <a:r>
              <a:rPr lang="en-GB" dirty="0"/>
              <a:t>Person D from each group returns goggles neatly.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455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564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 2</vt:lpstr>
      <vt:lpstr>Office Theme</vt:lpstr>
      <vt:lpstr>Burning fuels: Learning objectives </vt:lpstr>
      <vt:lpstr>Burning Fuels </vt:lpstr>
      <vt:lpstr>Burning Fuels </vt:lpstr>
      <vt:lpstr>Burning fuels gap filler</vt:lpstr>
      <vt:lpstr>Burning fuels gap filler</vt:lpstr>
      <vt:lpstr>Risk Assessment </vt:lpstr>
      <vt:lpstr>Before you begin</vt:lpstr>
      <vt:lpstr> </vt:lpstr>
      <vt:lpstr>Packing up: without talking. </vt:lpstr>
      <vt:lpstr>Burning fuels: evaluation and conclusion </vt:lpstr>
      <vt:lpstr>Fuel comparisons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Vincent Rason</dc:creator>
  <cp:lastModifiedBy>F Sheikh</cp:lastModifiedBy>
  <cp:revision>20</cp:revision>
  <dcterms:created xsi:type="dcterms:W3CDTF">2018-10-04T08:37:01Z</dcterms:created>
  <dcterms:modified xsi:type="dcterms:W3CDTF">2018-10-28T15:40:20Z</dcterms:modified>
</cp:coreProperties>
</file>