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11" r:id="rId4"/>
    <p:sldMasterId id="2147483747" r:id="rId5"/>
    <p:sldMasterId id="2147483759" r:id="rId6"/>
    <p:sldMasterId id="2147483774" r:id="rId7"/>
    <p:sldMasterId id="2147483789" r:id="rId8"/>
    <p:sldMasterId id="2147483873" r:id="rId9"/>
    <p:sldMasterId id="2147483897" r:id="rId10"/>
  </p:sldMasterIdLst>
  <p:notesMasterIdLst>
    <p:notesMasterId r:id="rId41"/>
  </p:notesMasterIdLst>
  <p:sldIdLst>
    <p:sldId id="256" r:id="rId11"/>
    <p:sldId id="257" r:id="rId12"/>
    <p:sldId id="410" r:id="rId13"/>
    <p:sldId id="406" r:id="rId14"/>
    <p:sldId id="279" r:id="rId15"/>
    <p:sldId id="411" r:id="rId16"/>
    <p:sldId id="317" r:id="rId17"/>
    <p:sldId id="412" r:id="rId18"/>
    <p:sldId id="306" r:id="rId19"/>
    <p:sldId id="308" r:id="rId20"/>
    <p:sldId id="307" r:id="rId21"/>
    <p:sldId id="301" r:id="rId22"/>
    <p:sldId id="310" r:id="rId23"/>
    <p:sldId id="311" r:id="rId24"/>
    <p:sldId id="309" r:id="rId25"/>
    <p:sldId id="312" r:id="rId26"/>
    <p:sldId id="313" r:id="rId27"/>
    <p:sldId id="325" r:id="rId28"/>
    <p:sldId id="392" r:id="rId29"/>
    <p:sldId id="415" r:id="rId30"/>
    <p:sldId id="414" r:id="rId31"/>
    <p:sldId id="413" r:id="rId32"/>
    <p:sldId id="335" r:id="rId33"/>
    <p:sldId id="336" r:id="rId34"/>
    <p:sldId id="399" r:id="rId35"/>
    <p:sldId id="400" r:id="rId36"/>
    <p:sldId id="401" r:id="rId37"/>
    <p:sldId id="402" r:id="rId38"/>
    <p:sldId id="403" r:id="rId39"/>
    <p:sldId id="371" r:id="rId4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8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216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0" Type="http://schemas.openxmlformats.org/officeDocument/2006/relationships/slide" Target="slides/slide10.xml"/><Relationship Id="rId4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7-09-13T09:27:36.71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10089 13846 0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24/03/2019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539E37-94B6-4F24-85A3-B787D164CD9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5200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3CDFC-0183-4459-B46C-F2EC9CD0E2F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162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539E37-94B6-4F24-85A3-B787D164CD9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5263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539E37-94B6-4F24-85A3-B787D164CD9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054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825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CD77D-DB66-4687-BA08-0B94C5A9A4E8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5147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929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3CDFC-0183-4459-B46C-F2EC9CD0E2F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167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this </a:t>
            </a:r>
            <a:r>
              <a:rPr lang="en-GB" dirty="0" err="1"/>
              <a:t>PhET</a:t>
            </a:r>
            <a:r>
              <a:rPr lang="en-GB" dirty="0"/>
              <a:t> animation if practical not possible!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59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3CDFC-0183-4459-B46C-F2EC9CD0E2F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294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539E37-94B6-4F24-85A3-B787D164CD9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2299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539E37-94B6-4F24-85A3-B787D164CD9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103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7435E-A079-4C57-8EE3-E128A979FE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099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DF578-DEF9-4C37-B934-D8F1AB486F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709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84C6C-9C51-4BCF-B436-775975C2A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168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B000E-05B9-4DB4-BC2B-AE5D920942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41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F5CB1-0938-410B-A8D5-58B661B7B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681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1B4CC-3F69-4737-A06E-2EA7466A9F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46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08ADC-2AC2-4DB3-AFDB-69E49DC38B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45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02E8C-E1BA-4044-89C2-5CFE3765B3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353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97979-2050-4812-B829-9948F46F1F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469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D5214E-CE25-4F9A-981D-EAC5D542721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6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F534F-76C3-4B9E-B6EF-230C452842F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133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AE9D5D-4D10-4D60-94EE-46FE178FC78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664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54D01B-1D3C-424A-8B1E-DF67A92E54F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333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A626C4-0473-4A6B-A5B3-B2D2778B6D0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725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3BEE87-1DA5-4A85-87BE-3D1B1A536FE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368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23673F-CABA-4327-9C17-1A4C950703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462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169EF-1B8D-4064-998A-1B2151E3EF5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786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998DEF-9D02-400D-9C19-6D179C0384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2984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5BAAFD-8ABC-42DE-A185-473A176C4BF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763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A01D8-CBD6-4A30-8D08-B42F4762E62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57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846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03333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9491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283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659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5658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099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8127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92543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4286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149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874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298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564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6592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48690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249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6389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9360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663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028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933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929272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491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5695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2505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592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051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FD5933-565A-4C7D-B3A7-27808BA3DEE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720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7525CD-D200-469E-8E70-BD4706F2995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39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B9D64-526C-4441-B4C5-5A4D456BA5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E2AE7C-16DD-4EB9-93F0-E6A6EABED2A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516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F5AA8B-D5F4-4D55-8CF0-48BE451B026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82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4F09A-4EEA-409D-9EB5-49A8E5225F6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468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DF392-EE9C-4177-BBB0-745E40BE7E8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739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9F884F-49DE-421A-9B0A-76AE349E3F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13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F915E-BB49-443D-8E65-6D48DBFF4B5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967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6A7C12-098A-46E6-BB2A-BE14A48C351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651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C297FA-AB37-4676-AEC6-3318863037D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50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4A6D-13AB-4D24-999F-D426BA35F1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924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5162D-3B70-4DF1-96C2-A9DEB0ACB3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6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60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7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24/03/2019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DEA2E7-7E4F-4C87-9C16-2D8E916ED4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5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SP5d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Electromagnetic waves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03648" y="186481"/>
            <a:ext cx="216024" cy="207749"/>
          </a:xfrm>
          <a:prstGeom prst="rect">
            <a:avLst/>
          </a:prstGeom>
          <a:solidFill>
            <a:srgbClr val="ED6C28"/>
          </a:solidFill>
        </p:spPr>
        <p:txBody>
          <a:bodyPr wrap="square" lIns="27000" tIns="0" rIns="54000" bIns="0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729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ransition>
    <p:sndAc>
      <p:stSnd>
        <p:snd r:embed="rId16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electromagnetic spectrum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2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8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7A942-331B-4968-B01E-5769009A130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4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evUL4wPdprao-yKOZ8GFNw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twitter.com/hpscienc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4.xml"/><Relationship Id="rId1" Type="http://schemas.openxmlformats.org/officeDocument/2006/relationships/video" Target="https://www.youtube.com/embed/Dw50SCHEzOM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youtu.be/Dw50SCHEzO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11.xml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104.xml"/><Relationship Id="rId1" Type="http://schemas.openxmlformats.org/officeDocument/2006/relationships/video" Target="https://www.youtube.com/embed/dAOzDsluIX0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youtu.be/dAOzDsluIX0?t=1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evUL4wPdprao-yKOZ8GFNw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twitter.com/hpscience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hyperlink" Target="http://www.bizrate.com/electricirons/pid11496948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4.xml"/><Relationship Id="rId1" Type="http://schemas.openxmlformats.org/officeDocument/2006/relationships/video" Target="https://www.youtube.com/embed/vP12inOxG88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www.youtube.com/watch?v=vP12inOxG8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/legacy/energy-forms-and-chang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24/03/2019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503531" y="648343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8Kd1 – Power &amp; Efficiency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22" name="AutoShape 4">
            <a:extLst>
              <a:ext uri="{FF2B5EF4-FFF2-40B4-BE49-F238E27FC236}">
                <a16:creationId xmlns:a16="http://schemas.microsoft.com/office/drawing/2014/main" id="{06ACF47E-47A0-BD47-B50B-8691D1A4A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105" y="1260233"/>
            <a:ext cx="3915147" cy="1789874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</a:t>
            </a:r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L</a:t>
            </a:r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ist all the things that are </a:t>
            </a:r>
            <a:r>
              <a:rPr lang="en-GB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using energy </a:t>
            </a:r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in this picture, IN ORDER of which will use the most to run</a:t>
            </a:r>
          </a:p>
          <a:p>
            <a:pPr eaLnBrk="1" hangingPunct="1">
              <a:defRPr/>
            </a:pPr>
            <a:r>
              <a:rPr lang="en-GB" altLang="en-US" sz="2000" b="1" dirty="0">
                <a:solidFill>
                  <a:schemeClr val="bg1"/>
                </a:solidFill>
                <a:sym typeface="Wingdings 2" panose="05020102010507070707" pitchFamily="18" charset="2"/>
              </a:rPr>
              <a:t></a:t>
            </a:r>
            <a:r>
              <a:rPr lang="en-GB" altLang="en-US" sz="2000" dirty="0">
                <a:solidFill>
                  <a:schemeClr val="bg1"/>
                </a:solidFill>
                <a:sym typeface="Wingdings 2" panose="05020102010507070707" pitchFamily="18" charset="2"/>
              </a:rPr>
              <a:t>	</a:t>
            </a:r>
            <a:r>
              <a:rPr lang="en-GB" altLang="en-US" sz="2000" dirty="0">
                <a:solidFill>
                  <a:schemeClr val="bg1"/>
                </a:solidFill>
                <a:latin typeface="+mj-lt"/>
                <a:sym typeface="Wingdings 2" panose="05020102010507070707" pitchFamily="18" charset="2"/>
              </a:rPr>
              <a:t>Explain your order</a:t>
            </a:r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10155B35-57DC-D544-B75D-8E27DB19F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3" t="10080" r="15843" b="10129"/>
          <a:stretch>
            <a:fillRect/>
          </a:stretch>
        </p:blipFill>
        <p:spPr bwMode="auto">
          <a:xfrm>
            <a:off x="103620" y="1235769"/>
            <a:ext cx="4604087" cy="324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AutoShape 18">
            <a:extLst>
              <a:ext uri="{FF2B5EF4-FFF2-40B4-BE49-F238E27FC236}">
                <a16:creationId xmlns:a16="http://schemas.microsoft.com/office/drawing/2014/main" id="{9F694A42-A964-6B45-AB78-EFCED1709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624" y="3099972"/>
            <a:ext cx="3372108" cy="1566175"/>
          </a:xfrm>
          <a:prstGeom prst="cloudCallout">
            <a:avLst>
              <a:gd name="adj1" fmla="val -72121"/>
              <a:gd name="adj2" fmla="val 810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don’t we all have the same order?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500" y="2329382"/>
            <a:ext cx="3429000" cy="248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1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https://www.youtube.com/watch?v=-zvCUmeoHpw</a:t>
            </a: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555" y="4622249"/>
            <a:ext cx="2007282" cy="521253"/>
          </a:xfrm>
          <a:prstGeom prst="rect">
            <a:avLst/>
          </a:prstGeom>
        </p:spPr>
      </p:pic>
      <p:pic>
        <p:nvPicPr>
          <p:cNvPr id="2" name="Dw50SCHEzOM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80291" y="0"/>
            <a:ext cx="8144420" cy="45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1540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"/>
          <p:cNvSpPr txBox="1">
            <a:spLocks noChangeArrowheads="1"/>
          </p:cNvSpPr>
          <p:nvPr/>
        </p:nvSpPr>
        <p:spPr bwMode="auto">
          <a:xfrm>
            <a:off x="179883" y="829450"/>
            <a:ext cx="864523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360363" marR="0" lvl="0" indent="-360363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Efficiency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 measure of how much ______ is usefully transferred.</a:t>
            </a:r>
          </a:p>
          <a:p>
            <a:pPr marL="360363" marR="0" lvl="0" indent="-360363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more efficient an energy transfer is the ____ energy is wasted.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2444" y="815600"/>
            <a:ext cx="144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5664" y="1903579"/>
            <a:ext cx="144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5949090" y="170589"/>
            <a:ext cx="2952556" cy="1874983"/>
          </a:xfrm>
          <a:prstGeom prst="cloudCallout">
            <a:avLst>
              <a:gd name="adj1" fmla="val -62774"/>
              <a:gd name="adj2" fmla="val -4907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How efficient do you think the human body is?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CDCB502D-FF2B-6E4A-8FBA-A42C946DA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83" y="187715"/>
            <a:ext cx="2929078" cy="470653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</a:t>
            </a:r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Copy and complete</a:t>
            </a:r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A908CD-1652-F04B-8EB1-7BC2CBF7E77D}"/>
              </a:ext>
            </a:extLst>
          </p:cNvPr>
          <p:cNvSpPr/>
          <p:nvPr/>
        </p:nvSpPr>
        <p:spPr>
          <a:xfrm>
            <a:off x="179883" y="3051497"/>
            <a:ext cx="8898466" cy="12764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0A072F-A7AC-D24E-A2B5-A518583EC5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8" y="3188365"/>
            <a:ext cx="8811491" cy="10520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25AA339-7684-D147-8004-223C09026A50}"/>
              </a:ext>
            </a:extLst>
          </p:cNvPr>
          <p:cNvSpPr/>
          <p:nvPr/>
        </p:nvSpPr>
        <p:spPr>
          <a:xfrm>
            <a:off x="2259495" y="3188365"/>
            <a:ext cx="6668434" cy="1052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t="20158" r="10001" b="21524"/>
          <a:stretch>
            <a:fillRect/>
          </a:stretch>
        </p:blipFill>
        <p:spPr bwMode="auto">
          <a:xfrm>
            <a:off x="12014" y="0"/>
            <a:ext cx="9131986" cy="408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-457199" y="-629595"/>
            <a:ext cx="4303986" cy="3041719"/>
          </a:xfrm>
          <a:prstGeom prst="cloudCallout">
            <a:avLst>
              <a:gd name="adj1" fmla="val -34641"/>
              <a:gd name="adj2" fmla="val 90685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the human body very efficient?</a:t>
            </a:r>
          </a:p>
        </p:txBody>
      </p:sp>
      <p:sp>
        <p:nvSpPr>
          <p:cNvPr id="9220" name="AutoShape 13"/>
          <p:cNvSpPr>
            <a:spLocks noChangeArrowheads="1"/>
          </p:cNvSpPr>
          <p:nvPr/>
        </p:nvSpPr>
        <p:spPr bwMode="auto">
          <a:xfrm>
            <a:off x="4966139" y="2822028"/>
            <a:ext cx="2830783" cy="2092740"/>
          </a:xfrm>
          <a:prstGeom prst="cloudCallout">
            <a:avLst>
              <a:gd name="adj1" fmla="val 86270"/>
              <a:gd name="adj2" fmla="val 41918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How can you tell?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149864" y="4210440"/>
            <a:ext cx="46586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Efficiency = 25 %</a:t>
            </a:r>
          </a:p>
        </p:txBody>
      </p:sp>
    </p:spTree>
    <p:extLst>
      <p:ext uri="{BB962C8B-B14F-4D97-AF65-F5344CB8AC3E}">
        <p14:creationId xmlns:p14="http://schemas.microsoft.com/office/powerpoint/2010/main" val="54397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  <p:bldP spid="9220" grpId="0" animBg="1"/>
      <p:bldP spid="450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14133" y="942612"/>
            <a:ext cx="6129867" cy="420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-536223" y="138049"/>
            <a:ext cx="4645377" cy="3041719"/>
          </a:xfrm>
          <a:prstGeom prst="cloudCallout">
            <a:avLst>
              <a:gd name="adj1" fmla="val -32697"/>
              <a:gd name="adj2" fmla="val 9254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it going to be easy to draw curved arrows like this?</a:t>
            </a:r>
          </a:p>
        </p:txBody>
      </p:sp>
    </p:spTree>
    <p:extLst>
      <p:ext uri="{BB962C8B-B14F-4D97-AF65-F5344CB8AC3E}">
        <p14:creationId xmlns:p14="http://schemas.microsoft.com/office/powerpoint/2010/main" val="62454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14133" y="942612"/>
            <a:ext cx="6129867" cy="420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146755" y="124514"/>
            <a:ext cx="6987822" cy="1478509"/>
          </a:xfrm>
          <a:prstGeom prst="roundRect">
            <a:avLst>
              <a:gd name="adj" fmla="val 7899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1338" marR="0" lvl="0" indent="-54133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!"/>
              <a:tabLst>
                <a:tab pos="541338" algn="l"/>
              </a:tabLst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Sketch a straight line Sankey diagram for the climber on your whiteboard. </a:t>
            </a:r>
          </a:p>
          <a:p>
            <a:pPr marL="541338" marR="0" lvl="0" indent="-54133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!"/>
              <a:tabLst>
                <a:tab pos="541338" algn="l"/>
              </a:tabLst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Adjust it as you watch the next video.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23" descr="Show-Me® SUPERTOUGH Gridded Drywipe Boards"/>
          <p:cNvPicPr>
            <a:picLocks noChangeAspect="1" noChangeArrowheads="1"/>
          </p:cNvPicPr>
          <p:nvPr/>
        </p:nvPicPr>
        <p:blipFill>
          <a:blip r:embed="rId4" cstate="print"/>
          <a:srcRect t="11323"/>
          <a:stretch>
            <a:fillRect/>
          </a:stretch>
        </p:blipFill>
        <p:spPr bwMode="auto">
          <a:xfrm>
            <a:off x="383823" y="1804671"/>
            <a:ext cx="1323736" cy="1636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9520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500" y="2329382"/>
            <a:ext cx="3429000" cy="248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1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https://www.youtube.com/watch?v=-zvCUmeoHpw</a:t>
            </a: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555" y="4622249"/>
            <a:ext cx="2007282" cy="521253"/>
          </a:xfrm>
          <a:prstGeom prst="rect">
            <a:avLst/>
          </a:prstGeom>
        </p:spPr>
      </p:pic>
      <p:pic>
        <p:nvPicPr>
          <p:cNvPr id="3" name="dAOzDsluIX0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81890" y="0"/>
            <a:ext cx="7906327" cy="44473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632040" y="498456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22680" y="49752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041835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14133" y="942612"/>
            <a:ext cx="6129867" cy="420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146755" y="124514"/>
            <a:ext cx="6987822" cy="1478509"/>
          </a:xfrm>
          <a:prstGeom prst="roundRect">
            <a:avLst>
              <a:gd name="adj" fmla="val 7899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1338" marR="0" lvl="0" indent="-54133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!"/>
              <a:tabLst>
                <a:tab pos="541338" algn="l"/>
              </a:tabLst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Sketch a straight line Sankey diagram for the climber on your whiteboard. </a:t>
            </a:r>
          </a:p>
          <a:p>
            <a:pPr marL="541338" marR="0" lvl="0" indent="-54133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!"/>
              <a:tabLst>
                <a:tab pos="541338" algn="l"/>
              </a:tabLst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Adjust it as you watch the next video.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23" descr="Show-Me® SUPERTOUGH Gridded Drywipe Boards"/>
          <p:cNvPicPr>
            <a:picLocks noChangeAspect="1" noChangeArrowheads="1"/>
          </p:cNvPicPr>
          <p:nvPr/>
        </p:nvPicPr>
        <p:blipFill>
          <a:blip r:embed="rId4" cstate="print"/>
          <a:srcRect t="11323"/>
          <a:stretch>
            <a:fillRect/>
          </a:stretch>
        </p:blipFill>
        <p:spPr bwMode="auto">
          <a:xfrm>
            <a:off x="383823" y="1804671"/>
            <a:ext cx="1323736" cy="1636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0716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4356" y="1484162"/>
            <a:ext cx="5339644" cy="36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146755" y="124514"/>
            <a:ext cx="6987822" cy="1930064"/>
          </a:xfrm>
          <a:prstGeom prst="roundRect">
            <a:avLst>
              <a:gd name="adj" fmla="val 7899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1338" marR="0" lvl="0" indent="-54133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!"/>
              <a:tabLst>
                <a:tab pos="541338" algn="l"/>
              </a:tabLst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Draw your Sankey diagram out neatly on your graph paper. Make sure you label it fully with amounts of energy in joules and the type of energy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995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-paper-v-7x9"/>
          <p:cNvPicPr>
            <a:picLocks noChangeAspect="1" noChangeArrowheads="1"/>
          </p:cNvPicPr>
          <p:nvPr/>
        </p:nvPicPr>
        <p:blipFill>
          <a:blip r:embed="rId2" cstate="print">
            <a:lum bright="20000" contrast="-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59571" y="-1359569"/>
            <a:ext cx="6424863" cy="914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923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6">
            <a:extLst>
              <a:ext uri="{FF2B5EF4-FFF2-40B4-BE49-F238E27FC236}">
                <a16:creationId xmlns:a16="http://schemas.microsoft.com/office/drawing/2014/main" id="{41FF492E-D9C7-4848-B28D-BA5750C6E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39" y="293073"/>
            <a:ext cx="4715707" cy="965032"/>
          </a:xfrm>
          <a:prstGeom prst="roundRect">
            <a:avLst>
              <a:gd name="adj" fmla="val 7899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1338" marR="0" lvl="0" indent="-54133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!"/>
              <a:tabLst>
                <a:tab pos="541338" algn="l"/>
              </a:tabLst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Stick in and complete your worksheet.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5EFD41-7084-7A4D-BA1D-1ACCF5690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704" y="0"/>
            <a:ext cx="36382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0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91" y="82270"/>
            <a:ext cx="8229600" cy="857250"/>
          </a:xfrm>
        </p:spPr>
        <p:txBody>
          <a:bodyPr/>
          <a:lstStyle/>
          <a:p>
            <a:pPr algn="l" eaLnBrk="1" hangingPunct="1"/>
            <a:r>
              <a:rPr lang="en-GB" altLang="en-US" b="1" dirty="0">
                <a:latin typeface="Trebuchet MS" panose="020B0603020202020204" pitchFamily="34" charset="0"/>
              </a:rPr>
              <a:t>Key questions</a:t>
            </a:r>
            <a:endParaRPr lang="en-US" altLang="en-US" b="1" dirty="0">
              <a:latin typeface="Trebuchet MS" panose="020B0603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0282" y="1134725"/>
            <a:ext cx="6723458" cy="3813571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b="1" dirty="0">
                <a:latin typeface="Trebuchet MS" panose="020B0603020202020204" pitchFamily="34" charset="0"/>
              </a:rPr>
              <a:t>What does the power rating of an appliance tell us?</a:t>
            </a:r>
          </a:p>
          <a:p>
            <a:pPr marL="0" indent="0" eaLnBrk="1" hangingPunct="1">
              <a:buNone/>
            </a:pPr>
            <a:endParaRPr lang="en-GB" altLang="en-US" sz="2800" b="1" dirty="0">
              <a:latin typeface="Trebuchet MS" panose="020B0603020202020204" pitchFamily="34" charset="0"/>
            </a:endParaRPr>
          </a:p>
          <a:p>
            <a:pPr eaLnBrk="1" hangingPunct="1"/>
            <a:r>
              <a:rPr lang="en-GB" altLang="en-US" sz="2800" b="1" dirty="0">
                <a:latin typeface="Trebuchet MS" panose="020B0603020202020204" pitchFamily="34" charset="0"/>
              </a:rPr>
              <a:t>What does efficiency mean?</a:t>
            </a:r>
          </a:p>
          <a:p>
            <a:pPr eaLnBrk="1" hangingPunct="1"/>
            <a:endParaRPr lang="en-GB" altLang="en-US" sz="2800" b="1" dirty="0">
              <a:latin typeface="Trebuchet MS" panose="020B0603020202020204" pitchFamily="34" charset="0"/>
            </a:endParaRPr>
          </a:p>
          <a:p>
            <a:pPr eaLnBrk="1" hangingPunct="1"/>
            <a:r>
              <a:rPr lang="en-GB" altLang="en-US" sz="2800" b="1" dirty="0">
                <a:latin typeface="Trebuchet MS" panose="020B0603020202020204" pitchFamily="34" charset="0"/>
              </a:rPr>
              <a:t>What do Sankey diagram show us?</a:t>
            </a:r>
          </a:p>
        </p:txBody>
      </p:sp>
      <p:grpSp>
        <p:nvGrpSpPr>
          <p:cNvPr id="4100" name="Group 7"/>
          <p:cNvGrpSpPr>
            <a:grpSpLocks/>
          </p:cNvGrpSpPr>
          <p:nvPr/>
        </p:nvGrpSpPr>
        <p:grpSpPr bwMode="auto">
          <a:xfrm>
            <a:off x="8162924" y="271521"/>
            <a:ext cx="713185" cy="863204"/>
            <a:chOff x="2213" y="1095"/>
            <a:chExt cx="300" cy="363"/>
          </a:xfrm>
        </p:grpSpPr>
        <p:grpSp>
          <p:nvGrpSpPr>
            <p:cNvPr id="4101" name="Group 8"/>
            <p:cNvGrpSpPr>
              <a:grpSpLocks/>
            </p:cNvGrpSpPr>
            <p:nvPr/>
          </p:nvGrpSpPr>
          <p:grpSpPr bwMode="auto">
            <a:xfrm>
              <a:off x="2289" y="1118"/>
              <a:ext cx="141" cy="78"/>
              <a:chOff x="2289" y="1118"/>
              <a:chExt cx="141" cy="78"/>
            </a:xfrm>
          </p:grpSpPr>
          <p:sp>
            <p:nvSpPr>
              <p:cNvPr id="4103" name="Rectangle 9"/>
              <p:cNvSpPr>
                <a:spLocks noChangeArrowheads="1"/>
              </p:cNvSpPr>
              <p:nvPr/>
            </p:nvSpPr>
            <p:spPr bwMode="auto">
              <a:xfrm>
                <a:off x="2289" y="1137"/>
                <a:ext cx="141" cy="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104" name="Freeform 10"/>
              <p:cNvSpPr>
                <a:spLocks/>
              </p:cNvSpPr>
              <p:nvPr/>
            </p:nvSpPr>
            <p:spPr bwMode="auto">
              <a:xfrm>
                <a:off x="2292" y="1118"/>
                <a:ext cx="137" cy="19"/>
              </a:xfrm>
              <a:custGeom>
                <a:avLst/>
                <a:gdLst>
                  <a:gd name="T0" fmla="*/ 0 w 137"/>
                  <a:gd name="T1" fmla="*/ 19 h 19"/>
                  <a:gd name="T2" fmla="*/ 26 w 137"/>
                  <a:gd name="T3" fmla="*/ 19 h 19"/>
                  <a:gd name="T4" fmla="*/ 47 w 137"/>
                  <a:gd name="T5" fmla="*/ 4 h 19"/>
                  <a:gd name="T6" fmla="*/ 60 w 137"/>
                  <a:gd name="T7" fmla="*/ 0 h 19"/>
                  <a:gd name="T8" fmla="*/ 77 w 137"/>
                  <a:gd name="T9" fmla="*/ 0 h 19"/>
                  <a:gd name="T10" fmla="*/ 92 w 137"/>
                  <a:gd name="T11" fmla="*/ 7 h 19"/>
                  <a:gd name="T12" fmla="*/ 102 w 137"/>
                  <a:gd name="T13" fmla="*/ 12 h 19"/>
                  <a:gd name="T14" fmla="*/ 111 w 137"/>
                  <a:gd name="T15" fmla="*/ 16 h 19"/>
                  <a:gd name="T16" fmla="*/ 122 w 137"/>
                  <a:gd name="T17" fmla="*/ 18 h 19"/>
                  <a:gd name="T18" fmla="*/ 137 w 137"/>
                  <a:gd name="T19" fmla="*/ 19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7" h="19">
                    <a:moveTo>
                      <a:pt x="0" y="19"/>
                    </a:moveTo>
                    <a:lnTo>
                      <a:pt x="26" y="19"/>
                    </a:lnTo>
                    <a:lnTo>
                      <a:pt x="47" y="4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2" y="7"/>
                    </a:lnTo>
                    <a:lnTo>
                      <a:pt x="102" y="12"/>
                    </a:lnTo>
                    <a:lnTo>
                      <a:pt x="111" y="16"/>
                    </a:lnTo>
                    <a:lnTo>
                      <a:pt x="122" y="18"/>
                    </a:lnTo>
                    <a:lnTo>
                      <a:pt x="137" y="19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013"/>
              </a:p>
            </p:txBody>
          </p:sp>
        </p:grpSp>
        <p:pic>
          <p:nvPicPr>
            <p:cNvPr id="4102" name="Picture 11" descr="Best School badge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095"/>
              <a:ext cx="300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1339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6">
            <a:extLst>
              <a:ext uri="{FF2B5EF4-FFF2-40B4-BE49-F238E27FC236}">
                <a16:creationId xmlns:a16="http://schemas.microsoft.com/office/drawing/2014/main" id="{41FF492E-D9C7-4848-B28D-BA5750C6E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749" y="202921"/>
            <a:ext cx="2983673" cy="672842"/>
          </a:xfrm>
          <a:prstGeom prst="roundRect">
            <a:avLst>
              <a:gd name="adj" fmla="val 7899"/>
            </a:avLst>
          </a:prstGeom>
          <a:solidFill>
            <a:srgbClr val="009242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1338" marR="0" lvl="0" indent="-54133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!"/>
              <a:tabLst>
                <a:tab pos="541338" algn="l"/>
              </a:tabLst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Self assess.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9FC1762-3269-2A4D-8963-50F74112F8A1}"/>
              </a:ext>
            </a:extLst>
          </p:cNvPr>
          <p:cNvGrpSpPr/>
          <p:nvPr/>
        </p:nvGrpSpPr>
        <p:grpSpPr>
          <a:xfrm>
            <a:off x="429228" y="324835"/>
            <a:ext cx="5159497" cy="4493829"/>
            <a:chOff x="2962140" y="202921"/>
            <a:chExt cx="5609554" cy="51351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4D05DE9-57CA-CD48-AD96-AAED803D0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2140" y="202921"/>
              <a:ext cx="5609554" cy="147536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81E9F9E-6106-8048-B92C-85AAF9E97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2140" y="1592316"/>
              <a:ext cx="5423905" cy="3745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5802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91" y="82270"/>
            <a:ext cx="8229600" cy="857250"/>
          </a:xfrm>
        </p:spPr>
        <p:txBody>
          <a:bodyPr/>
          <a:lstStyle/>
          <a:p>
            <a:pPr algn="l" eaLnBrk="1" hangingPunct="1"/>
            <a:r>
              <a:rPr lang="en-GB" altLang="en-US" b="1" dirty="0">
                <a:latin typeface="Trebuchet MS" panose="020B0603020202020204" pitchFamily="34" charset="0"/>
              </a:rPr>
              <a:t>Key questions</a:t>
            </a:r>
            <a:endParaRPr lang="en-US" altLang="en-US" b="1" dirty="0">
              <a:latin typeface="Trebuchet MS" panose="020B0603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0282" y="1134725"/>
            <a:ext cx="6723458" cy="3813571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b="1" dirty="0">
                <a:latin typeface="Trebuchet MS" panose="020B0603020202020204" pitchFamily="34" charset="0"/>
              </a:rPr>
              <a:t>What does the power rating of an appliance tell us?</a:t>
            </a:r>
          </a:p>
          <a:p>
            <a:pPr marL="0" indent="0" eaLnBrk="1" hangingPunct="1">
              <a:buNone/>
            </a:pPr>
            <a:endParaRPr lang="en-GB" altLang="en-US" sz="2800" b="1" dirty="0">
              <a:latin typeface="Trebuchet MS" panose="020B0603020202020204" pitchFamily="34" charset="0"/>
            </a:endParaRPr>
          </a:p>
          <a:p>
            <a:pPr eaLnBrk="1" hangingPunct="1"/>
            <a:r>
              <a:rPr lang="en-GB" altLang="en-US" sz="2800" b="1" dirty="0">
                <a:latin typeface="Trebuchet MS" panose="020B0603020202020204" pitchFamily="34" charset="0"/>
              </a:rPr>
              <a:t>What does efficiency mean?</a:t>
            </a:r>
          </a:p>
          <a:p>
            <a:pPr eaLnBrk="1" hangingPunct="1"/>
            <a:endParaRPr lang="en-GB" altLang="en-US" sz="2800" b="1" dirty="0">
              <a:latin typeface="Trebuchet MS" panose="020B0603020202020204" pitchFamily="34" charset="0"/>
            </a:endParaRPr>
          </a:p>
          <a:p>
            <a:pPr eaLnBrk="1" hangingPunct="1"/>
            <a:r>
              <a:rPr lang="en-GB" altLang="en-US" sz="2800" b="1" dirty="0">
                <a:latin typeface="Trebuchet MS" panose="020B0603020202020204" pitchFamily="34" charset="0"/>
              </a:rPr>
              <a:t>What do Sankey diagram show us?</a:t>
            </a:r>
          </a:p>
        </p:txBody>
      </p:sp>
      <p:grpSp>
        <p:nvGrpSpPr>
          <p:cNvPr id="4100" name="Group 7"/>
          <p:cNvGrpSpPr>
            <a:grpSpLocks/>
          </p:cNvGrpSpPr>
          <p:nvPr/>
        </p:nvGrpSpPr>
        <p:grpSpPr bwMode="auto">
          <a:xfrm>
            <a:off x="8162924" y="271521"/>
            <a:ext cx="713185" cy="863204"/>
            <a:chOff x="2213" y="1095"/>
            <a:chExt cx="300" cy="363"/>
          </a:xfrm>
        </p:grpSpPr>
        <p:grpSp>
          <p:nvGrpSpPr>
            <p:cNvPr id="4101" name="Group 8"/>
            <p:cNvGrpSpPr>
              <a:grpSpLocks/>
            </p:cNvGrpSpPr>
            <p:nvPr/>
          </p:nvGrpSpPr>
          <p:grpSpPr bwMode="auto">
            <a:xfrm>
              <a:off x="2289" y="1118"/>
              <a:ext cx="141" cy="78"/>
              <a:chOff x="2289" y="1118"/>
              <a:chExt cx="141" cy="78"/>
            </a:xfrm>
          </p:grpSpPr>
          <p:sp>
            <p:nvSpPr>
              <p:cNvPr id="4103" name="Rectangle 9"/>
              <p:cNvSpPr>
                <a:spLocks noChangeArrowheads="1"/>
              </p:cNvSpPr>
              <p:nvPr/>
            </p:nvSpPr>
            <p:spPr bwMode="auto">
              <a:xfrm>
                <a:off x="2289" y="1137"/>
                <a:ext cx="141" cy="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104" name="Freeform 10"/>
              <p:cNvSpPr>
                <a:spLocks/>
              </p:cNvSpPr>
              <p:nvPr/>
            </p:nvSpPr>
            <p:spPr bwMode="auto">
              <a:xfrm>
                <a:off x="2292" y="1118"/>
                <a:ext cx="137" cy="19"/>
              </a:xfrm>
              <a:custGeom>
                <a:avLst/>
                <a:gdLst>
                  <a:gd name="T0" fmla="*/ 0 w 137"/>
                  <a:gd name="T1" fmla="*/ 19 h 19"/>
                  <a:gd name="T2" fmla="*/ 26 w 137"/>
                  <a:gd name="T3" fmla="*/ 19 h 19"/>
                  <a:gd name="T4" fmla="*/ 47 w 137"/>
                  <a:gd name="T5" fmla="*/ 4 h 19"/>
                  <a:gd name="T6" fmla="*/ 60 w 137"/>
                  <a:gd name="T7" fmla="*/ 0 h 19"/>
                  <a:gd name="T8" fmla="*/ 77 w 137"/>
                  <a:gd name="T9" fmla="*/ 0 h 19"/>
                  <a:gd name="T10" fmla="*/ 92 w 137"/>
                  <a:gd name="T11" fmla="*/ 7 h 19"/>
                  <a:gd name="T12" fmla="*/ 102 w 137"/>
                  <a:gd name="T13" fmla="*/ 12 h 19"/>
                  <a:gd name="T14" fmla="*/ 111 w 137"/>
                  <a:gd name="T15" fmla="*/ 16 h 19"/>
                  <a:gd name="T16" fmla="*/ 122 w 137"/>
                  <a:gd name="T17" fmla="*/ 18 h 19"/>
                  <a:gd name="T18" fmla="*/ 137 w 137"/>
                  <a:gd name="T19" fmla="*/ 19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7" h="19">
                    <a:moveTo>
                      <a:pt x="0" y="19"/>
                    </a:moveTo>
                    <a:lnTo>
                      <a:pt x="26" y="19"/>
                    </a:lnTo>
                    <a:lnTo>
                      <a:pt x="47" y="4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2" y="7"/>
                    </a:lnTo>
                    <a:lnTo>
                      <a:pt x="102" y="12"/>
                    </a:lnTo>
                    <a:lnTo>
                      <a:pt x="111" y="16"/>
                    </a:lnTo>
                    <a:lnTo>
                      <a:pt x="122" y="18"/>
                    </a:lnTo>
                    <a:lnTo>
                      <a:pt x="137" y="19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sz="1013"/>
              </a:p>
            </p:txBody>
          </p:sp>
        </p:grpSp>
        <p:pic>
          <p:nvPicPr>
            <p:cNvPr id="4102" name="Picture 11" descr="Best School badge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095"/>
              <a:ext cx="300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3994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023" y="341330"/>
            <a:ext cx="8343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N.a</a:t>
            </a: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83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2814378"/>
            <a:ext cx="2279945" cy="1978287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672" y="1614049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495739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579" y="1475615"/>
            <a:ext cx="5906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267048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579" y="1475615"/>
            <a:ext cx="5906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Sankey diagram</a:t>
            </a:r>
          </a:p>
        </p:txBody>
      </p:sp>
    </p:spTree>
    <p:extLst>
      <p:ext uri="{BB962C8B-B14F-4D97-AF65-F5344CB8AC3E}">
        <p14:creationId xmlns:p14="http://schemas.microsoft.com/office/powerpoint/2010/main" val="3782354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579" y="1475615"/>
            <a:ext cx="644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684502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579" y="1475615"/>
            <a:ext cx="644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Joule</a:t>
            </a:r>
          </a:p>
        </p:txBody>
      </p:sp>
    </p:spTree>
    <p:extLst>
      <p:ext uri="{BB962C8B-B14F-4D97-AF65-F5344CB8AC3E}">
        <p14:creationId xmlns:p14="http://schemas.microsoft.com/office/powerpoint/2010/main" val="2655727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579" y="1475615"/>
            <a:ext cx="644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Watt</a:t>
            </a:r>
          </a:p>
        </p:txBody>
      </p:sp>
    </p:spTree>
    <p:extLst>
      <p:ext uri="{BB962C8B-B14F-4D97-AF65-F5344CB8AC3E}">
        <p14:creationId xmlns:p14="http://schemas.microsoft.com/office/powerpoint/2010/main" val="2498330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579" y="1475615"/>
            <a:ext cx="644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275188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24/03/2019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503531" y="648343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8Kd1 – Power &amp; Efficiency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15" name="Text Box 25">
            <a:extLst>
              <a:ext uri="{FF2B5EF4-FFF2-40B4-BE49-F238E27FC236}">
                <a16:creationId xmlns:a16="http://schemas.microsoft.com/office/drawing/2014/main" id="{D6FF5085-6118-9A48-9591-556AD8E46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45" y="1469094"/>
            <a:ext cx="8258984" cy="263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 of energy an appliance uses depends on:</a:t>
            </a:r>
          </a:p>
          <a:p>
            <a:pPr eaLnBrk="1" hangingPunct="1">
              <a:defRPr/>
            </a:pP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GB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How ____ it is used for.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ii) How _______ it uses energy. For example electric ovens can transfer 5000 J of energy every second. We say the </a:t>
            </a:r>
            <a:r>
              <a:rPr lang="en-GB" altLang="en-US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rating </a:t>
            </a: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5000 watts (W) or __ kW.</a:t>
            </a:r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B6B48D19-4318-C744-BA02-283B41CD7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666" y="2229570"/>
            <a:ext cx="9488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09242"/>
                </a:solidFill>
                <a:cs typeface="Arial" panose="020B0604020202020204" pitchFamily="34" charset="0"/>
              </a:rPr>
              <a:t>long</a:t>
            </a: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A0F2B65B-07CE-9743-A8EF-C051E0DE1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142" y="2691235"/>
            <a:ext cx="14223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09242"/>
                </a:solidFill>
                <a:cs typeface="Arial" panose="020B0604020202020204" pitchFamily="34" charset="0"/>
              </a:rPr>
              <a:t>quickly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90A38DF7-54EF-084D-BD41-C12B5C672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060" y="3607534"/>
            <a:ext cx="798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09242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18877BB2-F174-0746-AA9F-84496A311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875" y="2077234"/>
            <a:ext cx="3024857" cy="1653648"/>
          </a:xfrm>
          <a:prstGeom prst="cloudCallout">
            <a:avLst>
              <a:gd name="adj1" fmla="val 56857"/>
              <a:gd name="adj2" fmla="val 65203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What is the most energy hungry appliance in the home?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2267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023" y="341330"/>
            <a:ext cx="83430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meter connected to mains socket. Different appliances to test power of.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Lightbulb cooker with piece of chicken to cook in lesson (ready to switch on a start of lesson).</a:t>
            </a: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Worksheets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8kd1_power_and_efficiency</a:t>
            </a:r>
          </a:p>
        </p:txBody>
      </p:sp>
    </p:spTree>
    <p:extLst>
      <p:ext uri="{BB962C8B-B14F-4D97-AF65-F5344CB8AC3E}">
        <p14:creationId xmlns:p14="http://schemas.microsoft.com/office/powerpoint/2010/main" val="233021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541025"/>
              </p:ext>
            </p:extLst>
          </p:nvPr>
        </p:nvGraphicFramePr>
        <p:xfrm>
          <a:off x="827835" y="1131036"/>
          <a:ext cx="7701567" cy="3485934"/>
        </p:xfrm>
        <a:graphic>
          <a:graphicData uri="http://schemas.openxmlformats.org/drawingml/2006/table">
            <a:tbl>
              <a:tblPr/>
              <a:tblGrid>
                <a:gridCol w="2567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7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Appliance</a:t>
                      </a:r>
                    </a:p>
                  </a:txBody>
                  <a:tcPr marL="67502" marR="67502" marT="35099" marB="350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rating</a:t>
                      </a:r>
                    </a:p>
                  </a:txBody>
                  <a:tcPr marL="67502" marR="67502" marT="35099" marB="350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transfer (Electrical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?)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2" marR="67502" marT="35099" marB="350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2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2" marR="67502" marT="35099" marB="350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2" marR="67502" marT="35099" marB="350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2" marR="67502" marT="35099" marB="350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AutoShape 4">
            <a:extLst>
              <a:ext uri="{FF2B5EF4-FFF2-40B4-BE49-F238E27FC236}">
                <a16:creationId xmlns:a16="http://schemas.microsoft.com/office/drawing/2014/main" id="{E81A1E43-1EE5-FC4A-88EE-AA0D39535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82" y="187715"/>
            <a:ext cx="8604353" cy="606764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</a:t>
            </a:r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Copy and complete the table as we look at the different appliances</a:t>
            </a:r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98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2" t="13120" r="40242" b="13902"/>
          <a:stretch>
            <a:fillRect/>
          </a:stretch>
        </p:blipFill>
        <p:spPr bwMode="auto">
          <a:xfrm rot="1039074">
            <a:off x="2997826" y="133042"/>
            <a:ext cx="588169" cy="135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86637">
            <a:off x="2874283" y="1776593"/>
            <a:ext cx="1050131" cy="118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 descr="widescreen_t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6" y="101204"/>
            <a:ext cx="1997869" cy="198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PDE001-Power-Drill-Hero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0" y="3048641"/>
            <a:ext cx="1538288" cy="122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resize?sq=160&amp;uid=11496948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8608">
            <a:off x="4284759" y="3250997"/>
            <a:ext cx="1458515" cy="145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Instantanteous_Electric_Sh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70" y="2806828"/>
            <a:ext cx="1977628" cy="197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89297" y="2073004"/>
            <a:ext cx="24300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>
                <a:latin typeface="Arial" panose="020B0604020202020204" pitchFamily="34" charset="0"/>
              </a:rPr>
              <a:t>200 W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05502" y="4394956"/>
            <a:ext cx="2430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>
                <a:latin typeface="Arial" panose="020B0604020202020204" pitchFamily="34" charset="0"/>
              </a:rPr>
              <a:t>400 W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3744215" y="4601166"/>
            <a:ext cx="25372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Arial" panose="020B0604020202020204" pitchFamily="34" charset="0"/>
              </a:rPr>
              <a:t>1000 W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6528884" y="4438829"/>
            <a:ext cx="27539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>
                <a:latin typeface="Arial" panose="020B0604020202020204" pitchFamily="34" charset="0"/>
              </a:rPr>
              <a:t>8000 W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2519363" y="2950369"/>
            <a:ext cx="24300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Arial" panose="020B0604020202020204" pitchFamily="34" charset="0"/>
              </a:rPr>
              <a:t>60 W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2704223" y="956307"/>
            <a:ext cx="2430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>
                <a:latin typeface="Arial" panose="020B0604020202020204" pitchFamily="34" charset="0"/>
              </a:rPr>
              <a:t>11 W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D52A9E11-E540-8A4D-9492-81D1E06A3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5397" y="177676"/>
            <a:ext cx="4610945" cy="1260900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 typeface="Wingdings 2" panose="05020102010507070707" pitchFamily="18" charset="2"/>
              <a:buChar char="!"/>
            </a:pPr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down these appliances down your page in order of power rating.</a:t>
            </a:r>
          </a:p>
          <a:p>
            <a:pPr>
              <a:buFont typeface="Wingdings 2" panose="05020102010507070707" pitchFamily="18" charset="2"/>
              <a:buChar char="!"/>
            </a:pPr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the energy transfer.</a:t>
            </a:r>
          </a:p>
        </p:txBody>
      </p:sp>
      <p:sp>
        <p:nvSpPr>
          <p:cNvPr id="17" name="AutoShape 18">
            <a:extLst>
              <a:ext uri="{FF2B5EF4-FFF2-40B4-BE49-F238E27FC236}">
                <a16:creationId xmlns:a16="http://schemas.microsoft.com/office/drawing/2014/main" id="{C0D0CF30-D0B9-254A-8386-72FD53BC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429" y="1305650"/>
            <a:ext cx="3372108" cy="1566175"/>
          </a:xfrm>
          <a:prstGeom prst="cloudCallout">
            <a:avLst>
              <a:gd name="adj1" fmla="val -72121"/>
              <a:gd name="adj2" fmla="val 810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the lightbulbs different?</a:t>
            </a:r>
          </a:p>
        </p:txBody>
      </p:sp>
    </p:spTree>
    <p:extLst>
      <p:ext uri="{BB962C8B-B14F-4D97-AF65-F5344CB8AC3E}">
        <p14:creationId xmlns:p14="http://schemas.microsoft.com/office/powerpoint/2010/main" val="26747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highamspark.fireflycloud.net/resource.aspx?id=8894"/>
          <p:cNvSpPr>
            <a:spLocks noChangeAspect="1" noChangeArrowheads="1"/>
          </p:cNvSpPr>
          <p:nvPr/>
        </p:nvSpPr>
        <p:spPr bwMode="auto">
          <a:xfrm>
            <a:off x="4419600" y="2419350"/>
            <a:ext cx="899984" cy="8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5380319" y="-67246"/>
            <a:ext cx="3482404" cy="2486596"/>
          </a:xfrm>
          <a:prstGeom prst="cloudCallout">
            <a:avLst>
              <a:gd name="adj1" fmla="val -74611"/>
              <a:gd name="adj2" fmla="val 5391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Would you cook a chicken this?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C880DF7B-AAC6-F14B-AD25-8B59657E3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86637">
            <a:off x="651050" y="567783"/>
            <a:ext cx="3191053" cy="361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3">
            <a:extLst>
              <a:ext uri="{FF2B5EF4-FFF2-40B4-BE49-F238E27FC236}">
                <a16:creationId xmlns:a16="http://schemas.microsoft.com/office/drawing/2014/main" id="{30D480F9-CBDE-AE49-8EE6-4D39BE402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251" y="4257961"/>
            <a:ext cx="24300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latin typeface="Arial" panose="020B0604020202020204" pitchFamily="34" charset="0"/>
              </a:rPr>
              <a:t>60 W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22" name="AutoShape 18">
            <a:extLst>
              <a:ext uri="{FF2B5EF4-FFF2-40B4-BE49-F238E27FC236}">
                <a16:creationId xmlns:a16="http://schemas.microsoft.com/office/drawing/2014/main" id="{45AF226D-05DF-BC44-85B0-584FDA148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319" y="2571750"/>
            <a:ext cx="3482404" cy="2486596"/>
          </a:xfrm>
          <a:prstGeom prst="cloudCallout">
            <a:avLst>
              <a:gd name="adj1" fmla="val -77499"/>
              <a:gd name="adj2" fmla="val 2523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does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efficiency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mean?</a:t>
            </a:r>
          </a:p>
        </p:txBody>
      </p:sp>
    </p:spTree>
    <p:extLst>
      <p:ext uri="{BB962C8B-B14F-4D97-AF65-F5344CB8AC3E}">
        <p14:creationId xmlns:p14="http://schemas.microsoft.com/office/powerpoint/2010/main" val="78730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500" y="2329382"/>
            <a:ext cx="3429000" cy="248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1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https://www.youtube.com/watch?v=-zvCUmeoHpw</a:t>
            </a: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555" y="4622249"/>
            <a:ext cx="2007282" cy="521253"/>
          </a:xfrm>
          <a:prstGeom prst="rect">
            <a:avLst/>
          </a:prstGeom>
        </p:spPr>
      </p:pic>
      <p:pic>
        <p:nvPicPr>
          <p:cNvPr id="3" name="vP12inOxG88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30823" y="0"/>
            <a:ext cx="8185638" cy="460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676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44" y="105625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Key questions</a:t>
            </a:r>
          </a:p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198835" marR="0" lvl="0" indent="-19883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159026" y="781733"/>
          <a:ext cx="8825948" cy="4112550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Must…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Should…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7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do Sankey diagrams show us?</a:t>
                      </a:r>
                    </a:p>
                  </a:txBody>
                  <a:tcPr marL="68573" marR="68573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does efficiency mean?</a:t>
                      </a: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How can we draw accurate Sankey diagrams to represent energy transfers?</a:t>
                      </a: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99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6870032" cy="4982661"/>
          </a:xfrm>
          <a:prstGeom prst="rect">
            <a:avLst/>
          </a:prstGeom>
        </p:spPr>
      </p:pic>
      <p:pic>
        <p:nvPicPr>
          <p:cNvPr id="4" name="Picture 5" descr="New PhET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886" y="-1"/>
            <a:ext cx="2268113" cy="1503947"/>
          </a:xfrm>
          <a:prstGeom prst="rect">
            <a:avLst/>
          </a:prstGeom>
          <a:noFill/>
        </p:spPr>
      </p:pic>
      <p:sp>
        <p:nvSpPr>
          <p:cNvPr id="5" name="AutoShape 26"/>
          <p:cNvSpPr>
            <a:spLocks noChangeArrowheads="1"/>
          </p:cNvSpPr>
          <p:nvPr/>
        </p:nvSpPr>
        <p:spPr bwMode="auto">
          <a:xfrm>
            <a:off x="6954254" y="1483101"/>
            <a:ext cx="2093494" cy="1260100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marR="0" lvl="0" indent="-40719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7194" algn="l"/>
              </a:tabLst>
              <a:defRPr/>
            </a:pP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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 2" pitchFamily="18" charset="2"/>
              </a:rPr>
              <a:t> 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image to run simulation.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4284287" y="2469683"/>
            <a:ext cx="3575734" cy="2368049"/>
          </a:xfrm>
          <a:prstGeom prst="cloudCallout">
            <a:avLst>
              <a:gd name="adj1" fmla="val 71446"/>
              <a:gd name="adj2" fmla="val 4892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How much energy was transferred usefully?</a:t>
            </a: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594360" y="2723683"/>
            <a:ext cx="2860040" cy="1903735"/>
          </a:xfrm>
          <a:prstGeom prst="cloudCallout">
            <a:avLst>
              <a:gd name="adj1" fmla="val -61285"/>
              <a:gd name="adj2" fmla="val 6736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How much energy was wasted?</a:t>
            </a: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2704869" y="142120"/>
            <a:ext cx="2860040" cy="1903735"/>
          </a:xfrm>
          <a:prstGeom prst="cloudCallout">
            <a:avLst>
              <a:gd name="adj1" fmla="val -55795"/>
              <a:gd name="adj2" fmla="val 6299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How could we show this on a diagram?</a:t>
            </a:r>
          </a:p>
        </p:txBody>
      </p:sp>
    </p:spTree>
    <p:extLst>
      <p:ext uri="{BB962C8B-B14F-4D97-AF65-F5344CB8AC3E}">
        <p14:creationId xmlns:p14="http://schemas.microsoft.com/office/powerpoint/2010/main" val="32181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612</Words>
  <Application>Microsoft Macintosh PowerPoint</Application>
  <PresentationFormat>On-screen Show (16:9)</PresentationFormat>
  <Paragraphs>122</Paragraphs>
  <Slides>30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Arial</vt:lpstr>
      <vt:lpstr>Calibri</vt:lpstr>
      <vt:lpstr>Comic Sans MS</vt:lpstr>
      <vt:lpstr>Trebuchet MS</vt:lpstr>
      <vt:lpstr>Verdana</vt:lpstr>
      <vt:lpstr>Wingdings</vt:lpstr>
      <vt:lpstr>Wingdings 2</vt:lpstr>
      <vt:lpstr>Office Theme</vt:lpstr>
      <vt:lpstr>Default Design</vt:lpstr>
      <vt:lpstr>4_Default Design</vt:lpstr>
      <vt:lpstr>2_Default Design</vt:lpstr>
      <vt:lpstr>6_Default Design</vt:lpstr>
      <vt:lpstr>2 Content slides</vt:lpstr>
      <vt:lpstr>1_2 Content slides</vt:lpstr>
      <vt:lpstr>5_Default Design</vt:lpstr>
      <vt:lpstr>3_Default Design</vt:lpstr>
      <vt:lpstr>7_Default Design</vt:lpstr>
      <vt:lpstr>PowerPoint Presentation</vt:lpstr>
      <vt:lpstr>Key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Barker</dc:creator>
  <cp:lastModifiedBy>O Watson</cp:lastModifiedBy>
  <cp:revision>109</cp:revision>
  <dcterms:modified xsi:type="dcterms:W3CDTF">2019-03-24T16:39:44Z</dcterms:modified>
</cp:coreProperties>
</file>