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11" r:id="rId3"/>
    <p:sldMasterId id="2147483747" r:id="rId4"/>
    <p:sldMasterId id="2147483759" r:id="rId5"/>
    <p:sldMasterId id="2147483774" r:id="rId6"/>
    <p:sldMasterId id="2147483789" r:id="rId7"/>
  </p:sldMasterIdLst>
  <p:notesMasterIdLst>
    <p:notesMasterId r:id="rId30"/>
  </p:notesMasterIdLst>
  <p:sldIdLst>
    <p:sldId id="384" r:id="rId8"/>
    <p:sldId id="258" r:id="rId9"/>
    <p:sldId id="256" r:id="rId10"/>
    <p:sldId id="408" r:id="rId11"/>
    <p:sldId id="409" r:id="rId12"/>
    <p:sldId id="410" r:id="rId13"/>
    <p:sldId id="411" r:id="rId14"/>
    <p:sldId id="413" r:id="rId15"/>
    <p:sldId id="419" r:id="rId16"/>
    <p:sldId id="414" r:id="rId17"/>
    <p:sldId id="416" r:id="rId18"/>
    <p:sldId id="418" r:id="rId19"/>
    <p:sldId id="415" r:id="rId20"/>
    <p:sldId id="420" r:id="rId21"/>
    <p:sldId id="389" r:id="rId22"/>
    <p:sldId id="390" r:id="rId23"/>
    <p:sldId id="335" r:id="rId24"/>
    <p:sldId id="336" r:id="rId25"/>
    <p:sldId id="370" r:id="rId26"/>
    <p:sldId id="367" r:id="rId27"/>
    <p:sldId id="366" r:id="rId28"/>
    <p:sldId id="368" r:id="rId2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1A0400"/>
    <a:srgbClr val="CC0000"/>
    <a:srgbClr val="FFCC00"/>
    <a:srgbClr val="CC99FF"/>
    <a:srgbClr val="CCECFF"/>
    <a:srgbClr val="6699FF"/>
    <a:srgbClr val="66FF66"/>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1" autoAdjust="0"/>
    <p:restoredTop sz="94660"/>
  </p:normalViewPr>
  <p:slideViewPr>
    <p:cSldViewPr snapToGrid="0">
      <p:cViewPr varScale="1">
        <p:scale>
          <a:sx n="142" d="100"/>
          <a:sy n="142" d="100"/>
        </p:scale>
        <p:origin x="690"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24/02/2019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4FA946-96D3-4D6E-B846-4BFDA4E73D69}" type="slidenum">
              <a:rPr lang="en-GB" smtClean="0"/>
              <a:pPr/>
              <a:t>3</a:t>
            </a:fld>
            <a:endParaRPr lang="en-GB"/>
          </a:p>
        </p:txBody>
      </p:sp>
    </p:spTree>
    <p:extLst>
      <p:ext uri="{BB962C8B-B14F-4D97-AF65-F5344CB8AC3E}">
        <p14:creationId xmlns:p14="http://schemas.microsoft.com/office/powerpoint/2010/main" val="187686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Interesting extra for students. Details the ores </a:t>
            </a:r>
            <a:r>
              <a:rPr lang="en-AU" dirty="0" err="1"/>
              <a:t>ect</a:t>
            </a:r>
            <a:r>
              <a:rPr lang="en-AU" dirty="0"/>
              <a:t> in a smartphone and how often they are recycled.  Class discussion depending on ability. </a:t>
            </a:r>
          </a:p>
        </p:txBody>
      </p:sp>
      <p:sp>
        <p:nvSpPr>
          <p:cNvPr id="4" name="Slide Number Placeholder 3"/>
          <p:cNvSpPr>
            <a:spLocks noGrp="1"/>
          </p:cNvSpPr>
          <p:nvPr>
            <p:ph type="sldNum" sz="quarter" idx="5"/>
          </p:nvPr>
        </p:nvSpPr>
        <p:spPr/>
        <p:txBody>
          <a:bodyPr/>
          <a:lstStyle/>
          <a:p>
            <a:fld id="{884FA946-96D3-4D6E-B846-4BFDA4E73D69}" type="slidenum">
              <a:rPr lang="en-GB" smtClean="0"/>
              <a:pPr/>
              <a:t>13</a:t>
            </a:fld>
            <a:endParaRPr lang="en-GB"/>
          </a:p>
        </p:txBody>
      </p:sp>
    </p:spTree>
    <p:extLst>
      <p:ext uri="{BB962C8B-B14F-4D97-AF65-F5344CB8AC3E}">
        <p14:creationId xmlns:p14="http://schemas.microsoft.com/office/powerpoint/2010/main" val="414839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Optional and can take a while. Complete as part of an extra lesson if needed.</a:t>
            </a:r>
          </a:p>
        </p:txBody>
      </p:sp>
      <p:sp>
        <p:nvSpPr>
          <p:cNvPr id="4" name="Slide Number Placeholder 3"/>
          <p:cNvSpPr>
            <a:spLocks noGrp="1"/>
          </p:cNvSpPr>
          <p:nvPr>
            <p:ph type="sldNum" sz="quarter" idx="5"/>
          </p:nvPr>
        </p:nvSpPr>
        <p:spPr/>
        <p:txBody>
          <a:bodyPr/>
          <a:lstStyle/>
          <a:p>
            <a:fld id="{884FA946-96D3-4D6E-B846-4BFDA4E73D69}" type="slidenum">
              <a:rPr lang="en-GB" smtClean="0"/>
              <a:pPr/>
              <a:t>14</a:t>
            </a:fld>
            <a:endParaRPr lang="en-GB"/>
          </a:p>
        </p:txBody>
      </p:sp>
    </p:spTree>
    <p:extLst>
      <p:ext uri="{BB962C8B-B14F-4D97-AF65-F5344CB8AC3E}">
        <p14:creationId xmlns:p14="http://schemas.microsoft.com/office/powerpoint/2010/main" val="378168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97393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7"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275607"/>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1"/>
            <a:ext cx="8207375" cy="3232863"/>
          </a:xfrm>
          <a:prstGeom prst="rect">
            <a:avLst/>
          </a:prstGeom>
        </p:spPr>
        <p:txBody>
          <a:bodyPr rtlCol="0">
            <a:normAutofit/>
          </a:bodyPr>
          <a:lstStyle/>
          <a:p>
            <a:pPr lvl="0"/>
            <a:endParaRPr lang="en-GB" noProof="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6" name="Content Placeholder 2"/>
          <p:cNvSpPr>
            <a:spLocks noGrp="1"/>
          </p:cNvSpPr>
          <p:nvPr>
            <p:ph idx="1"/>
          </p:nvPr>
        </p:nvSpPr>
        <p:spPr>
          <a:xfrm>
            <a:off x="468314" y="1383620"/>
            <a:ext cx="8207375" cy="3178857"/>
          </a:xfrm>
          <a:prstGeom prst="rect">
            <a:avLst/>
          </a:prstGeom>
        </p:spPr>
        <p:txBody>
          <a:bodyPr/>
          <a:lstStyle>
            <a:lvl1pPr marL="0" indent="0">
              <a:buFontTx/>
              <a:buNone/>
              <a:defRPr>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chemeClr val="tx1"/>
                </a:solidFill>
              </a:defRPr>
            </a:lvl1pPr>
          </a:lstStyle>
          <a:p>
            <a:r>
              <a:rPr lang="en-US"/>
              <a:t>Click to edit Master title style</a:t>
            </a:r>
            <a:endParaRPr lang="en-GB"/>
          </a:p>
        </p:txBody>
      </p:sp>
      <p:sp>
        <p:nvSpPr>
          <p:cNvPr id="5" name="Content Placeholder 2"/>
          <p:cNvSpPr>
            <a:spLocks noGrp="1"/>
          </p:cNvSpPr>
          <p:nvPr>
            <p:ph idx="1"/>
          </p:nvPr>
        </p:nvSpPr>
        <p:spPr>
          <a:xfrm>
            <a:off x="468314" y="1383620"/>
            <a:ext cx="8207375" cy="3178857"/>
          </a:xfrm>
          <a:prstGeom prst="rect">
            <a:avLst/>
          </a:prstGeom>
        </p:spPr>
        <p:txBody>
          <a:bodyPr/>
          <a:lstStyle>
            <a:lvl1pPr marL="0" indent="0">
              <a:buFontTx/>
              <a:buNone/>
              <a:defRPr b="0">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5"/>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a:lstStyle>
            <a:lvl1pPr marL="0" indent="0">
              <a:buNone/>
              <a:defRPr sz="1800"/>
            </a:lvl1pPr>
            <a:lvl2pPr marL="342892" indent="0">
              <a:buNone/>
              <a:defRPr sz="1500"/>
            </a:lvl2pPr>
            <a:lvl3pPr marL="685783" indent="0">
              <a:buNone/>
              <a:defRPr sz="135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24/02/2019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1"/>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1"/>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0" y="40481"/>
            <a:ext cx="6054725" cy="459224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24/02/2019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6"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795184681"/>
      </p:ext>
    </p:extLst>
  </p:cSld>
  <p:clrMapOvr>
    <a:masterClrMapping/>
  </p:clrMapOvr>
  <p:transition>
    <p:sndAc>
      <p:stSnd>
        <p:snd r:embed="rId1" name="click.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948403333"/>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24/02/2019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391194919"/>
      </p:ext>
    </p:extLst>
  </p:cSld>
  <p:clrMapOvr>
    <a:masterClrMapping/>
  </p:clrMapOvr>
  <p:transition>
    <p:sndAc>
      <p:stSnd>
        <p:snd r:embed="rId1" name="click.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498128383"/>
      </p:ext>
    </p:extLst>
  </p:cSld>
  <p:clrMapOvr>
    <a:masterClrMapping/>
  </p:clrMapOvr>
  <p:transition>
    <p:sndAc>
      <p:stSnd>
        <p:snd r:embed="rId1" name="click.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942765943"/>
      </p:ext>
    </p:extLst>
  </p:cSld>
  <p:clrMapOvr>
    <a:masterClrMapping/>
  </p:clrMapOvr>
  <p:transition>
    <p:sndAc>
      <p:stSnd>
        <p:snd r:embed="rId1" name="click.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270656582"/>
      </p:ext>
    </p:extLst>
  </p:cSld>
  <p:clrMapOvr>
    <a:masterClrMapping/>
  </p:clrMapOvr>
  <p:transition>
    <p:sndAc>
      <p:stSnd>
        <p:snd r:embed="rId1" name="click.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532009926"/>
      </p:ext>
    </p:extLst>
  </p:cSld>
  <p:clrMapOvr>
    <a:masterClrMapping/>
  </p:clrMapOvr>
  <p:transition>
    <p:sndAc>
      <p:stSnd>
        <p:snd r:embed="rId1" name="click.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530581273"/>
      </p:ext>
    </p:extLst>
  </p:cSld>
  <p:clrMapOvr>
    <a:masterClrMapping/>
  </p:clrMapOvr>
  <p:transition>
    <p:sndAc>
      <p:stSnd>
        <p:snd r:embed="rId1" name="click.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ED6C28"/>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1419254391"/>
      </p:ext>
    </p:extLst>
  </p:cSld>
  <p:clrMapOvr>
    <a:masterClrMapping/>
  </p:clrMapOvr>
  <p:transition>
    <p:sndAc>
      <p:stSnd>
        <p:snd r:embed="rId1" name="click.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724542862"/>
      </p:ext>
    </p:extLst>
  </p:cSld>
  <p:clrMapOvr>
    <a:masterClrMapping/>
  </p:clrMapOvr>
  <p:transition>
    <p:sndAc>
      <p:stSnd>
        <p:snd r:embed="rId1" name="click.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356214929"/>
      </p:ext>
    </p:extLst>
  </p:cSld>
  <p:clrMapOvr>
    <a:masterClrMapping/>
  </p:clrMapOvr>
  <p:transition>
    <p:sndAc>
      <p:stSnd>
        <p:snd r:embed="rId1" name="click.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408587429"/>
      </p:ext>
    </p:extLst>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24/02/2019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ED6C28"/>
                </a:solidFill>
              </a:defRPr>
            </a:lvl1pPr>
            <a:lvl2pPr marL="342900" indent="0">
              <a:buFontTx/>
              <a:buNone/>
              <a:defRPr>
                <a:solidFill>
                  <a:srgbClr val="ED6C28"/>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1539298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ED6C28"/>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293256481"/>
      </p:ext>
    </p:extLst>
  </p:cSld>
  <p:clrMapOvr>
    <a:masterClrMapping/>
  </p:clrMapOvr>
  <p:transition>
    <p:sndAc>
      <p:stSnd>
        <p:snd r:embed="rId1" name="click.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166065921"/>
      </p:ext>
    </p:extLst>
  </p:cSld>
  <p:clrMapOvr>
    <a:masterClrMapping/>
  </p:clrMapOvr>
  <p:transition>
    <p:sndAc>
      <p:stSnd>
        <p:snd r:embed="rId1" name="click.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729048690"/>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086124930"/>
      </p:ext>
    </p:extLst>
  </p:cSld>
  <p:clrMapOvr>
    <a:masterClrMapping/>
  </p:clrMapOvr>
  <p:transition>
    <p:sndAc>
      <p:stSnd>
        <p:snd r:embed="rId1" name="click.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943863897"/>
      </p:ext>
    </p:extLst>
  </p:cSld>
  <p:clrMapOvr>
    <a:masterClrMapping/>
  </p:clrMapOvr>
  <p:transition>
    <p:sndAc>
      <p:stSnd>
        <p:snd r:embed="rId1" name="click.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4242293603"/>
      </p:ext>
    </p:extLst>
  </p:cSld>
  <p:clrMapOvr>
    <a:masterClrMapping/>
  </p:clrMapOvr>
  <p:transition>
    <p:sndAc>
      <p:stSnd>
        <p:snd r:embed="rId1" name="click.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802866330"/>
      </p:ext>
    </p:extLst>
  </p:cSld>
  <p:clrMapOvr>
    <a:masterClrMapping/>
  </p:clrMapOvr>
  <p:transition>
    <p:sndAc>
      <p:stSnd>
        <p:snd r:embed="rId1" name="click.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838002847"/>
      </p:ext>
    </p:extLst>
  </p:cSld>
  <p:clrMapOvr>
    <a:masterClrMapping/>
  </p:clrMapOvr>
  <p:transition>
    <p:sndAc>
      <p:stSnd>
        <p:snd r:embed="rId1" name="click.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938493331"/>
      </p:ext>
    </p:extLst>
  </p:cSld>
  <p:clrMapOvr>
    <a:masterClrMapping/>
  </p:clrMapOvr>
  <p:transitio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24/02/2019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ED6C28"/>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1939292728"/>
      </p:ext>
    </p:extLst>
  </p:cSld>
  <p:clrMapOvr>
    <a:masterClrMapping/>
  </p:clrMapOvr>
  <p:transition>
    <p:sndAc>
      <p:stSnd>
        <p:snd r:embed="rId1" name="click.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302849117"/>
      </p:ext>
    </p:extLst>
  </p:cSld>
  <p:clrMapOvr>
    <a:masterClrMapping/>
  </p:clrMapOvr>
  <p:transition>
    <p:sndAc>
      <p:stSnd>
        <p:snd r:embed="rId1" name="click.wav"/>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201056957"/>
      </p:ext>
    </p:extLst>
  </p:cSld>
  <p:clrMapOvr>
    <a:masterClrMapping/>
  </p:clrMapOvr>
  <p:transition>
    <p:sndAc>
      <p:stSnd>
        <p:snd r:embed="rId1" name="click.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666225056"/>
      </p:ext>
    </p:extLst>
  </p:cSld>
  <p:clrMapOvr>
    <a:masterClrMapping/>
  </p:clrMapOvr>
  <p:transition>
    <p:sndAc>
      <p:stSnd>
        <p:snd r:embed="rId1" name="click.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ED6C28"/>
                </a:solidFill>
              </a:defRPr>
            </a:lvl1pPr>
            <a:lvl2pPr marL="342900" indent="0">
              <a:buFontTx/>
              <a:buNone/>
              <a:defRPr>
                <a:solidFill>
                  <a:srgbClr val="ED6C28"/>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3403592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ED6C28"/>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616105199"/>
      </p:ext>
    </p:extLst>
  </p:cSld>
  <p:clrMapOvr>
    <a:masterClrMapping/>
  </p:clrMapOvr>
  <p:transition>
    <p:sndAc>
      <p:stSnd>
        <p:snd r:embed="rId1" name="click.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21FD5933-565A-4C7D-B3A7-27808BA3DEE0}"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3559720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B67525CD-D200-469E-8E70-BD4706F29959}"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8606039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7EB9D64-526C-4441-B4C5-5A4D456BA579}"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494329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89E2AE7C-16DD-4EB9-93F0-E6A6EABED2A7}"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97255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24/02/2019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E4F5AA8B-D5F4-4D55-8CF0-48BE451B026B}"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843582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C834F09A-4EEA-409D-9EB5-49A8E5225F69}"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113468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3B3DF392-EE9C-4177-BBB0-745E40BE7E84}"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9441739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599F884F-49DE-421A-9B0A-76AE349E3F21}"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1297513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191F915E-BB49-443D-8E65-6D48DBFF4B5D}"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2696967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946A7C12-098A-46E6-BB2A-BE14A48C3519}"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7585651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81C297FA-AB37-4676-AEC6-3318863037D2}"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17754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24/02/2019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7.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6.jpg"/><Relationship Id="rId2" Type="http://schemas.openxmlformats.org/officeDocument/2006/relationships/slideLayout" Target="../slideLayouts/slideLayout49.xml"/><Relationship Id="rId16" Type="http://schemas.openxmlformats.org/officeDocument/2006/relationships/audio" Target="../media/audio1.wav"/><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7.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6.jpg"/><Relationship Id="rId2" Type="http://schemas.openxmlformats.org/officeDocument/2006/relationships/slideLayout" Target="../slideLayouts/slideLayout63.xml"/><Relationship Id="rId16" Type="http://schemas.openxmlformats.org/officeDocument/2006/relationships/audio" Target="../media/audio1.wav"/><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65826C-B2C0-415D-B384-C8AB22EEAFB5}" type="datetimeFigureOut">
              <a:rPr lang="en-GB" smtClean="0"/>
              <a:pPr/>
              <a:t>24/02/2019</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 or banner area</a:t>
            </a:r>
            <a:endParaRPr lang="en-GB" altLang="en-US"/>
          </a:p>
        </p:txBody>
      </p:sp>
      <p:sp>
        <p:nvSpPr>
          <p:cNvPr id="2051" name="Text Placeholder 2"/>
          <p:cNvSpPr>
            <a:spLocks noGrp="1"/>
          </p:cNvSpPr>
          <p:nvPr>
            <p:ph type="body" idx="1"/>
          </p:nvPr>
        </p:nvSpPr>
        <p:spPr bwMode="auto">
          <a:xfrm>
            <a:off x="457200" y="1385106"/>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rtlCol="0">
            <a:noAutofit/>
          </a:bodyPr>
          <a:lstStyle/>
          <a:p>
            <a:r>
              <a:rPr lang="en-GB" sz="1800" b="1"/>
              <a:t>CP1a</a:t>
            </a:r>
          </a:p>
        </p:txBody>
      </p:sp>
      <p:sp>
        <p:nvSpPr>
          <p:cNvPr id="16" name="TextBox 15"/>
          <p:cNvSpPr txBox="1"/>
          <p:nvPr userDrawn="1"/>
        </p:nvSpPr>
        <p:spPr>
          <a:xfrm>
            <a:off x="2854474" y="129247"/>
            <a:ext cx="5698976" cy="271550"/>
          </a:xfrm>
          <a:prstGeom prst="rect">
            <a:avLst/>
          </a:prstGeom>
          <a:noFill/>
        </p:spPr>
        <p:txBody>
          <a:bodyPr wrap="square" rtlCol="0">
            <a:noAutofit/>
          </a:bodyPr>
          <a:lstStyle/>
          <a:p>
            <a:r>
              <a:rPr lang="en-GB" sz="1350" b="0" i="0" u="none" strike="noStrike" kern="1200">
                <a:solidFill>
                  <a:schemeClr val="tx1"/>
                </a:solidFill>
                <a:effectLst/>
                <a:latin typeface="Arial" panose="020B0604020202020204" pitchFamily="34" charset="0"/>
                <a:ea typeface="+mn-ea"/>
                <a:cs typeface="Arial" panose="020B0604020202020204" pitchFamily="34" charset="0"/>
              </a:rPr>
              <a:t>Vectors and scalars</a:t>
            </a:r>
            <a:r>
              <a:rPr lang="en-GB" sz="1500"/>
              <a:t> </a:t>
            </a:r>
            <a:endParaRPr lang="en-GB" sz="1500" b="0"/>
          </a:p>
        </p:txBody>
      </p:sp>
      <p:pic>
        <p:nvPicPr>
          <p:cNvPr id="18" name="Picture 17" descr="(c) Pearson Education Ltd 2015. Copying permitted for purchasing institution only. This material is not copyright free."/>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182" y="11"/>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8" y="4991111"/>
            <a:ext cx="65563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AB59FCC-0A3A-46DF-A152-5F287C56295E}" type="slidenum">
              <a:rPr lang="en-GB" altLang="en-US" sz="750" b="0">
                <a:solidFill>
                  <a:srgbClr val="5B0091"/>
                </a:solidFill>
                <a:cs typeface="Arial" panose="020B0604020202020204" pitchFamily="34" charset="0"/>
              </a:rPr>
              <a:pPr>
                <a:spcBef>
                  <a:spcPct val="50000"/>
                </a:spcBef>
              </a:pPr>
              <a:t>‹#›</a:t>
            </a:fld>
            <a:r>
              <a:rPr lang="en-GB" altLang="en-US" sz="75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1"/>
            <a:ext cx="2133600" cy="207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GB" altLang="en-US" sz="75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8447103"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9"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92" algn="l" rtl="0" fontAlgn="base">
        <a:spcBef>
          <a:spcPct val="0"/>
        </a:spcBef>
        <a:spcAft>
          <a:spcPct val="0"/>
        </a:spcAft>
        <a:defRPr sz="2100" b="1">
          <a:solidFill>
            <a:srgbClr val="286DA6"/>
          </a:solidFill>
          <a:latin typeface="Arial" panose="020B0604020202020204" pitchFamily="34" charset="0"/>
        </a:defRPr>
      </a:lvl6pPr>
      <a:lvl7pPr marL="685783" algn="l" rtl="0" fontAlgn="base">
        <a:spcBef>
          <a:spcPct val="0"/>
        </a:spcBef>
        <a:spcAft>
          <a:spcPct val="0"/>
        </a:spcAft>
        <a:defRPr sz="2100" b="1">
          <a:solidFill>
            <a:srgbClr val="286DA6"/>
          </a:solidFill>
          <a:latin typeface="Arial" panose="020B0604020202020204" pitchFamily="34" charset="0"/>
        </a:defRPr>
      </a:lvl7pPr>
      <a:lvl8pPr marL="1028675" algn="l" rtl="0" fontAlgn="base">
        <a:spcBef>
          <a:spcPct val="0"/>
        </a:spcBef>
        <a:spcAft>
          <a:spcPct val="0"/>
        </a:spcAft>
        <a:defRPr sz="2100" b="1">
          <a:solidFill>
            <a:srgbClr val="286DA6"/>
          </a:solidFill>
          <a:latin typeface="Arial" panose="020B0604020202020204" pitchFamily="34" charset="0"/>
        </a:defRPr>
      </a:lvl8pPr>
      <a:lvl9pPr marL="1371566" algn="l" rtl="0" fontAlgn="base">
        <a:spcBef>
          <a:spcPct val="0"/>
        </a:spcBef>
        <a:spcAft>
          <a:spcPct val="0"/>
        </a:spcAft>
        <a:defRPr sz="2100" b="1">
          <a:solidFill>
            <a:srgbClr val="286DA6"/>
          </a:solidFill>
          <a:latin typeface="Arial" panose="020B0604020202020204" pitchFamily="34" charset="0"/>
        </a:defRPr>
      </a:lvl9pPr>
    </p:titleStyle>
    <p:bodyStyle>
      <a:lvl1pPr marL="257168" indent="-257168" algn="l" rtl="0" fontAlgn="base">
        <a:spcBef>
          <a:spcPct val="20000"/>
        </a:spcBef>
        <a:spcAft>
          <a:spcPct val="0"/>
        </a:spcAft>
        <a:buChar char="•"/>
        <a:defRPr sz="2400" kern="1200">
          <a:solidFill>
            <a:schemeClr val="tx1"/>
          </a:solidFill>
          <a:latin typeface="+mn-lt"/>
          <a:ea typeface="+mn-ea"/>
          <a:cs typeface="+mn-cs"/>
        </a:defRPr>
      </a:lvl1pPr>
      <a:lvl2pPr marL="557199" indent="-214308" algn="l" rtl="0" fontAlgn="base">
        <a:spcBef>
          <a:spcPct val="20000"/>
        </a:spcBef>
        <a:spcAft>
          <a:spcPct val="0"/>
        </a:spcAft>
        <a:buChar char="–"/>
        <a:defRPr sz="2100" kern="1200">
          <a:solidFill>
            <a:schemeClr val="tx1"/>
          </a:solidFill>
          <a:latin typeface="+mn-lt"/>
          <a:ea typeface="+mn-ea"/>
          <a:cs typeface="+mn-cs"/>
        </a:defRPr>
      </a:lvl2pPr>
      <a:lvl3pPr marL="857228" indent="-171446" algn="l" rtl="0" fontAlgn="base">
        <a:spcBef>
          <a:spcPct val="20000"/>
        </a:spcBef>
        <a:spcAft>
          <a:spcPct val="0"/>
        </a:spcAft>
        <a:buChar char="•"/>
        <a:defRPr sz="1800" kern="1200">
          <a:solidFill>
            <a:schemeClr val="tx1"/>
          </a:solidFill>
          <a:latin typeface="+mn-lt"/>
          <a:ea typeface="+mn-ea"/>
          <a:cs typeface="+mn-cs"/>
        </a:defRPr>
      </a:lvl3pPr>
      <a:lvl4pPr marL="1200120" indent="-171446" algn="l" rtl="0" fontAlgn="base">
        <a:spcBef>
          <a:spcPct val="20000"/>
        </a:spcBef>
        <a:spcAft>
          <a:spcPct val="0"/>
        </a:spcAft>
        <a:buChar char="–"/>
        <a:defRPr sz="1500" kern="1200">
          <a:solidFill>
            <a:schemeClr val="tx1"/>
          </a:solidFill>
          <a:latin typeface="+mn-lt"/>
          <a:ea typeface="+mn-ea"/>
          <a:cs typeface="+mn-cs"/>
        </a:defRPr>
      </a:lvl4pPr>
      <a:lvl5pPr marL="1543012" indent="-171446" algn="l" rtl="0" fontAlgn="base">
        <a:spcBef>
          <a:spcPct val="20000"/>
        </a:spcBef>
        <a:spcAft>
          <a:spcPct val="0"/>
        </a:spcAft>
        <a:buChar char="»"/>
        <a:defRPr sz="15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175" y="0"/>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38" y="4991101"/>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fld id="{7A3AF35F-028F-4719-B3FA-C1992370E411}" type="slidenum">
              <a:rPr lang="en-GB" altLang="en-US" sz="1000" smtClean="0">
                <a:solidFill>
                  <a:srgbClr val="5B0091"/>
                </a:solidFill>
                <a:cs typeface="Arial" charset="0"/>
              </a:rPr>
              <a:pPr algn="ctr" defTabSz="914400" fontAlgn="base">
                <a:spcBef>
                  <a:spcPct val="50000"/>
                </a:spcBef>
                <a:spcAft>
                  <a:spcPct val="0"/>
                </a:spcAft>
              </a:pPr>
              <a:t>‹#›</a:t>
            </a:fld>
            <a:r>
              <a:rPr lang="en-GB" altLang="en-US" sz="1000">
                <a:solidFill>
                  <a:srgbClr val="5B0091"/>
                </a:solidFill>
                <a:cs typeface="Arial" charset="0"/>
              </a:rPr>
              <a:t> of 32</a:t>
            </a:r>
          </a:p>
        </p:txBody>
      </p:sp>
      <p:sp>
        <p:nvSpPr>
          <p:cNvPr id="140292" name="Text Box 4"/>
          <p:cNvSpPr txBox="1">
            <a:spLocks noChangeArrowheads="1"/>
          </p:cNvSpPr>
          <p:nvPr userDrawn="1"/>
        </p:nvSpPr>
        <p:spPr bwMode="auto">
          <a:xfrm>
            <a:off x="6445250" y="4991101"/>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fontAlgn="base" hangingPunct="0">
              <a:spcBef>
                <a:spcPct val="0"/>
              </a:spcBef>
              <a:spcAft>
                <a:spcPct val="0"/>
              </a:spcAft>
            </a:pPr>
            <a:r>
              <a:rPr lang="en-GB" altLang="en-US" sz="100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07950" y="4625579"/>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8447089" y="4625579"/>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3"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200" algn="l" rtl="0" fontAlgn="base">
        <a:spcBef>
          <a:spcPct val="0"/>
        </a:spcBef>
        <a:spcAft>
          <a:spcPct val="0"/>
        </a:spcAft>
        <a:defRPr sz="2800" b="1">
          <a:solidFill>
            <a:srgbClr val="286DA6"/>
          </a:solidFill>
          <a:latin typeface="Arial" charset="0"/>
        </a:defRPr>
      </a:lvl6pPr>
      <a:lvl7pPr marL="914400" algn="l" rtl="0" fontAlgn="base">
        <a:spcBef>
          <a:spcPct val="0"/>
        </a:spcBef>
        <a:spcAft>
          <a:spcPct val="0"/>
        </a:spcAft>
        <a:defRPr sz="2800" b="1">
          <a:solidFill>
            <a:srgbClr val="286DA6"/>
          </a:solidFill>
          <a:latin typeface="Arial" charset="0"/>
        </a:defRPr>
      </a:lvl7pPr>
      <a:lvl8pPr marL="1371600" algn="l" rtl="0" fontAlgn="base">
        <a:spcBef>
          <a:spcPct val="0"/>
        </a:spcBef>
        <a:spcAft>
          <a:spcPct val="0"/>
        </a:spcAft>
        <a:defRPr sz="2800" b="1">
          <a:solidFill>
            <a:srgbClr val="286DA6"/>
          </a:solidFill>
          <a:latin typeface="Arial" charset="0"/>
        </a:defRPr>
      </a:lvl8pPr>
      <a:lvl9pPr marL="1828800" algn="l" rtl="0" fontAlgn="base">
        <a:spcBef>
          <a:spcPct val="0"/>
        </a:spcBef>
        <a:spcAft>
          <a:spcPct val="0"/>
        </a:spcAft>
        <a:defRPr sz="2800" b="1">
          <a:solidFill>
            <a:srgbClr val="286DA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p:cNvPicPr>
          <p:nvPr userDrawn="1"/>
        </p:nvPicPr>
        <p:blipFill>
          <a:blip r:embed="rId17">
            <a:extLst>
              <a:ext uri="{28A0092B-C50C-407E-A947-70E740481C1C}">
                <a14:useLocalDpi xmlns:a14="http://schemas.microsoft.com/office/drawing/2010/main"/>
              </a:ext>
            </a:extLst>
          </a:blip>
          <a:stretch>
            <a:fillRect/>
          </a:stretch>
        </p:blipFill>
        <p:spPr>
          <a:xfrm>
            <a:off x="0" y="4846500"/>
            <a:ext cx="9144000" cy="315900"/>
          </a:xfrm>
          <a:prstGeom prst="rect">
            <a:avLst/>
          </a:prstGeom>
        </p:spPr>
      </p:pic>
      <p:pic>
        <p:nvPicPr>
          <p:cNvPr id="17" name="Picture 16" descr="Edexcel GCSE (9-1)&#10;Sciences"/>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008112" cy="270030"/>
          </a:xfrm>
          <a:prstGeom prst="rect">
            <a:avLst/>
          </a:prstGeom>
          <a:noFill/>
        </p:spPr>
        <p:txBody>
          <a:bodyPr wrap="square" rtlCol="0">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SP5d</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Electromagnetic waves</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
        <p:nvSpPr>
          <p:cNvPr id="9" name="TextBox 8"/>
          <p:cNvSpPr txBox="1"/>
          <p:nvPr userDrawn="1"/>
        </p:nvSpPr>
        <p:spPr>
          <a:xfrm>
            <a:off x="1403648" y="186481"/>
            <a:ext cx="216024" cy="207749"/>
          </a:xfrm>
          <a:prstGeom prst="rect">
            <a:avLst/>
          </a:prstGeom>
          <a:solidFill>
            <a:srgbClr val="ED6C28"/>
          </a:solidFill>
        </p:spPr>
        <p:txBody>
          <a:bodyPr wrap="square" lIns="27000" tIns="0" rIns="5400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t>
            </a:r>
          </a:p>
        </p:txBody>
      </p:sp>
    </p:spTree>
    <p:extLst>
      <p:ext uri="{BB962C8B-B14F-4D97-AF65-F5344CB8AC3E}">
        <p14:creationId xmlns:p14="http://schemas.microsoft.com/office/powerpoint/2010/main" val="357291743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ransition>
    <p:sndAc>
      <p:stSnd>
        <p:snd r:embed="rId16"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p:cNvPicPr>
          <p:nvPr userDrawn="1"/>
        </p:nvPicPr>
        <p:blipFill>
          <a:blip r:embed="rId17">
            <a:extLst>
              <a:ext uri="{28A0092B-C50C-407E-A947-70E740481C1C}">
                <a14:useLocalDpi xmlns:a14="http://schemas.microsoft.com/office/drawing/2010/main"/>
              </a:ext>
            </a:extLst>
          </a:blip>
          <a:stretch>
            <a:fillRect/>
          </a:stretch>
        </p:blipFill>
        <p:spPr>
          <a:xfrm>
            <a:off x="0" y="4846500"/>
            <a:ext cx="9144000" cy="315900"/>
          </a:xfrm>
          <a:prstGeom prst="rect">
            <a:avLst/>
          </a:prstGeom>
        </p:spPr>
      </p:pic>
      <p:pic>
        <p:nvPicPr>
          <p:cNvPr id="17" name="Picture 16" descr="Edexcel GCSE (9-1)&#10;Sciences"/>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008112" cy="270030"/>
          </a:xfrm>
          <a:prstGeom prst="rect">
            <a:avLst/>
          </a:prstGeom>
          <a:noFill/>
        </p:spPr>
        <p:txBody>
          <a:bodyPr wrap="square" rtlCol="0">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SP5e</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electromagnetic spectrum</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93672335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65FDBC6E-BF75-4E65-A433-DF49E664D237}"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08488084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www.twig-world.com/film/quarrying-impacts-176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wig-world.com/film/quarrying-managing-damage-1769/"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jpeg"/><Relationship Id="rId3" Type="http://schemas.openxmlformats.org/officeDocument/2006/relationships/hyperlink" Target="https://highamspark.fireflycloud.net/" TargetMode="External"/><Relationship Id="rId7" Type="http://schemas.openxmlformats.org/officeDocument/2006/relationships/hyperlink" Target="https://www.youtube.com/channel/UCevUL4wPdprao-yKOZ8GFNw" TargetMode="Externa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hyperlink" Target="http://www.highamsparkschool.co.uk/" TargetMode="External"/><Relationship Id="rId5" Type="http://schemas.openxmlformats.org/officeDocument/2006/relationships/hyperlink" Target="https://www.pearsonactivelearn.com/"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twitter.com/hpscienc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twig-world.com/film/glossary/ore-74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ctiveteachonline.com/product/view/id/335/page/130/mode/dps?modal=/player/video/id/389240"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4CC4DE-ACAF-4980-B971-94025C91F301}"/>
              </a:ext>
            </a:extLst>
          </p:cNvPr>
          <p:cNvSpPr txBox="1"/>
          <p:nvPr/>
        </p:nvSpPr>
        <p:spPr>
          <a:xfrm>
            <a:off x="363716" y="309592"/>
            <a:ext cx="8430016" cy="3416320"/>
          </a:xfrm>
          <a:prstGeom prst="rect">
            <a:avLst/>
          </a:prstGeom>
          <a:noFill/>
        </p:spPr>
        <p:txBody>
          <a:bodyPr wrap="square" rtlCol="0" anchor="t">
            <a:spAutoFit/>
          </a:bodyPr>
          <a:lstStyle/>
          <a:p>
            <a:r>
              <a:rPr lang="en-AU" sz="2400" u="sng" dirty="0" err="1">
                <a:latin typeface="Arial"/>
                <a:cs typeface="Arial"/>
              </a:rPr>
              <a:t>Reqs</a:t>
            </a:r>
          </a:p>
          <a:p>
            <a:r>
              <a:rPr lang="en-AU" sz="2400" dirty="0">
                <a:latin typeface="Arial"/>
                <a:cs typeface="Arial"/>
              </a:rPr>
              <a:t>Mining worksheet</a:t>
            </a:r>
          </a:p>
          <a:p>
            <a:r>
              <a:rPr lang="en-AU" sz="2400" dirty="0">
                <a:latin typeface="Arial"/>
                <a:cs typeface="Arial"/>
              </a:rPr>
              <a:t>Smartphone recycling image</a:t>
            </a:r>
          </a:p>
          <a:p>
            <a:endParaRPr lang="en-AU" sz="2400" dirty="0">
              <a:latin typeface="Arial" panose="020B0604020202020204" pitchFamily="34" charset="0"/>
              <a:cs typeface="Arial" panose="020B0604020202020204" pitchFamily="34" charset="0"/>
            </a:endParaRPr>
          </a:p>
          <a:p>
            <a:r>
              <a:rPr lang="en-AU" sz="2400" u="sng" dirty="0">
                <a:latin typeface="Arial" panose="020B0604020202020204" pitchFamily="34" charset="0"/>
                <a:cs typeface="Arial" panose="020B0604020202020204" pitchFamily="34" charset="0"/>
              </a:rPr>
              <a:t>Optional Demo</a:t>
            </a:r>
            <a:r>
              <a:rPr lang="en-AU" sz="2400" dirty="0">
                <a:latin typeface="Arial" panose="020B0604020202020204" pitchFamily="34" charset="0"/>
                <a:cs typeface="Arial" panose="020B0604020202020204" pitchFamily="34" charset="0"/>
              </a:rPr>
              <a:t>: Extracting copper from Malachite (Materials needed on slide 14).</a:t>
            </a:r>
          </a:p>
          <a:p>
            <a:endParaRPr lang="en-AU" sz="2400" u="sng" dirty="0">
              <a:latin typeface="Arial" panose="020B0604020202020204" pitchFamily="34" charset="0"/>
              <a:cs typeface="Arial" panose="020B0604020202020204" pitchFamily="34" charset="0"/>
            </a:endParaRPr>
          </a:p>
          <a:p>
            <a:r>
              <a:rPr lang="en-AU" sz="2400" u="sng" dirty="0">
                <a:latin typeface="Arial" panose="020B0604020202020204" pitchFamily="34" charset="0"/>
                <a:cs typeface="Arial" panose="020B0604020202020204" pitchFamily="34" charset="0"/>
              </a:rPr>
              <a:t>Extension/Homework</a:t>
            </a:r>
          </a:p>
          <a:p>
            <a:r>
              <a:rPr lang="en-AU" sz="2400" dirty="0">
                <a:latin typeface="Arial"/>
                <a:cs typeface="Arial"/>
              </a:rPr>
              <a:t>W/S 8He-4</a:t>
            </a:r>
          </a:p>
        </p:txBody>
      </p:sp>
    </p:spTree>
    <p:extLst>
      <p:ext uri="{BB962C8B-B14F-4D97-AF65-F5344CB8AC3E}">
        <p14:creationId xmlns:p14="http://schemas.microsoft.com/office/powerpoint/2010/main" val="3625918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2B73-78D5-424D-8CB1-1C7A1F87DD02}"/>
              </a:ext>
            </a:extLst>
          </p:cNvPr>
          <p:cNvSpPr>
            <a:spLocks noGrp="1"/>
          </p:cNvSpPr>
          <p:nvPr>
            <p:ph type="title"/>
          </p:nvPr>
        </p:nvSpPr>
        <p:spPr>
          <a:xfrm>
            <a:off x="457200" y="205979"/>
            <a:ext cx="3139888" cy="857250"/>
          </a:xfrm>
        </p:spPr>
        <p:txBody>
          <a:bodyPr>
            <a:normAutofit fontScale="90000"/>
          </a:bodyPr>
          <a:lstStyle/>
          <a:p>
            <a:r>
              <a:rPr lang="en-AU" dirty="0"/>
              <a:t>Why are we reliant on mining?          </a:t>
            </a:r>
          </a:p>
        </p:txBody>
      </p:sp>
      <p:sp>
        <p:nvSpPr>
          <p:cNvPr id="3" name="Content Placeholder 2">
            <a:extLst>
              <a:ext uri="{FF2B5EF4-FFF2-40B4-BE49-F238E27FC236}">
                <a16:creationId xmlns:a16="http://schemas.microsoft.com/office/drawing/2014/main" id="{ACAD73A7-C6E6-470C-84CF-284FB89EBA23}"/>
              </a:ext>
            </a:extLst>
          </p:cNvPr>
          <p:cNvSpPr>
            <a:spLocks noGrp="1"/>
          </p:cNvSpPr>
          <p:nvPr>
            <p:ph idx="1"/>
          </p:nvPr>
        </p:nvSpPr>
        <p:spPr>
          <a:xfrm>
            <a:off x="457200" y="1200151"/>
            <a:ext cx="3045759" cy="3396502"/>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AU" dirty="0"/>
              <a:t>Modern devices such as cell phones as well as devices we could use to gain cleaner energy such as wind turbines and solar cells depend on small quantities of rare ores.  </a:t>
            </a:r>
          </a:p>
        </p:txBody>
      </p:sp>
      <p:pic>
        <p:nvPicPr>
          <p:cNvPr id="8" name="Picture 7">
            <a:extLst>
              <a:ext uri="{FF2B5EF4-FFF2-40B4-BE49-F238E27FC236}">
                <a16:creationId xmlns:a16="http://schemas.microsoft.com/office/drawing/2014/main" id="{D30B61BA-6736-46AC-9493-FA40599309B3}"/>
              </a:ext>
            </a:extLst>
          </p:cNvPr>
          <p:cNvPicPr>
            <a:picLocks noChangeAspect="1"/>
          </p:cNvPicPr>
          <p:nvPr/>
        </p:nvPicPr>
        <p:blipFill rotWithShape="1">
          <a:blip r:embed="rId2"/>
          <a:srcRect t="28889"/>
          <a:stretch/>
        </p:blipFill>
        <p:spPr>
          <a:xfrm>
            <a:off x="3822365" y="383241"/>
            <a:ext cx="4981518" cy="4585447"/>
          </a:xfrm>
          <a:prstGeom prst="rect">
            <a:avLst/>
          </a:prstGeom>
        </p:spPr>
      </p:pic>
    </p:spTree>
    <p:extLst>
      <p:ext uri="{BB962C8B-B14F-4D97-AF65-F5344CB8AC3E}">
        <p14:creationId xmlns:p14="http://schemas.microsoft.com/office/powerpoint/2010/main" val="104592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5500DC0-721A-493C-9D7A-61A6780648BF}"/>
              </a:ext>
            </a:extLst>
          </p:cNvPr>
          <p:cNvSpPr txBox="1">
            <a:spLocks/>
          </p:cNvSpPr>
          <p:nvPr/>
        </p:nvSpPr>
        <p:spPr>
          <a:xfrm>
            <a:off x="348247" y="1196748"/>
            <a:ext cx="2926980" cy="339650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AU" sz="2200" dirty="0"/>
              <a:t>These ores can be both </a:t>
            </a:r>
            <a:r>
              <a:rPr lang="en-AU" sz="2200" b="1" dirty="0"/>
              <a:t>rare</a:t>
            </a:r>
            <a:r>
              <a:rPr lang="en-AU" sz="2200" dirty="0"/>
              <a:t> (as in they can only be mined from certain places/countries) as well as </a:t>
            </a:r>
            <a:r>
              <a:rPr lang="en-AU" sz="2200" b="1" dirty="0"/>
              <a:t>expensive</a:t>
            </a:r>
            <a:r>
              <a:rPr lang="en-AU" sz="2200" dirty="0"/>
              <a:t> to obtain. </a:t>
            </a:r>
          </a:p>
          <a:p>
            <a:pPr marL="0" indent="0">
              <a:buNone/>
            </a:pPr>
            <a:endParaRPr lang="en-AU" sz="2200" dirty="0"/>
          </a:p>
          <a:p>
            <a:pPr marL="0" indent="0">
              <a:buNone/>
            </a:pPr>
            <a:r>
              <a:rPr lang="en-AU" sz="2200" dirty="0"/>
              <a:t>There is also an </a:t>
            </a:r>
            <a:r>
              <a:rPr lang="en-AU" sz="2200" b="1" dirty="0"/>
              <a:t>environmental and health cost</a:t>
            </a:r>
            <a:r>
              <a:rPr lang="en-AU" sz="2200" dirty="0"/>
              <a:t>. </a:t>
            </a:r>
          </a:p>
        </p:txBody>
      </p:sp>
      <p:sp>
        <p:nvSpPr>
          <p:cNvPr id="7" name="Rectangle 6">
            <a:extLst>
              <a:ext uri="{FF2B5EF4-FFF2-40B4-BE49-F238E27FC236}">
                <a16:creationId xmlns:a16="http://schemas.microsoft.com/office/drawing/2014/main" id="{DB61E767-E9BA-417C-9BA7-C036D08EB810}"/>
              </a:ext>
            </a:extLst>
          </p:cNvPr>
          <p:cNvSpPr/>
          <p:nvPr/>
        </p:nvSpPr>
        <p:spPr>
          <a:xfrm>
            <a:off x="34819" y="119530"/>
            <a:ext cx="3567186" cy="1077218"/>
          </a:xfrm>
          <a:prstGeom prst="rect">
            <a:avLst/>
          </a:prstGeom>
        </p:spPr>
        <p:txBody>
          <a:bodyPr wrap="square">
            <a:spAutoFit/>
          </a:bodyPr>
          <a:lstStyle/>
          <a:p>
            <a:pPr algn="ctr"/>
            <a:r>
              <a:rPr lang="en-AU" sz="3200" dirty="0"/>
              <a:t>What is the issue with this?</a:t>
            </a:r>
          </a:p>
        </p:txBody>
      </p:sp>
      <p:pic>
        <p:nvPicPr>
          <p:cNvPr id="5122" name="Picture 2" descr="ID [392305] Zoom resource">
            <a:extLst>
              <a:ext uri="{FF2B5EF4-FFF2-40B4-BE49-F238E27FC236}">
                <a16:creationId xmlns:a16="http://schemas.microsoft.com/office/drawing/2014/main" id="{BEA7A25F-2086-4F20-9572-761C1304BA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2234" y="658139"/>
            <a:ext cx="3404253" cy="23412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D [392307] Zoom resource">
            <a:extLst>
              <a:ext uri="{FF2B5EF4-FFF2-40B4-BE49-F238E27FC236}">
                <a16:creationId xmlns:a16="http://schemas.microsoft.com/office/drawing/2014/main" id="{408C155F-1122-4656-96F8-2367A83084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103"/>
          <a:stretch/>
        </p:blipFill>
        <p:spPr bwMode="auto">
          <a:xfrm>
            <a:off x="7073494" y="468219"/>
            <a:ext cx="1936036" cy="4207062"/>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8">
            <a:extLst>
              <a:ext uri="{FF2B5EF4-FFF2-40B4-BE49-F238E27FC236}">
                <a16:creationId xmlns:a16="http://schemas.microsoft.com/office/drawing/2014/main" id="{DF3F4426-B0E7-4705-99C8-F0A838D901B9}"/>
              </a:ext>
            </a:extLst>
          </p:cNvPr>
          <p:cNvSpPr>
            <a:spLocks noChangeArrowheads="1"/>
          </p:cNvSpPr>
          <p:nvPr/>
        </p:nvSpPr>
        <p:spPr bwMode="auto">
          <a:xfrm>
            <a:off x="4331715" y="2770407"/>
            <a:ext cx="2643276" cy="1822843"/>
          </a:xfrm>
          <a:prstGeom prst="cloudCallout">
            <a:avLst>
              <a:gd name="adj1" fmla="val 38777"/>
              <a:gd name="adj2" fmla="val 71932"/>
            </a:avLst>
          </a:prstGeom>
          <a:solidFill>
            <a:srgbClr val="DDDDFF"/>
          </a:solidFill>
          <a:ln w="9525">
            <a:noFill/>
            <a:round/>
            <a:headEnd/>
            <a:tailEnd/>
          </a:ln>
          <a:effectLst/>
        </p:spPr>
        <p:txBody>
          <a:bodyPr anchor="ctr" anchorCtr="1"/>
          <a:lstStyle/>
          <a:p>
            <a:r>
              <a:rPr lang="en-AU" sz="1400" b="1" dirty="0"/>
              <a:t>Quarry Impacts</a:t>
            </a:r>
          </a:p>
          <a:p>
            <a:endParaRPr lang="en-AU" sz="1400" dirty="0"/>
          </a:p>
          <a:p>
            <a:r>
              <a:rPr lang="en-AU" sz="1400" dirty="0">
                <a:hlinkClick r:id="rId4"/>
              </a:rPr>
              <a:t>https://www.twig-world.com/film/quarrying-impacts-1768/</a:t>
            </a:r>
            <a:endParaRPr lang="en-AU" sz="1400" dirty="0"/>
          </a:p>
          <a:p>
            <a:endParaRPr lang="en-AU" sz="1400" dirty="0"/>
          </a:p>
        </p:txBody>
      </p:sp>
    </p:spTree>
    <p:extLst>
      <p:ext uri="{BB962C8B-B14F-4D97-AF65-F5344CB8AC3E}">
        <p14:creationId xmlns:p14="http://schemas.microsoft.com/office/powerpoint/2010/main" val="153168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5500DC0-721A-493C-9D7A-61A6780648BF}"/>
              </a:ext>
            </a:extLst>
          </p:cNvPr>
          <p:cNvSpPr txBox="1">
            <a:spLocks/>
          </p:cNvSpPr>
          <p:nvPr/>
        </p:nvSpPr>
        <p:spPr>
          <a:xfrm>
            <a:off x="523911" y="1257259"/>
            <a:ext cx="3153859" cy="361057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2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AU" sz="2200" dirty="0"/>
              <a:t>Recycling:</a:t>
            </a:r>
          </a:p>
          <a:p>
            <a:r>
              <a:rPr lang="en-AU" sz="2200" dirty="0"/>
              <a:t>Cuts down on mining/quarrying pollution</a:t>
            </a:r>
          </a:p>
          <a:p>
            <a:r>
              <a:rPr lang="en-AU" sz="2200" dirty="0"/>
              <a:t>Cuts down on pollution in landfills (recyclables taken out)</a:t>
            </a:r>
          </a:p>
          <a:p>
            <a:r>
              <a:rPr lang="en-AU" sz="2200" dirty="0"/>
              <a:t>Allows metal supplies to last longer</a:t>
            </a:r>
          </a:p>
          <a:p>
            <a:r>
              <a:rPr lang="en-AU" sz="2200" dirty="0"/>
              <a:t>Needs less energy then extracting the metal from scratch.</a:t>
            </a:r>
          </a:p>
          <a:p>
            <a:endParaRPr lang="en-AU" sz="2200" dirty="0"/>
          </a:p>
        </p:txBody>
      </p:sp>
      <p:sp>
        <p:nvSpPr>
          <p:cNvPr id="7" name="Rectangle 6">
            <a:extLst>
              <a:ext uri="{FF2B5EF4-FFF2-40B4-BE49-F238E27FC236}">
                <a16:creationId xmlns:a16="http://schemas.microsoft.com/office/drawing/2014/main" id="{DB61E767-E9BA-417C-9BA7-C036D08EB810}"/>
              </a:ext>
            </a:extLst>
          </p:cNvPr>
          <p:cNvSpPr/>
          <p:nvPr/>
        </p:nvSpPr>
        <p:spPr>
          <a:xfrm>
            <a:off x="34819" y="119530"/>
            <a:ext cx="4125888" cy="1077218"/>
          </a:xfrm>
          <a:prstGeom prst="rect">
            <a:avLst/>
          </a:prstGeom>
        </p:spPr>
        <p:txBody>
          <a:bodyPr wrap="square">
            <a:spAutoFit/>
          </a:bodyPr>
          <a:lstStyle/>
          <a:p>
            <a:pPr algn="ctr"/>
            <a:r>
              <a:rPr lang="en-AU" sz="3200" dirty="0"/>
              <a:t>How could fix/minimise these issues?</a:t>
            </a:r>
          </a:p>
        </p:txBody>
      </p:sp>
      <p:pic>
        <p:nvPicPr>
          <p:cNvPr id="7172" name="Picture 4" descr="ID [392309] Zoom resource">
            <a:extLst>
              <a:ext uri="{FF2B5EF4-FFF2-40B4-BE49-F238E27FC236}">
                <a16:creationId xmlns:a16="http://schemas.microsoft.com/office/drawing/2014/main" id="{DAECB64E-8F7D-4533-A2D5-69CA0D229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953" y="490818"/>
            <a:ext cx="3967136" cy="239625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8">
            <a:extLst>
              <a:ext uri="{FF2B5EF4-FFF2-40B4-BE49-F238E27FC236}">
                <a16:creationId xmlns:a16="http://schemas.microsoft.com/office/drawing/2014/main" id="{FF94C0E1-C396-4FB0-BA7B-953C34D4AE4B}"/>
              </a:ext>
            </a:extLst>
          </p:cNvPr>
          <p:cNvSpPr>
            <a:spLocks noChangeArrowheads="1"/>
          </p:cNvSpPr>
          <p:nvPr/>
        </p:nvSpPr>
        <p:spPr bwMode="auto">
          <a:xfrm>
            <a:off x="4572000" y="2494430"/>
            <a:ext cx="3378832" cy="1949823"/>
          </a:xfrm>
          <a:prstGeom prst="cloudCallout">
            <a:avLst>
              <a:gd name="adj1" fmla="val 38777"/>
              <a:gd name="adj2" fmla="val 71932"/>
            </a:avLst>
          </a:prstGeom>
          <a:solidFill>
            <a:srgbClr val="DDDDFF"/>
          </a:solidFill>
          <a:ln w="9525">
            <a:noFill/>
            <a:round/>
            <a:headEnd/>
            <a:tailEnd/>
          </a:ln>
          <a:effectLst/>
        </p:spPr>
        <p:txBody>
          <a:bodyPr anchor="ctr" anchorCtr="1"/>
          <a:lstStyle/>
          <a:p>
            <a:r>
              <a:rPr lang="en-AU" sz="1400" b="1" dirty="0"/>
              <a:t>How else can we minimise the impacts? </a:t>
            </a:r>
          </a:p>
          <a:p>
            <a:endParaRPr lang="en-AU" sz="1400" dirty="0"/>
          </a:p>
          <a:p>
            <a:r>
              <a:rPr lang="en-AU" sz="1400" dirty="0">
                <a:hlinkClick r:id="rId3"/>
              </a:rPr>
              <a:t>https://www.twig-world.com/film/quarrying-managing-damage-1769/</a:t>
            </a:r>
            <a:endParaRPr lang="en-AU" sz="1400" dirty="0"/>
          </a:p>
          <a:p>
            <a:endParaRPr lang="en-AU" sz="1400" dirty="0"/>
          </a:p>
        </p:txBody>
      </p:sp>
    </p:spTree>
    <p:extLst>
      <p:ext uri="{BB962C8B-B14F-4D97-AF65-F5344CB8AC3E}">
        <p14:creationId xmlns:p14="http://schemas.microsoft.com/office/powerpoint/2010/main" val="103392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D42F1F-55A0-4C08-B4B2-A499087BF93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65" t="3715" r="2534" b="3715"/>
          <a:stretch/>
        </p:blipFill>
        <p:spPr>
          <a:xfrm>
            <a:off x="2507876" y="596692"/>
            <a:ext cx="6482475" cy="4459402"/>
          </a:xfrm>
        </p:spPr>
      </p:pic>
      <p:sp>
        <p:nvSpPr>
          <p:cNvPr id="6" name="Title 9">
            <a:extLst>
              <a:ext uri="{FF2B5EF4-FFF2-40B4-BE49-F238E27FC236}">
                <a16:creationId xmlns:a16="http://schemas.microsoft.com/office/drawing/2014/main" id="{C01CF7BA-9B22-4C5F-8C64-28BCF6F5642D}"/>
              </a:ext>
            </a:extLst>
          </p:cNvPr>
          <p:cNvSpPr>
            <a:spLocks/>
          </p:cNvSpPr>
          <p:nvPr/>
        </p:nvSpPr>
        <p:spPr bwMode="auto">
          <a:xfrm>
            <a:off x="556773" y="-51008"/>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rgbClr val="006786"/>
                </a:solidFill>
                <a:latin typeface="Arial" panose="020B0604020202020204" pitchFamily="34" charset="0"/>
              </a:defRPr>
            </a:lvl1pPr>
            <a:lvl2pPr algn="ctr" eaLnBrk="0" hangingPunct="0">
              <a:defRPr sz="4400">
                <a:solidFill>
                  <a:srgbClr val="006786"/>
                </a:solidFill>
                <a:latin typeface="Arial" panose="020B0604020202020204" pitchFamily="34" charset="0"/>
              </a:defRPr>
            </a:lvl2pPr>
            <a:lvl3pPr algn="ctr" eaLnBrk="0" hangingPunct="0">
              <a:defRPr sz="4400">
                <a:solidFill>
                  <a:srgbClr val="006786"/>
                </a:solidFill>
                <a:latin typeface="Arial" panose="020B0604020202020204" pitchFamily="34" charset="0"/>
              </a:defRPr>
            </a:lvl3pPr>
            <a:lvl4pPr algn="ctr" eaLnBrk="0" hangingPunct="0">
              <a:defRPr sz="4400">
                <a:solidFill>
                  <a:srgbClr val="006786"/>
                </a:solidFill>
                <a:latin typeface="Arial" panose="020B0604020202020204" pitchFamily="34" charset="0"/>
              </a:defRPr>
            </a:lvl4pPr>
            <a:lvl5pPr algn="ctr" eaLnBrk="0" hangingPunct="0">
              <a:defRPr sz="4400">
                <a:solidFill>
                  <a:srgbClr val="006786"/>
                </a:solidFill>
                <a:latin typeface="Arial" panose="020B0604020202020204" pitchFamily="34" charset="0"/>
              </a:defRPr>
            </a:lvl5pPr>
            <a:lvl6pPr marL="457200" algn="ctr" eaLnBrk="0" fontAlgn="base" hangingPunct="0">
              <a:spcBef>
                <a:spcPct val="0"/>
              </a:spcBef>
              <a:spcAft>
                <a:spcPct val="0"/>
              </a:spcAft>
              <a:defRPr sz="4400">
                <a:solidFill>
                  <a:srgbClr val="006786"/>
                </a:solidFill>
                <a:latin typeface="Arial" panose="020B0604020202020204" pitchFamily="34" charset="0"/>
              </a:defRPr>
            </a:lvl6pPr>
            <a:lvl7pPr marL="914400" algn="ctr" eaLnBrk="0" fontAlgn="base" hangingPunct="0">
              <a:spcBef>
                <a:spcPct val="0"/>
              </a:spcBef>
              <a:spcAft>
                <a:spcPct val="0"/>
              </a:spcAft>
              <a:defRPr sz="4400">
                <a:solidFill>
                  <a:srgbClr val="006786"/>
                </a:solidFill>
                <a:latin typeface="Arial" panose="020B0604020202020204" pitchFamily="34" charset="0"/>
              </a:defRPr>
            </a:lvl7pPr>
            <a:lvl8pPr marL="1371600" algn="ctr" eaLnBrk="0" fontAlgn="base" hangingPunct="0">
              <a:spcBef>
                <a:spcPct val="0"/>
              </a:spcBef>
              <a:spcAft>
                <a:spcPct val="0"/>
              </a:spcAft>
              <a:defRPr sz="4400">
                <a:solidFill>
                  <a:srgbClr val="006786"/>
                </a:solidFill>
                <a:latin typeface="Arial" panose="020B0604020202020204" pitchFamily="34" charset="0"/>
              </a:defRPr>
            </a:lvl8pPr>
            <a:lvl9pPr marL="1828800" algn="ctr" eaLnBrk="0" fontAlgn="base" hangingPunct="0">
              <a:spcBef>
                <a:spcPct val="0"/>
              </a:spcBef>
              <a:spcAft>
                <a:spcPct val="0"/>
              </a:spcAft>
              <a:defRPr sz="4400">
                <a:solidFill>
                  <a:srgbClr val="006786"/>
                </a:solidFill>
                <a:latin typeface="Arial" panose="020B0604020202020204" pitchFamily="34" charset="0"/>
              </a:defRPr>
            </a:lvl9pPr>
          </a:lstStyle>
          <a:p>
            <a:r>
              <a:rPr lang="en-GB" sz="3600" u="sng" dirty="0">
                <a:latin typeface="Arial"/>
                <a:cs typeface="Arial"/>
              </a:rPr>
              <a:t>Recycling Smartphones</a:t>
            </a:r>
            <a:endParaRPr lang="en-US" dirty="0"/>
          </a:p>
        </p:txBody>
      </p:sp>
      <p:sp>
        <p:nvSpPr>
          <p:cNvPr id="7" name="AutoShape 26">
            <a:extLst>
              <a:ext uri="{FF2B5EF4-FFF2-40B4-BE49-F238E27FC236}">
                <a16:creationId xmlns:a16="http://schemas.microsoft.com/office/drawing/2014/main" id="{9E7B044A-32EF-46F2-8F04-F83FB753413E}"/>
              </a:ext>
            </a:extLst>
          </p:cNvPr>
          <p:cNvSpPr>
            <a:spLocks noChangeArrowheads="1"/>
          </p:cNvSpPr>
          <p:nvPr/>
        </p:nvSpPr>
        <p:spPr bwMode="auto">
          <a:xfrm>
            <a:off x="176041" y="867704"/>
            <a:ext cx="2136854" cy="1704046"/>
          </a:xfrm>
          <a:prstGeom prst="roundRect">
            <a:avLst>
              <a:gd name="adj" fmla="val 15701"/>
            </a:avLst>
          </a:prstGeom>
          <a:solidFill>
            <a:srgbClr val="3366FF"/>
          </a:solidFill>
          <a:ln w="25400">
            <a:noFill/>
            <a:round/>
            <a:headEnd/>
            <a:tailEnd/>
          </a:ln>
          <a:effectLst/>
          <a:extLst/>
        </p:spPr>
        <p:txBody>
          <a:bodyPr anchor="t"/>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035" indent="-407035">
              <a:buFont typeface="Wingdings 2" pitchFamily="2" charset="2"/>
              <a:buChar char="!"/>
              <a:tabLst>
                <a:tab pos="407194" algn="l"/>
              </a:tabLst>
            </a:pPr>
            <a:r>
              <a:rPr lang="en-AU" sz="2400" dirty="0">
                <a:solidFill>
                  <a:schemeClr val="bg1"/>
                </a:solidFill>
              </a:rPr>
              <a:t>Glue the image into your books</a:t>
            </a:r>
          </a:p>
          <a:p>
            <a:pPr marL="407035" indent="-407035">
              <a:buFont typeface="Wingdings 2" pitchFamily="2" charset="2"/>
              <a:buChar char="!"/>
              <a:tabLst>
                <a:tab pos="407194" algn="l"/>
              </a:tabLst>
            </a:pPr>
            <a:endParaRPr lang="en-GB" altLang="en-US" sz="2400" i="1" dirty="0">
              <a:solidFill>
                <a:schemeClr val="bg1"/>
              </a:solidFill>
              <a:latin typeface="Arial"/>
              <a:cs typeface="Arial"/>
            </a:endParaRPr>
          </a:p>
        </p:txBody>
      </p:sp>
    </p:spTree>
    <p:extLst>
      <p:ext uri="{BB962C8B-B14F-4D97-AF65-F5344CB8AC3E}">
        <p14:creationId xmlns:p14="http://schemas.microsoft.com/office/powerpoint/2010/main" val="5957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A920-AEB2-4D9E-B36C-B44A59D00A97}"/>
              </a:ext>
            </a:extLst>
          </p:cNvPr>
          <p:cNvSpPr>
            <a:spLocks noGrp="1"/>
          </p:cNvSpPr>
          <p:nvPr>
            <p:ph type="title"/>
          </p:nvPr>
        </p:nvSpPr>
        <p:spPr>
          <a:xfrm>
            <a:off x="369794" y="246725"/>
            <a:ext cx="8229600" cy="857250"/>
          </a:xfrm>
        </p:spPr>
        <p:txBody>
          <a:bodyPr>
            <a:normAutofit fontScale="90000"/>
          </a:bodyPr>
          <a:lstStyle/>
          <a:p>
            <a:r>
              <a:rPr lang="en-AU" b="1" dirty="0"/>
              <a:t>Optional Demonstration</a:t>
            </a:r>
            <a:r>
              <a:rPr lang="en-AU" dirty="0"/>
              <a:t>: Extracting Copper from Malachite.</a:t>
            </a:r>
            <a:endParaRPr lang="en-AU" b="1" dirty="0"/>
          </a:p>
        </p:txBody>
      </p:sp>
      <p:pic>
        <p:nvPicPr>
          <p:cNvPr id="4" name="Picture 3">
            <a:extLst>
              <a:ext uri="{FF2B5EF4-FFF2-40B4-BE49-F238E27FC236}">
                <a16:creationId xmlns:a16="http://schemas.microsoft.com/office/drawing/2014/main" id="{10F5C04F-A88F-40F6-A9D7-A6AB617DC04E}"/>
              </a:ext>
            </a:extLst>
          </p:cNvPr>
          <p:cNvPicPr>
            <a:picLocks noChangeAspect="1"/>
          </p:cNvPicPr>
          <p:nvPr/>
        </p:nvPicPr>
        <p:blipFill rotWithShape="1">
          <a:blip r:embed="rId3"/>
          <a:srcRect l="29853" t="26798" r="31029" b="24444"/>
          <a:stretch/>
        </p:blipFill>
        <p:spPr>
          <a:xfrm>
            <a:off x="1260661" y="1201908"/>
            <a:ext cx="6447866" cy="4520776"/>
          </a:xfrm>
          <a:prstGeom prst="rect">
            <a:avLst/>
          </a:prstGeom>
        </p:spPr>
      </p:pic>
    </p:spTree>
    <p:extLst>
      <p:ext uri="{BB962C8B-B14F-4D97-AF65-F5344CB8AC3E}">
        <p14:creationId xmlns:p14="http://schemas.microsoft.com/office/powerpoint/2010/main" val="3769321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08C837B6-31FD-4E7A-BF36-8DBD471287AD}"/>
              </a:ext>
            </a:extLst>
          </p:cNvPr>
          <p:cNvSpPr>
            <a:spLocks/>
          </p:cNvSpPr>
          <p:nvPr/>
        </p:nvSpPr>
        <p:spPr bwMode="auto">
          <a:xfrm>
            <a:off x="-1492078" y="298278"/>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rgbClr val="006786"/>
                </a:solidFill>
                <a:latin typeface="Arial" panose="020B0604020202020204" pitchFamily="34" charset="0"/>
              </a:defRPr>
            </a:lvl1pPr>
            <a:lvl2pPr algn="ctr" eaLnBrk="0" hangingPunct="0">
              <a:defRPr sz="4400">
                <a:solidFill>
                  <a:srgbClr val="006786"/>
                </a:solidFill>
                <a:latin typeface="Arial" panose="020B0604020202020204" pitchFamily="34" charset="0"/>
              </a:defRPr>
            </a:lvl2pPr>
            <a:lvl3pPr algn="ctr" eaLnBrk="0" hangingPunct="0">
              <a:defRPr sz="4400">
                <a:solidFill>
                  <a:srgbClr val="006786"/>
                </a:solidFill>
                <a:latin typeface="Arial" panose="020B0604020202020204" pitchFamily="34" charset="0"/>
              </a:defRPr>
            </a:lvl3pPr>
            <a:lvl4pPr algn="ctr" eaLnBrk="0" hangingPunct="0">
              <a:defRPr sz="4400">
                <a:solidFill>
                  <a:srgbClr val="006786"/>
                </a:solidFill>
                <a:latin typeface="Arial" panose="020B0604020202020204" pitchFamily="34" charset="0"/>
              </a:defRPr>
            </a:lvl4pPr>
            <a:lvl5pPr algn="ctr" eaLnBrk="0" hangingPunct="0">
              <a:defRPr sz="4400">
                <a:solidFill>
                  <a:srgbClr val="006786"/>
                </a:solidFill>
                <a:latin typeface="Arial" panose="020B0604020202020204" pitchFamily="34" charset="0"/>
              </a:defRPr>
            </a:lvl5pPr>
            <a:lvl6pPr marL="457200" algn="ctr" eaLnBrk="0" fontAlgn="base" hangingPunct="0">
              <a:spcBef>
                <a:spcPct val="0"/>
              </a:spcBef>
              <a:spcAft>
                <a:spcPct val="0"/>
              </a:spcAft>
              <a:defRPr sz="4400">
                <a:solidFill>
                  <a:srgbClr val="006786"/>
                </a:solidFill>
                <a:latin typeface="Arial" panose="020B0604020202020204" pitchFamily="34" charset="0"/>
              </a:defRPr>
            </a:lvl6pPr>
            <a:lvl7pPr marL="914400" algn="ctr" eaLnBrk="0" fontAlgn="base" hangingPunct="0">
              <a:spcBef>
                <a:spcPct val="0"/>
              </a:spcBef>
              <a:spcAft>
                <a:spcPct val="0"/>
              </a:spcAft>
              <a:defRPr sz="4400">
                <a:solidFill>
                  <a:srgbClr val="006786"/>
                </a:solidFill>
                <a:latin typeface="Arial" panose="020B0604020202020204" pitchFamily="34" charset="0"/>
              </a:defRPr>
            </a:lvl7pPr>
            <a:lvl8pPr marL="1371600" algn="ctr" eaLnBrk="0" fontAlgn="base" hangingPunct="0">
              <a:spcBef>
                <a:spcPct val="0"/>
              </a:spcBef>
              <a:spcAft>
                <a:spcPct val="0"/>
              </a:spcAft>
              <a:defRPr sz="4400">
                <a:solidFill>
                  <a:srgbClr val="006786"/>
                </a:solidFill>
                <a:latin typeface="Arial" panose="020B0604020202020204" pitchFamily="34" charset="0"/>
              </a:defRPr>
            </a:lvl8pPr>
            <a:lvl9pPr marL="1828800" algn="ctr" eaLnBrk="0" fontAlgn="base" hangingPunct="0">
              <a:spcBef>
                <a:spcPct val="0"/>
              </a:spcBef>
              <a:spcAft>
                <a:spcPct val="0"/>
              </a:spcAft>
              <a:defRPr sz="4400">
                <a:solidFill>
                  <a:srgbClr val="006786"/>
                </a:solidFill>
                <a:latin typeface="Arial" panose="020B0604020202020204" pitchFamily="34" charset="0"/>
              </a:defRPr>
            </a:lvl9pPr>
          </a:lstStyle>
          <a:p>
            <a:r>
              <a:rPr lang="en-GB" altLang="en-US" sz="3600" u="sng" dirty="0"/>
              <a:t>Extension/ H/W</a:t>
            </a:r>
          </a:p>
          <a:p>
            <a:r>
              <a:rPr lang="en-GB" altLang="en-US" sz="3600" u="sng" dirty="0">
                <a:latin typeface="Arial"/>
                <a:cs typeface="Arial"/>
              </a:rPr>
              <a:t>Complete W/S 8He4</a:t>
            </a:r>
            <a:endParaRPr lang="en-GB" altLang="en-US" sz="3600" u="sng" dirty="0">
              <a:cs typeface="Arial"/>
            </a:endParaRPr>
          </a:p>
        </p:txBody>
      </p:sp>
      <p:pic>
        <p:nvPicPr>
          <p:cNvPr id="3" name="Picture 2">
            <a:extLst>
              <a:ext uri="{FF2B5EF4-FFF2-40B4-BE49-F238E27FC236}">
                <a16:creationId xmlns:a16="http://schemas.microsoft.com/office/drawing/2014/main" id="{6E016BFF-6760-4847-9F98-CE71976AB881}"/>
              </a:ext>
            </a:extLst>
          </p:cNvPr>
          <p:cNvPicPr>
            <a:picLocks noChangeAspect="1"/>
          </p:cNvPicPr>
          <p:nvPr/>
        </p:nvPicPr>
        <p:blipFill rotWithShape="1">
          <a:blip r:embed="rId2"/>
          <a:srcRect l="32482" t="12832" r="35789" b="3626"/>
          <a:stretch/>
        </p:blipFill>
        <p:spPr>
          <a:xfrm>
            <a:off x="5417647" y="113372"/>
            <a:ext cx="3396343" cy="5030128"/>
          </a:xfrm>
          <a:prstGeom prst="rect">
            <a:avLst/>
          </a:prstGeom>
        </p:spPr>
      </p:pic>
    </p:spTree>
    <p:extLst>
      <p:ext uri="{BB962C8B-B14F-4D97-AF65-F5344CB8AC3E}">
        <p14:creationId xmlns:p14="http://schemas.microsoft.com/office/powerpoint/2010/main" val="58859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FFB78-36D0-4397-A41E-A2E76B2A2CBA}"/>
              </a:ext>
            </a:extLst>
          </p:cNvPr>
          <p:cNvPicPr>
            <a:picLocks noChangeAspect="1"/>
          </p:cNvPicPr>
          <p:nvPr/>
        </p:nvPicPr>
        <p:blipFill rotWithShape="1">
          <a:blip r:embed="rId2"/>
          <a:srcRect l="49398" t="36090" r="33459" b="22206"/>
          <a:stretch/>
        </p:blipFill>
        <p:spPr>
          <a:xfrm>
            <a:off x="2853203" y="219712"/>
            <a:ext cx="3437593" cy="4704075"/>
          </a:xfrm>
          <a:prstGeom prst="rect">
            <a:avLst/>
          </a:prstGeom>
        </p:spPr>
      </p:pic>
    </p:spTree>
    <p:extLst>
      <p:ext uri="{BB962C8B-B14F-4D97-AF65-F5344CB8AC3E}">
        <p14:creationId xmlns:p14="http://schemas.microsoft.com/office/powerpoint/2010/main" val="274979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2814378"/>
            <a:ext cx="2279945" cy="1978287"/>
          </a:xfrm>
          <a:prstGeom prst="rect">
            <a:avLst/>
          </a:prstGeom>
        </p:spPr>
      </p:pic>
      <p:sp>
        <p:nvSpPr>
          <p:cNvPr id="5" name="AutoShape 20"/>
          <p:cNvSpPr>
            <a:spLocks noChangeArrowheads="1"/>
          </p:cNvSpPr>
          <p:nvPr/>
        </p:nvSpPr>
        <p:spPr bwMode="auto">
          <a:xfrm>
            <a:off x="292896" y="227906"/>
            <a:ext cx="5052827" cy="415498"/>
          </a:xfrm>
          <a:prstGeom prst="roundRect">
            <a:avLst>
              <a:gd name="adj" fmla="val 13342"/>
            </a:avLst>
          </a:prstGeom>
          <a:solidFill>
            <a:srgbClr val="0066FF"/>
          </a:solidFill>
          <a:ln w="25400">
            <a:noFill/>
            <a:round/>
            <a:headEnd/>
            <a:tailEnd/>
          </a:ln>
          <a:effectLst/>
        </p:spPr>
        <p:txBody>
          <a:bodyPr/>
          <a:lstStyle/>
          <a:p>
            <a:pPr marL="201811" indent="-201811" fontAlgn="base">
              <a:spcBef>
                <a:spcPct val="0"/>
              </a:spcBef>
              <a:spcAft>
                <a:spcPct val="0"/>
              </a:spcAft>
              <a:defRPr/>
            </a:pPr>
            <a:r>
              <a:rPr lang="en-GB" sz="1800" kern="0" dirty="0">
                <a:solidFill>
                  <a:srgbClr val="FFFFFF"/>
                </a:solidFill>
                <a:latin typeface="Calibri" pitchFamily="34" charset="0"/>
                <a:sym typeface="Webdings"/>
              </a:rPr>
              <a:t> Give a clue or definition for these keywords.</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4" name="TextBox 3"/>
          <p:cNvSpPr txBox="1"/>
          <p:nvPr/>
        </p:nvSpPr>
        <p:spPr>
          <a:xfrm>
            <a:off x="1660672" y="1614049"/>
            <a:ext cx="5650706" cy="1200329"/>
          </a:xfrm>
          <a:prstGeom prst="rect">
            <a:avLst/>
          </a:prstGeom>
          <a:noFill/>
        </p:spPr>
        <p:txBody>
          <a:bodyPr wrap="square" rtlCol="0">
            <a:spAutoFit/>
          </a:bodyPr>
          <a:lstStyle/>
          <a:p>
            <a:pPr algn="ctr" fontAlgn="base">
              <a:spcBef>
                <a:spcPct val="0"/>
              </a:spcBef>
              <a:spcAft>
                <a:spcPct val="0"/>
              </a:spcAft>
            </a:pPr>
            <a:r>
              <a:rPr lang="en-GB" sz="7200" dirty="0">
                <a:solidFill>
                  <a:srgbClr val="FFFFFF"/>
                </a:solidFill>
                <a:latin typeface="Comic Sans MS" panose="030F0702030302020204" pitchFamily="66" charset="0"/>
              </a:rPr>
              <a:t>Hot Seat</a:t>
            </a:r>
          </a:p>
        </p:txBody>
      </p:sp>
    </p:spTree>
    <p:extLst>
      <p:ext uri="{BB962C8B-B14F-4D97-AF65-F5344CB8AC3E}">
        <p14:creationId xmlns:p14="http://schemas.microsoft.com/office/powerpoint/2010/main" val="495739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165213"/>
            <a:ext cx="2279945" cy="1978287"/>
          </a:xfrm>
          <a:prstGeom prst="rect">
            <a:avLst/>
          </a:prstGeom>
        </p:spPr>
      </p:pic>
      <p:sp>
        <p:nvSpPr>
          <p:cNvPr id="2" name="TextBox 1"/>
          <p:cNvSpPr txBox="1"/>
          <p:nvPr/>
        </p:nvSpPr>
        <p:spPr>
          <a:xfrm>
            <a:off x="7575164" y="113606"/>
            <a:ext cx="1426100" cy="415498"/>
          </a:xfrm>
          <a:prstGeom prst="rect">
            <a:avLst/>
          </a:prstGeom>
          <a:noFill/>
        </p:spPr>
        <p:txBody>
          <a:bodyPr wrap="square" rtlCol="0">
            <a:spAutoFit/>
          </a:bodyPr>
          <a:lstStyle/>
          <a:p>
            <a:pPr algn="r" fontAlgn="base">
              <a:spcBef>
                <a:spcPct val="0"/>
              </a:spcBef>
              <a:spcAft>
                <a:spcPct val="0"/>
              </a:spcAft>
            </a:pPr>
            <a:r>
              <a:rPr lang="en-GB" sz="2100" dirty="0">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292896" y="227906"/>
            <a:ext cx="5052827" cy="415498"/>
          </a:xfrm>
          <a:prstGeom prst="roundRect">
            <a:avLst>
              <a:gd name="adj" fmla="val 13342"/>
            </a:avLst>
          </a:prstGeom>
          <a:solidFill>
            <a:srgbClr val="0066FF"/>
          </a:solidFill>
          <a:ln w="25400">
            <a:noFill/>
            <a:round/>
            <a:headEnd/>
            <a:tailEnd/>
          </a:ln>
          <a:effectLst/>
        </p:spPr>
        <p:txBody>
          <a:bodyPr/>
          <a:lstStyle/>
          <a:p>
            <a:pPr marL="201811" indent="-201811" fontAlgn="base">
              <a:spcBef>
                <a:spcPct val="0"/>
              </a:spcBef>
              <a:spcAft>
                <a:spcPct val="0"/>
              </a:spcAft>
              <a:defRPr/>
            </a:pPr>
            <a:r>
              <a:rPr lang="en-GB" sz="1800" kern="0" dirty="0">
                <a:solidFill>
                  <a:srgbClr val="FFFFFF"/>
                </a:solidFill>
                <a:latin typeface="Calibri" pitchFamily="34" charset="0"/>
                <a:sym typeface="Webdings"/>
              </a:rPr>
              <a:t> Give a clue or definition for these keywords.</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4" name="TextBox 3"/>
          <p:cNvSpPr txBox="1"/>
          <p:nvPr/>
        </p:nvSpPr>
        <p:spPr>
          <a:xfrm>
            <a:off x="1619658" y="1475615"/>
            <a:ext cx="5650706" cy="1200329"/>
          </a:xfrm>
          <a:prstGeom prst="rect">
            <a:avLst/>
          </a:prstGeom>
          <a:noFill/>
        </p:spPr>
        <p:txBody>
          <a:bodyPr wrap="square" rtlCol="0" anchor="t">
            <a:spAutoFit/>
          </a:bodyPr>
          <a:lstStyle/>
          <a:p>
            <a:pPr algn="ctr" fontAlgn="base">
              <a:spcBef>
                <a:spcPct val="0"/>
              </a:spcBef>
              <a:spcAft>
                <a:spcPct val="0"/>
              </a:spcAft>
            </a:pPr>
            <a:r>
              <a:rPr lang="en-GB" sz="7200" dirty="0">
                <a:solidFill>
                  <a:srgbClr val="FFFFFF"/>
                </a:solidFill>
                <a:latin typeface="Comic Sans MS"/>
              </a:rPr>
              <a:t>Mining</a:t>
            </a:r>
            <a:endParaRPr lang="en-GB" sz="7200" dirty="0">
              <a:solidFill>
                <a:srgbClr val="FFFFFF"/>
              </a:solidFill>
              <a:latin typeface="Comic Sans MS" panose="030F0702030302020204" pitchFamily="66" charset="0"/>
            </a:endParaRPr>
          </a:p>
        </p:txBody>
      </p:sp>
    </p:spTree>
    <p:extLst>
      <p:ext uri="{BB962C8B-B14F-4D97-AF65-F5344CB8AC3E}">
        <p14:creationId xmlns:p14="http://schemas.microsoft.com/office/powerpoint/2010/main" val="126704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165213"/>
            <a:ext cx="2279945" cy="1978287"/>
          </a:xfrm>
          <a:prstGeom prst="rect">
            <a:avLst/>
          </a:prstGeom>
        </p:spPr>
      </p:pic>
      <p:sp>
        <p:nvSpPr>
          <p:cNvPr id="2" name="TextBox 1"/>
          <p:cNvSpPr txBox="1"/>
          <p:nvPr/>
        </p:nvSpPr>
        <p:spPr>
          <a:xfrm>
            <a:off x="7575164" y="113606"/>
            <a:ext cx="1426100" cy="415498"/>
          </a:xfrm>
          <a:prstGeom prst="rect">
            <a:avLst/>
          </a:prstGeom>
          <a:noFill/>
        </p:spPr>
        <p:txBody>
          <a:bodyPr wrap="square" rtlCol="0">
            <a:spAutoFit/>
          </a:bodyPr>
          <a:lstStyle/>
          <a:p>
            <a:pPr algn="r" fontAlgn="base">
              <a:spcBef>
                <a:spcPct val="0"/>
              </a:spcBef>
              <a:spcAft>
                <a:spcPct val="0"/>
              </a:spcAft>
            </a:pPr>
            <a:r>
              <a:rPr lang="en-GB" sz="2100" dirty="0">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292896" y="227906"/>
            <a:ext cx="5052827" cy="415498"/>
          </a:xfrm>
          <a:prstGeom prst="roundRect">
            <a:avLst>
              <a:gd name="adj" fmla="val 13342"/>
            </a:avLst>
          </a:prstGeom>
          <a:solidFill>
            <a:srgbClr val="0066FF"/>
          </a:solidFill>
          <a:ln w="25400">
            <a:noFill/>
            <a:round/>
            <a:headEnd/>
            <a:tailEnd/>
          </a:ln>
          <a:effectLst/>
        </p:spPr>
        <p:txBody>
          <a:bodyPr/>
          <a:lstStyle/>
          <a:p>
            <a:pPr marL="201811" indent="-201811" fontAlgn="base">
              <a:spcBef>
                <a:spcPct val="0"/>
              </a:spcBef>
              <a:spcAft>
                <a:spcPct val="0"/>
              </a:spcAft>
              <a:defRPr/>
            </a:pPr>
            <a:r>
              <a:rPr lang="en-GB" sz="1800" kern="0" dirty="0">
                <a:solidFill>
                  <a:srgbClr val="FFFFFF"/>
                </a:solidFill>
                <a:latin typeface="Calibri" pitchFamily="34" charset="0"/>
                <a:sym typeface="Webdings"/>
              </a:rPr>
              <a:t> Give a clue or definition for these keywords.</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4" name="TextBox 3"/>
          <p:cNvSpPr txBox="1"/>
          <p:nvPr/>
        </p:nvSpPr>
        <p:spPr>
          <a:xfrm>
            <a:off x="1619658" y="1475615"/>
            <a:ext cx="5650706" cy="1200329"/>
          </a:xfrm>
          <a:prstGeom prst="rect">
            <a:avLst/>
          </a:prstGeom>
          <a:noFill/>
        </p:spPr>
        <p:txBody>
          <a:bodyPr wrap="square" rtlCol="0" anchor="t">
            <a:spAutoFit/>
          </a:bodyPr>
          <a:lstStyle/>
          <a:p>
            <a:pPr algn="ctr" fontAlgn="base">
              <a:spcBef>
                <a:spcPct val="0"/>
              </a:spcBef>
              <a:spcAft>
                <a:spcPct val="0"/>
              </a:spcAft>
            </a:pPr>
            <a:r>
              <a:rPr lang="en-GB" sz="7200" dirty="0">
                <a:solidFill>
                  <a:srgbClr val="FFFFFF"/>
                </a:solidFill>
                <a:latin typeface="Comic Sans MS"/>
              </a:rPr>
              <a:t>Ore</a:t>
            </a:r>
          </a:p>
        </p:txBody>
      </p:sp>
    </p:spTree>
    <p:extLst>
      <p:ext uri="{BB962C8B-B14F-4D97-AF65-F5344CB8AC3E}">
        <p14:creationId xmlns:p14="http://schemas.microsoft.com/office/powerpoint/2010/main" val="333892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8732301D-2947-48D9-B414-B352C5203378}"/>
              </a:ext>
            </a:extLst>
          </p:cNvPr>
          <p:cNvSpPr>
            <a:spLocks noGrp="1" noChangeArrowheads="1"/>
          </p:cNvSpPr>
          <p:nvPr>
            <p:ph type="title"/>
          </p:nvPr>
        </p:nvSpPr>
        <p:spPr>
          <a:xfrm>
            <a:off x="1446150" y="102392"/>
            <a:ext cx="6172200" cy="540544"/>
          </a:xfrm>
        </p:spPr>
        <p:txBody>
          <a:bodyPr>
            <a:normAutofit fontScale="90000"/>
          </a:bodyPr>
          <a:lstStyle/>
          <a:p>
            <a:pPr eaLnBrk="1" hangingPunct="1"/>
            <a:r>
              <a:rPr lang="en-GB" altLang="en-US" dirty="0"/>
              <a:t>Objectives</a:t>
            </a:r>
          </a:p>
        </p:txBody>
      </p:sp>
      <p:sp>
        <p:nvSpPr>
          <p:cNvPr id="56322" name="Rectangle 3">
            <a:extLst>
              <a:ext uri="{FF2B5EF4-FFF2-40B4-BE49-F238E27FC236}">
                <a16:creationId xmlns:a16="http://schemas.microsoft.com/office/drawing/2014/main" id="{43C584BE-0929-4697-BE0F-78370329F7F7}"/>
              </a:ext>
            </a:extLst>
          </p:cNvPr>
          <p:cNvSpPr>
            <a:spLocks noGrp="1" noChangeArrowheads="1"/>
          </p:cNvSpPr>
          <p:nvPr>
            <p:ph idx="1"/>
          </p:nvPr>
        </p:nvSpPr>
        <p:spPr>
          <a:xfrm>
            <a:off x="1439652" y="768082"/>
            <a:ext cx="6178698" cy="3874036"/>
          </a:xfrm>
        </p:spPr>
        <p:txBody>
          <a:bodyPr vert="horz" lIns="91440" tIns="45720" rIns="91440" bIns="45720" rtlCol="0" anchor="t">
            <a:normAutofit fontScale="92500" lnSpcReduction="20000"/>
          </a:bodyPr>
          <a:lstStyle/>
          <a:p>
            <a:pPr marL="476885" lvl="1" indent="-342900">
              <a:spcBef>
                <a:spcPct val="40000"/>
              </a:spcBef>
              <a:buFont typeface="Arial" panose="020B0604020202020204" pitchFamily="34" charset="0"/>
              <a:buChar char="•"/>
            </a:pPr>
            <a:r>
              <a:rPr lang="en-AU" dirty="0">
                <a:ea typeface="MS PGothic"/>
              </a:rPr>
              <a:t>Recall that metals can be recycled.</a:t>
            </a:r>
          </a:p>
          <a:p>
            <a:pPr marL="476885" lvl="1" indent="-342900">
              <a:spcBef>
                <a:spcPct val="40000"/>
              </a:spcBef>
              <a:buFont typeface="Arial" panose="020B0604020202020204" pitchFamily="34" charset="0"/>
              <a:buChar char="•"/>
            </a:pPr>
            <a:r>
              <a:rPr lang="en-AU" dirty="0">
                <a:ea typeface="MS PGothic"/>
              </a:rPr>
              <a:t>Recall how some elements are found in their native states.</a:t>
            </a:r>
          </a:p>
          <a:p>
            <a:pPr marL="476885" lvl="1" indent="-342900">
              <a:spcBef>
                <a:spcPct val="40000"/>
              </a:spcBef>
              <a:buFont typeface="Arial" panose="020B0604020202020204" pitchFamily="34" charset="0"/>
              <a:buChar char="•"/>
            </a:pPr>
            <a:r>
              <a:rPr lang="en-AU" dirty="0">
                <a:ea typeface="MS PGothic"/>
              </a:rPr>
              <a:t>Recall how metals are extracted from ores taken from the Earth’s crust.</a:t>
            </a:r>
          </a:p>
          <a:p>
            <a:pPr marL="476885" lvl="1" indent="-342900">
              <a:spcBef>
                <a:spcPct val="40000"/>
              </a:spcBef>
              <a:buFont typeface="Arial" panose="020B0604020202020204" pitchFamily="34" charset="0"/>
              <a:buChar char="•"/>
            </a:pPr>
            <a:r>
              <a:rPr lang="en-AU" dirty="0">
                <a:ea typeface="MS PGothic"/>
              </a:rPr>
              <a:t>Explain the advantages of recycling metals. </a:t>
            </a:r>
          </a:p>
          <a:p>
            <a:pPr marL="476885" lvl="1" indent="-342900">
              <a:spcBef>
                <a:spcPct val="40000"/>
              </a:spcBef>
              <a:buFont typeface="Arial" panose="020B0604020202020204" pitchFamily="34" charset="0"/>
              <a:buChar char="•"/>
            </a:pPr>
            <a:r>
              <a:rPr lang="en-AU" dirty="0">
                <a:ea typeface="MS PGothic"/>
              </a:rPr>
              <a:t>Evaluate the environmental effects of quarrying and mining. </a:t>
            </a:r>
          </a:p>
          <a:p>
            <a:pPr marL="476885" lvl="1" indent="-342900">
              <a:spcBef>
                <a:spcPct val="40000"/>
              </a:spcBef>
              <a:buFont typeface="Arial" panose="020B0604020202020204" pitchFamily="34" charset="0"/>
              <a:buChar char="•"/>
            </a:pPr>
            <a:r>
              <a:rPr lang="en-AU" dirty="0">
                <a:ea typeface="MS PGothic"/>
              </a:rPr>
              <a:t>Describe how metals are extracted from their ores by heating with carbon or electrolysis. </a:t>
            </a:r>
          </a:p>
          <a:p>
            <a:pPr marL="476885" lvl="1" indent="-342900">
              <a:spcBef>
                <a:spcPct val="40000"/>
              </a:spcBef>
              <a:buFont typeface="Arial" panose="020B0604020202020204" pitchFamily="34" charset="0"/>
              <a:buChar char="•"/>
            </a:pPr>
            <a:r>
              <a:rPr lang="en-AU" dirty="0">
                <a:ea typeface="MS PGothic"/>
              </a:rPr>
              <a:t>Explain why the method used to extract a metal is related to its position in the reactivity series and the cost of the extraction process. </a:t>
            </a:r>
          </a:p>
          <a:p>
            <a:pPr marL="476885" lvl="1" indent="-342900">
              <a:spcBef>
                <a:spcPct val="40000"/>
              </a:spcBef>
              <a:buFont typeface="Arial" panose="020B0604020202020204" pitchFamily="34" charset="0"/>
              <a:buChar char="•"/>
            </a:pPr>
            <a:endParaRPr lang="en-US" altLang="ja-JP" dirty="0">
              <a:ea typeface="MS PGothic" panose="020B0600070205080204" pitchFamily="34" charset="-128"/>
              <a:cs typeface="Calibri"/>
            </a:endParaRPr>
          </a:p>
        </p:txBody>
      </p:sp>
      <p:sp>
        <p:nvSpPr>
          <p:cNvPr id="56323" name="Rectangle 5">
            <a:extLst>
              <a:ext uri="{FF2B5EF4-FFF2-40B4-BE49-F238E27FC236}">
                <a16:creationId xmlns:a16="http://schemas.microsoft.com/office/drawing/2014/main" id="{76070403-E8DB-4B6E-868F-EF6042B188D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solidFill>
                  <a:schemeClr val="bg1"/>
                </a:solidFill>
              </a:rPr>
              <a:t>© Pearson Education Ltd 2014. Copying permitted for purchasing institution only.  This material is not copyright free.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500"/>
                                        <p:tgtEl>
                                          <p:spTgt spid="56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fade">
                                      <p:cBhvr>
                                        <p:cTn id="12" dur="500"/>
                                        <p:tgtEl>
                                          <p:spTgt spid="56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fade">
                                      <p:cBhvr>
                                        <p:cTn id="17" dur="500"/>
                                        <p:tgtEl>
                                          <p:spTgt spid="56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fade">
                                      <p:cBhvr>
                                        <p:cTn id="22" dur="500"/>
                                        <p:tgtEl>
                                          <p:spTgt spid="563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322">
                                            <p:txEl>
                                              <p:pRg st="4" end="4"/>
                                            </p:txEl>
                                          </p:spTgt>
                                        </p:tgtEl>
                                        <p:attrNameLst>
                                          <p:attrName>style.visibility</p:attrName>
                                        </p:attrNameLst>
                                      </p:cBhvr>
                                      <p:to>
                                        <p:strVal val="visible"/>
                                      </p:to>
                                    </p:set>
                                    <p:animEffect transition="in" filter="fade">
                                      <p:cBhvr>
                                        <p:cTn id="27" dur="500"/>
                                        <p:tgtEl>
                                          <p:spTgt spid="563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322">
                                            <p:txEl>
                                              <p:pRg st="5" end="5"/>
                                            </p:txEl>
                                          </p:spTgt>
                                        </p:tgtEl>
                                        <p:attrNameLst>
                                          <p:attrName>style.visibility</p:attrName>
                                        </p:attrNameLst>
                                      </p:cBhvr>
                                      <p:to>
                                        <p:strVal val="visible"/>
                                      </p:to>
                                    </p:set>
                                    <p:animEffect transition="in" filter="fade">
                                      <p:cBhvr>
                                        <p:cTn id="32" dur="500"/>
                                        <p:tgtEl>
                                          <p:spTgt spid="563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322">
                                            <p:txEl>
                                              <p:pRg st="6" end="6"/>
                                            </p:txEl>
                                          </p:spTgt>
                                        </p:tgtEl>
                                        <p:attrNameLst>
                                          <p:attrName>style.visibility</p:attrName>
                                        </p:attrNameLst>
                                      </p:cBhvr>
                                      <p:to>
                                        <p:strVal val="visible"/>
                                      </p:to>
                                    </p:set>
                                    <p:animEffect transition="in" filter="fade">
                                      <p:cBhvr>
                                        <p:cTn id="37" dur="500"/>
                                        <p:tgtEl>
                                          <p:spTgt spid="563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165213"/>
            <a:ext cx="2279945" cy="1978287"/>
          </a:xfrm>
          <a:prstGeom prst="rect">
            <a:avLst/>
          </a:prstGeom>
        </p:spPr>
      </p:pic>
      <p:sp>
        <p:nvSpPr>
          <p:cNvPr id="2" name="TextBox 1"/>
          <p:cNvSpPr txBox="1"/>
          <p:nvPr/>
        </p:nvSpPr>
        <p:spPr>
          <a:xfrm>
            <a:off x="7575164" y="113606"/>
            <a:ext cx="1426100" cy="415498"/>
          </a:xfrm>
          <a:prstGeom prst="rect">
            <a:avLst/>
          </a:prstGeom>
          <a:noFill/>
        </p:spPr>
        <p:txBody>
          <a:bodyPr wrap="square" rtlCol="0">
            <a:spAutoFit/>
          </a:bodyPr>
          <a:lstStyle/>
          <a:p>
            <a:pPr algn="r" fontAlgn="base">
              <a:spcBef>
                <a:spcPct val="0"/>
              </a:spcBef>
              <a:spcAft>
                <a:spcPct val="0"/>
              </a:spcAft>
            </a:pPr>
            <a:r>
              <a:rPr lang="en-GB" sz="2100" dirty="0">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292896" y="227906"/>
            <a:ext cx="5052827" cy="415498"/>
          </a:xfrm>
          <a:prstGeom prst="roundRect">
            <a:avLst>
              <a:gd name="adj" fmla="val 13342"/>
            </a:avLst>
          </a:prstGeom>
          <a:solidFill>
            <a:srgbClr val="0066FF"/>
          </a:solidFill>
          <a:ln w="25400">
            <a:noFill/>
            <a:round/>
            <a:headEnd/>
            <a:tailEnd/>
          </a:ln>
          <a:effectLst/>
        </p:spPr>
        <p:txBody>
          <a:bodyPr/>
          <a:lstStyle/>
          <a:p>
            <a:pPr marL="201811" indent="-201811" fontAlgn="base">
              <a:spcBef>
                <a:spcPct val="0"/>
              </a:spcBef>
              <a:spcAft>
                <a:spcPct val="0"/>
              </a:spcAft>
              <a:defRPr/>
            </a:pPr>
            <a:r>
              <a:rPr lang="en-GB" sz="1800" kern="0" dirty="0">
                <a:solidFill>
                  <a:srgbClr val="FFFFFF"/>
                </a:solidFill>
                <a:latin typeface="Calibri" pitchFamily="34" charset="0"/>
                <a:sym typeface="Webdings"/>
              </a:rPr>
              <a:t> Give a clue or definition for these keywords.</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4" name="TextBox 3"/>
          <p:cNvSpPr txBox="1"/>
          <p:nvPr/>
        </p:nvSpPr>
        <p:spPr>
          <a:xfrm>
            <a:off x="1619658" y="1475615"/>
            <a:ext cx="5650706" cy="1200329"/>
          </a:xfrm>
          <a:prstGeom prst="rect">
            <a:avLst/>
          </a:prstGeom>
          <a:noFill/>
        </p:spPr>
        <p:txBody>
          <a:bodyPr wrap="square" rtlCol="0" anchor="t">
            <a:spAutoFit/>
          </a:bodyPr>
          <a:lstStyle/>
          <a:p>
            <a:pPr algn="ctr" fontAlgn="base">
              <a:spcBef>
                <a:spcPct val="0"/>
              </a:spcBef>
              <a:spcAft>
                <a:spcPct val="0"/>
              </a:spcAft>
            </a:pPr>
            <a:r>
              <a:rPr lang="en-GB" sz="7200" dirty="0">
                <a:solidFill>
                  <a:srgbClr val="FFFFFF"/>
                </a:solidFill>
                <a:latin typeface="Comic Sans MS"/>
              </a:rPr>
              <a:t>Native state</a:t>
            </a:r>
            <a:endParaRPr lang="en-US" dirty="0"/>
          </a:p>
        </p:txBody>
      </p:sp>
    </p:spTree>
    <p:extLst>
      <p:ext uri="{BB962C8B-B14F-4D97-AF65-F5344CB8AC3E}">
        <p14:creationId xmlns:p14="http://schemas.microsoft.com/office/powerpoint/2010/main" val="25274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165213"/>
            <a:ext cx="2279945" cy="1978287"/>
          </a:xfrm>
          <a:prstGeom prst="rect">
            <a:avLst/>
          </a:prstGeom>
        </p:spPr>
      </p:pic>
      <p:sp>
        <p:nvSpPr>
          <p:cNvPr id="2" name="TextBox 1"/>
          <p:cNvSpPr txBox="1"/>
          <p:nvPr/>
        </p:nvSpPr>
        <p:spPr>
          <a:xfrm>
            <a:off x="7575164" y="113606"/>
            <a:ext cx="1426100" cy="415498"/>
          </a:xfrm>
          <a:prstGeom prst="rect">
            <a:avLst/>
          </a:prstGeom>
          <a:noFill/>
        </p:spPr>
        <p:txBody>
          <a:bodyPr wrap="square" rtlCol="0">
            <a:spAutoFit/>
          </a:bodyPr>
          <a:lstStyle/>
          <a:p>
            <a:pPr algn="r" fontAlgn="base">
              <a:spcBef>
                <a:spcPct val="0"/>
              </a:spcBef>
              <a:spcAft>
                <a:spcPct val="0"/>
              </a:spcAft>
            </a:pPr>
            <a:r>
              <a:rPr lang="en-GB" sz="2100" dirty="0">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292896" y="227906"/>
            <a:ext cx="5052827" cy="415498"/>
          </a:xfrm>
          <a:prstGeom prst="roundRect">
            <a:avLst>
              <a:gd name="adj" fmla="val 13342"/>
            </a:avLst>
          </a:prstGeom>
          <a:solidFill>
            <a:srgbClr val="0066FF"/>
          </a:solidFill>
          <a:ln w="25400">
            <a:noFill/>
            <a:round/>
            <a:headEnd/>
            <a:tailEnd/>
          </a:ln>
          <a:effectLst/>
        </p:spPr>
        <p:txBody>
          <a:bodyPr/>
          <a:lstStyle/>
          <a:p>
            <a:pPr marL="201811" indent="-201811" fontAlgn="base">
              <a:spcBef>
                <a:spcPct val="0"/>
              </a:spcBef>
              <a:spcAft>
                <a:spcPct val="0"/>
              </a:spcAft>
              <a:defRPr/>
            </a:pPr>
            <a:r>
              <a:rPr lang="en-GB" sz="1800" kern="0" dirty="0">
                <a:solidFill>
                  <a:srgbClr val="FFFFFF"/>
                </a:solidFill>
                <a:latin typeface="Calibri" pitchFamily="34" charset="0"/>
                <a:sym typeface="Webdings"/>
              </a:rPr>
              <a:t> Give a clue or definition for these keywords.</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4" name="TextBox 3"/>
          <p:cNvSpPr txBox="1"/>
          <p:nvPr/>
        </p:nvSpPr>
        <p:spPr>
          <a:xfrm>
            <a:off x="1619658" y="1475615"/>
            <a:ext cx="5650706" cy="1200329"/>
          </a:xfrm>
          <a:prstGeom prst="rect">
            <a:avLst/>
          </a:prstGeom>
          <a:noFill/>
        </p:spPr>
        <p:txBody>
          <a:bodyPr wrap="square" rtlCol="0" anchor="t">
            <a:spAutoFit/>
          </a:bodyPr>
          <a:lstStyle/>
          <a:p>
            <a:pPr algn="ctr" fontAlgn="base">
              <a:spcBef>
                <a:spcPct val="0"/>
              </a:spcBef>
              <a:spcAft>
                <a:spcPct val="0"/>
              </a:spcAft>
            </a:pPr>
            <a:r>
              <a:rPr lang="en-GB" sz="7200" dirty="0">
                <a:solidFill>
                  <a:srgbClr val="FFFFFF"/>
                </a:solidFill>
                <a:latin typeface="Comic Sans MS"/>
              </a:rPr>
              <a:t>Quarry</a:t>
            </a:r>
            <a:endParaRPr lang="en-US" dirty="0"/>
          </a:p>
        </p:txBody>
      </p:sp>
    </p:spTree>
    <p:extLst>
      <p:ext uri="{BB962C8B-B14F-4D97-AF65-F5344CB8AC3E}">
        <p14:creationId xmlns:p14="http://schemas.microsoft.com/office/powerpoint/2010/main" val="216937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165213"/>
            <a:ext cx="2279945" cy="1978287"/>
          </a:xfrm>
          <a:prstGeom prst="rect">
            <a:avLst/>
          </a:prstGeom>
        </p:spPr>
      </p:pic>
      <p:sp>
        <p:nvSpPr>
          <p:cNvPr id="2" name="TextBox 1"/>
          <p:cNvSpPr txBox="1"/>
          <p:nvPr/>
        </p:nvSpPr>
        <p:spPr>
          <a:xfrm>
            <a:off x="7575164" y="113606"/>
            <a:ext cx="1426100" cy="415498"/>
          </a:xfrm>
          <a:prstGeom prst="rect">
            <a:avLst/>
          </a:prstGeom>
          <a:noFill/>
        </p:spPr>
        <p:txBody>
          <a:bodyPr wrap="square" rtlCol="0">
            <a:spAutoFit/>
          </a:bodyPr>
          <a:lstStyle/>
          <a:p>
            <a:pPr algn="r" fontAlgn="base">
              <a:spcBef>
                <a:spcPct val="0"/>
              </a:spcBef>
              <a:spcAft>
                <a:spcPct val="0"/>
              </a:spcAft>
            </a:pPr>
            <a:r>
              <a:rPr lang="en-GB" sz="2100" dirty="0">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292896" y="227906"/>
            <a:ext cx="5052827" cy="415498"/>
          </a:xfrm>
          <a:prstGeom prst="roundRect">
            <a:avLst>
              <a:gd name="adj" fmla="val 13342"/>
            </a:avLst>
          </a:prstGeom>
          <a:solidFill>
            <a:srgbClr val="0066FF"/>
          </a:solidFill>
          <a:ln w="25400">
            <a:noFill/>
            <a:round/>
            <a:headEnd/>
            <a:tailEnd/>
          </a:ln>
          <a:effectLst/>
        </p:spPr>
        <p:txBody>
          <a:bodyPr/>
          <a:lstStyle/>
          <a:p>
            <a:pPr marL="201811" indent="-201811" fontAlgn="base">
              <a:spcBef>
                <a:spcPct val="0"/>
              </a:spcBef>
              <a:spcAft>
                <a:spcPct val="0"/>
              </a:spcAft>
              <a:defRPr/>
            </a:pPr>
            <a:r>
              <a:rPr lang="en-GB" sz="1800" kern="0" dirty="0">
                <a:solidFill>
                  <a:srgbClr val="FFFFFF"/>
                </a:solidFill>
                <a:latin typeface="Calibri" pitchFamily="34" charset="0"/>
                <a:sym typeface="Webdings"/>
              </a:rPr>
              <a:t> Give a clue or definition for these keywords.</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4" name="TextBox 3"/>
          <p:cNvSpPr txBox="1"/>
          <p:nvPr/>
        </p:nvSpPr>
        <p:spPr>
          <a:xfrm>
            <a:off x="1619658" y="1475615"/>
            <a:ext cx="5650706" cy="1200329"/>
          </a:xfrm>
          <a:prstGeom prst="rect">
            <a:avLst/>
          </a:prstGeom>
          <a:noFill/>
        </p:spPr>
        <p:txBody>
          <a:bodyPr wrap="square" rtlCol="0" anchor="t">
            <a:spAutoFit/>
          </a:bodyPr>
          <a:lstStyle/>
          <a:p>
            <a:pPr algn="ctr" fontAlgn="base">
              <a:spcBef>
                <a:spcPct val="0"/>
              </a:spcBef>
              <a:spcAft>
                <a:spcPct val="0"/>
              </a:spcAft>
            </a:pPr>
            <a:r>
              <a:rPr lang="en-GB" sz="7200" dirty="0">
                <a:solidFill>
                  <a:srgbClr val="FFFFFF"/>
                </a:solidFill>
                <a:latin typeface="Comic Sans MS"/>
              </a:rPr>
              <a:t>Compound</a:t>
            </a:r>
            <a:endParaRPr lang="en-US" dirty="0"/>
          </a:p>
        </p:txBody>
      </p:sp>
    </p:spTree>
    <p:extLst>
      <p:ext uri="{BB962C8B-B14F-4D97-AF65-F5344CB8AC3E}">
        <p14:creationId xmlns:p14="http://schemas.microsoft.com/office/powerpoint/2010/main" val="201232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0"/>
            <a:ext cx="960449" cy="461665"/>
          </a:xfrm>
          <a:prstGeom prst="rect">
            <a:avLst/>
          </a:prstGeom>
          <a:noFill/>
          <a:ln w="9525">
            <a:noFill/>
            <a:miter lim="800000"/>
            <a:headEnd/>
            <a:tailEnd/>
          </a:ln>
          <a:effectLst/>
        </p:spPr>
        <p:txBody>
          <a:bodyPr wrap="square">
            <a:spAutoFit/>
          </a:bodyPr>
          <a:lstStyle/>
          <a:p>
            <a:pPr>
              <a:spcBef>
                <a:spcPct val="50000"/>
              </a:spcBef>
              <a:defRPr/>
            </a:pPr>
            <a:r>
              <a:rPr lang="en-GB" sz="2400" u="sng" kern="0" dirty="0">
                <a:solidFill>
                  <a:sysClr val="windowText" lastClr="000000"/>
                </a:solidFill>
                <a:latin typeface="Arial" panose="020B0604020202020204" pitchFamily="34" charset="0"/>
                <a:cs typeface="Arial" panose="020B0604020202020204" pitchFamily="34" charset="0"/>
              </a:rPr>
              <a:t>C/W</a:t>
            </a:r>
            <a:endParaRPr lang="en-US" sz="2400" u="sng" kern="0" dirty="0">
              <a:solidFill>
                <a:sysClr val="windowText" lastClr="000000"/>
              </a:solidFill>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7003684" y="0"/>
            <a:ext cx="2132409" cy="461665"/>
          </a:xfrm>
          <a:prstGeom prst="rect">
            <a:avLst/>
          </a:prstGeom>
          <a:noFill/>
          <a:ln w="9525">
            <a:noFill/>
            <a:miter lim="800000"/>
            <a:headEnd/>
            <a:tailEnd/>
          </a:ln>
          <a:effectLst/>
        </p:spPr>
        <p:txBody>
          <a:bodyPr>
            <a:spAutoFit/>
          </a:bodyPr>
          <a:lstStyle/>
          <a:p>
            <a:pPr algn="r">
              <a:spcBef>
                <a:spcPct val="50000"/>
              </a:spcBef>
              <a:defRPr/>
            </a:pPr>
            <a:fld id="{9D722D31-BBE6-4DD2-BE87-6A6B1EDD3712}" type="datetime1">
              <a:rPr lang="en-GB" sz="2400" u="sng" kern="0">
                <a:solidFill>
                  <a:sysClr val="windowText" lastClr="000000"/>
                </a:solidFill>
                <a:latin typeface="Arial" panose="020B0604020202020204" pitchFamily="34" charset="0"/>
                <a:cs typeface="Arial" panose="020B0604020202020204" pitchFamily="34" charset="0"/>
              </a:rPr>
              <a:pPr algn="r">
                <a:spcBef>
                  <a:spcPct val="50000"/>
                </a:spcBef>
                <a:defRPr/>
              </a:pPr>
              <a:t>24/02/2019</a:t>
            </a:fld>
            <a:endParaRPr lang="en-US" sz="2400" u="sng"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394000" y="401006"/>
            <a:ext cx="9144000"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defRPr/>
            </a:pPr>
            <a:r>
              <a:rPr lang="en-GB" sz="4000" u="sng" kern="0" dirty="0">
                <a:solidFill>
                  <a:srgbClr val="000000"/>
                </a:solidFill>
                <a:latin typeface="Arial"/>
                <a:ea typeface="+mj-ea"/>
                <a:cs typeface="Arial"/>
              </a:rPr>
              <a:t>8He – Materials in the Earth</a:t>
            </a:r>
          </a:p>
        </p:txBody>
      </p:sp>
      <p:pic>
        <p:nvPicPr>
          <p:cNvPr id="63490" name="Picture 2" descr="https://firefly.archbishoptemple.lancs.sch.uk/Templates/lib/core/login/images/school-logo.pn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4377" y="4635352"/>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5"/>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70484" y="4716012"/>
            <a:ext cx="2845978" cy="327029"/>
          </a:xfrm>
          <a:prstGeom prst="rect">
            <a:avLst/>
          </a:prstGeom>
        </p:spPr>
      </p:pic>
      <p:pic>
        <p:nvPicPr>
          <p:cNvPr id="14" name="Picture 13" descr="yt-brand-standard-logo-95x40.png">
            <a:hlinkClick r:id="rId7"/>
          </p:cNvPr>
          <p:cNvPicPr>
            <a:picLocks noChangeAspect="1"/>
          </p:cNvPicPr>
          <p:nvPr/>
        </p:nvPicPr>
        <p:blipFill>
          <a:blip r:embed="rId8" cstate="print"/>
          <a:stretch>
            <a:fillRect/>
          </a:stretch>
        </p:blipFill>
        <p:spPr>
          <a:xfrm>
            <a:off x="2912822" y="4681824"/>
            <a:ext cx="857891" cy="361217"/>
          </a:xfrm>
          <a:prstGeom prst="rect">
            <a:avLst/>
          </a:prstGeom>
        </p:spPr>
      </p:pic>
      <p:pic>
        <p:nvPicPr>
          <p:cNvPr id="2050" name="Picture 2">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784925" y="4716492"/>
            <a:ext cx="1878012" cy="3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hlinkClick r:id="rId11"/>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910" y="4681824"/>
            <a:ext cx="461676" cy="461676"/>
          </a:xfrm>
          <a:prstGeom prst="rect">
            <a:avLst/>
          </a:prstGeom>
        </p:spPr>
      </p:pic>
      <p:sp>
        <p:nvSpPr>
          <p:cNvPr id="15" name="AutoShape 26">
            <a:extLst>
              <a:ext uri="{FF2B5EF4-FFF2-40B4-BE49-F238E27FC236}">
                <a16:creationId xmlns:a16="http://schemas.microsoft.com/office/drawing/2014/main" id="{EE1F6BE6-56E3-4E49-A6F4-C3FA548A2E71}"/>
              </a:ext>
            </a:extLst>
          </p:cNvPr>
          <p:cNvSpPr>
            <a:spLocks noChangeArrowheads="1"/>
          </p:cNvSpPr>
          <p:nvPr/>
        </p:nvSpPr>
        <p:spPr bwMode="auto">
          <a:xfrm>
            <a:off x="178865" y="1067728"/>
            <a:ext cx="2053347" cy="626601"/>
          </a:xfrm>
          <a:prstGeom prst="roundRect">
            <a:avLst>
              <a:gd name="adj" fmla="val 15701"/>
            </a:avLst>
          </a:prstGeom>
          <a:solidFill>
            <a:srgbClr val="3366FF"/>
          </a:solidFill>
          <a:ln w="25400">
            <a:noFill/>
            <a:round/>
            <a:headEnd/>
            <a:tailEnd/>
          </a:ln>
          <a:effectLst/>
          <a:extLst/>
        </p:spPr>
        <p:txBody>
          <a:bodyPr anchor="t"/>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035" indent="-407035">
              <a:buFont typeface="Wingdings 2" pitchFamily="2" charset="2"/>
              <a:buChar char="!"/>
              <a:tabLst>
                <a:tab pos="407194" algn="l"/>
              </a:tabLst>
            </a:pPr>
            <a:r>
              <a:rPr lang="en-GB" altLang="en-US" sz="2400" i="1" dirty="0">
                <a:solidFill>
                  <a:schemeClr val="bg1"/>
                </a:solidFill>
                <a:sym typeface="Wingdings 2" pitchFamily="18" charset="2"/>
              </a:rPr>
              <a:t>Starter</a:t>
            </a:r>
            <a:endParaRPr lang="en-GB" altLang="en-US" sz="2400" dirty="0">
              <a:solidFill>
                <a:schemeClr val="bg1"/>
              </a:solidFill>
              <a:cs typeface="Arial" charset="0"/>
              <a:sym typeface="Wingdings 2" pitchFamily="18" charset="2"/>
            </a:endParaRPr>
          </a:p>
          <a:p>
            <a:pPr marL="0" indent="0">
              <a:tabLst>
                <a:tab pos="407194" algn="l"/>
              </a:tabLst>
            </a:pPr>
            <a:endParaRPr lang="en-GB" altLang="en-US" sz="2400" i="1" dirty="0">
              <a:solidFill>
                <a:schemeClr val="bg1"/>
              </a:solidFill>
              <a:cs typeface="Arial"/>
            </a:endParaRPr>
          </a:p>
          <a:p>
            <a:pPr marL="407035" indent="-407035">
              <a:buFont typeface="Wingdings 2" pitchFamily="2" charset="2"/>
              <a:buChar char="!"/>
              <a:tabLst>
                <a:tab pos="407194" algn="l"/>
              </a:tabLst>
            </a:pPr>
            <a:endParaRPr lang="en-GB" altLang="en-US" sz="2400" i="1" dirty="0">
              <a:solidFill>
                <a:schemeClr val="bg1"/>
              </a:solidFill>
              <a:cs typeface="Arial"/>
            </a:endParaRPr>
          </a:p>
        </p:txBody>
      </p:sp>
      <p:pic>
        <p:nvPicPr>
          <p:cNvPr id="22" name="Picture 15" descr="8H_p_028">
            <a:extLst>
              <a:ext uri="{FF2B5EF4-FFF2-40B4-BE49-F238E27FC236}">
                <a16:creationId xmlns:a16="http://schemas.microsoft.com/office/drawing/2014/main" id="{F4AA6C63-507C-41C8-B982-8BEE2792ECB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8865" y="2638364"/>
            <a:ext cx="3413286" cy="1952569"/>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6">
            <a:extLst>
              <a:ext uri="{FF2B5EF4-FFF2-40B4-BE49-F238E27FC236}">
                <a16:creationId xmlns:a16="http://schemas.microsoft.com/office/drawing/2014/main" id="{90FD9979-E49A-4844-A9C4-38EAB96C21AB}"/>
              </a:ext>
            </a:extLst>
          </p:cNvPr>
          <p:cNvSpPr txBox="1">
            <a:spLocks noChangeArrowheads="1"/>
          </p:cNvSpPr>
          <p:nvPr/>
        </p:nvSpPr>
        <p:spPr bwMode="auto">
          <a:xfrm>
            <a:off x="784925" y="2128142"/>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b="1" dirty="0"/>
              <a:t>A</a:t>
            </a:r>
          </a:p>
        </p:txBody>
      </p:sp>
      <p:sp>
        <p:nvSpPr>
          <p:cNvPr id="26" name="Line 7">
            <a:extLst>
              <a:ext uri="{FF2B5EF4-FFF2-40B4-BE49-F238E27FC236}">
                <a16:creationId xmlns:a16="http://schemas.microsoft.com/office/drawing/2014/main" id="{B0CC5694-38F6-4CA3-9F4F-6452DFFC717A}"/>
              </a:ext>
            </a:extLst>
          </p:cNvPr>
          <p:cNvSpPr>
            <a:spLocks noChangeShapeType="1"/>
          </p:cNvSpPr>
          <p:nvPr/>
        </p:nvSpPr>
        <p:spPr bwMode="auto">
          <a:xfrm>
            <a:off x="1019875" y="2540892"/>
            <a:ext cx="289018" cy="998632"/>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 name="Content Placeholder 3">
            <a:extLst>
              <a:ext uri="{FF2B5EF4-FFF2-40B4-BE49-F238E27FC236}">
                <a16:creationId xmlns:a16="http://schemas.microsoft.com/office/drawing/2014/main" id="{1D8EC357-BC21-4FD6-90BC-56DCE626BA8D}"/>
              </a:ext>
            </a:extLst>
          </p:cNvPr>
          <p:cNvSpPr txBox="1">
            <a:spLocks/>
          </p:cNvSpPr>
          <p:nvPr/>
        </p:nvSpPr>
        <p:spPr>
          <a:xfrm>
            <a:off x="3675000" y="1146642"/>
            <a:ext cx="5365380" cy="3217438"/>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Wingdings" panose="05000000000000000000" pitchFamily="2" charset="2"/>
              <a:buNone/>
            </a:pPr>
            <a:r>
              <a:rPr lang="en-GB" altLang="en-US" dirty="0"/>
              <a:t>Describe the rock labelled </a:t>
            </a:r>
            <a:r>
              <a:rPr lang="en-GB" altLang="en-US" b="1" dirty="0"/>
              <a:t>A </a:t>
            </a:r>
            <a:r>
              <a:rPr lang="en-GB" altLang="en-US" dirty="0"/>
              <a:t>on the left-hand side of the sample.</a:t>
            </a:r>
          </a:p>
          <a:p>
            <a:pPr marL="0" indent="0">
              <a:buFont typeface="Wingdings" panose="05000000000000000000" pitchFamily="2" charset="2"/>
              <a:buNone/>
            </a:pPr>
            <a:r>
              <a:rPr lang="en-GB" altLang="en-US" dirty="0">
                <a:solidFill>
                  <a:srgbClr val="006786"/>
                </a:solidFill>
              </a:rPr>
              <a:t>The rock has interlocking crystals which are arranged in bands or layers.</a:t>
            </a:r>
          </a:p>
          <a:p>
            <a:pPr marL="0" indent="0">
              <a:buFont typeface="Wingdings" panose="05000000000000000000" pitchFamily="2" charset="2"/>
              <a:buNone/>
            </a:pPr>
            <a:r>
              <a:rPr lang="en-GB" altLang="en-US" dirty="0"/>
              <a:t>Explain what type of rock this is.</a:t>
            </a:r>
          </a:p>
          <a:p>
            <a:pPr marL="0" indent="0">
              <a:buFont typeface="Wingdings" panose="05000000000000000000" pitchFamily="2" charset="2"/>
              <a:buNone/>
            </a:pPr>
            <a:r>
              <a:rPr lang="en-GB" altLang="en-US" dirty="0">
                <a:solidFill>
                  <a:srgbClr val="006786"/>
                </a:solidFill>
              </a:rPr>
              <a:t>This is a metamorphic rock because it has interlocking crystals arranged in bands.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8657"/>
            <a:ext cx="8229600" cy="3687095"/>
          </a:xfrm>
        </p:spPr>
        <p:txBody>
          <a:bodyPr vert="horz" lIns="91440" tIns="45720" rIns="91440" bIns="45720" rtlCol="0" anchor="t">
            <a:normAutofit/>
          </a:bodyPr>
          <a:lstStyle/>
          <a:p>
            <a:pPr marL="342900" indent="-342900"/>
            <a:r>
              <a:rPr lang="en-AU" dirty="0"/>
              <a:t>An </a:t>
            </a:r>
            <a:r>
              <a:rPr lang="en-AU" b="1" dirty="0"/>
              <a:t>ore</a:t>
            </a:r>
            <a:r>
              <a:rPr lang="en-AU" dirty="0"/>
              <a:t> is a type of rock containing m_________ from which a useful substance can be e___________.</a:t>
            </a:r>
          </a:p>
          <a:p>
            <a:pPr marL="342900" indent="-342900"/>
            <a:r>
              <a:rPr lang="en-AU" dirty="0"/>
              <a:t>Metal ores contain metals such as iron, copper, and aluminium, typically bound in c___________ with oxygen.</a:t>
            </a:r>
          </a:p>
          <a:p>
            <a:pPr marL="342900" indent="-342900"/>
            <a:r>
              <a:rPr lang="en-AU" dirty="0"/>
              <a:t>The word ore is generally used when the c_____________ of the useful s__________ is high enough that it is economically viable to mine and extract.</a:t>
            </a:r>
          </a:p>
          <a:p>
            <a:pPr marL="342900" indent="-342900"/>
            <a:r>
              <a:rPr lang="en-US" dirty="0">
                <a:cs typeface="Calibri"/>
              </a:rPr>
              <a:t>Some metals such as Gold and Silver are found as pure elements; this is called the </a:t>
            </a:r>
            <a:r>
              <a:rPr lang="en-US" b="1" dirty="0">
                <a:cs typeface="Calibri"/>
              </a:rPr>
              <a:t>native state</a:t>
            </a:r>
            <a:r>
              <a:rPr lang="en-US" dirty="0">
                <a:cs typeface="Calibri"/>
              </a:rPr>
              <a:t>.</a:t>
            </a:r>
          </a:p>
        </p:txBody>
      </p:sp>
      <p:sp>
        <p:nvSpPr>
          <p:cNvPr id="4" name="AutoShape 26">
            <a:extLst>
              <a:ext uri="{FF2B5EF4-FFF2-40B4-BE49-F238E27FC236}">
                <a16:creationId xmlns:a16="http://schemas.microsoft.com/office/drawing/2014/main" id="{EE1F6BE6-56E3-4E49-A6F4-C3FA548A2E71}"/>
              </a:ext>
            </a:extLst>
          </p:cNvPr>
          <p:cNvSpPr>
            <a:spLocks noChangeArrowheads="1"/>
          </p:cNvSpPr>
          <p:nvPr/>
        </p:nvSpPr>
        <p:spPr bwMode="auto">
          <a:xfrm>
            <a:off x="41570" y="44627"/>
            <a:ext cx="3570381" cy="1135909"/>
          </a:xfrm>
          <a:prstGeom prst="roundRect">
            <a:avLst>
              <a:gd name="adj" fmla="val 15701"/>
            </a:avLst>
          </a:prstGeom>
          <a:solidFill>
            <a:srgbClr val="3366FF"/>
          </a:solidFill>
          <a:ln w="25400">
            <a:noFill/>
            <a:round/>
            <a:headEnd/>
            <a:tailEnd/>
          </a:ln>
          <a:effectLst/>
          <a:extLst/>
        </p:spPr>
        <p:txBody>
          <a:bodyPr anchor="t"/>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035" indent="-407035">
              <a:buFont typeface="Wingdings 2" pitchFamily="2" charset="2"/>
              <a:buChar char="!"/>
              <a:tabLst>
                <a:tab pos="407194" algn="l"/>
              </a:tabLst>
            </a:pPr>
            <a:r>
              <a:rPr lang="en-GB" altLang="en-US" sz="2400" i="1" dirty="0">
                <a:solidFill>
                  <a:schemeClr val="bg1"/>
                </a:solidFill>
                <a:latin typeface="Arial"/>
                <a:cs typeface="Arial"/>
                <a:sym typeface="Wingdings 2" pitchFamily="18" charset="2"/>
              </a:rPr>
              <a:t>Watch the </a:t>
            </a:r>
            <a:r>
              <a:rPr lang="en-GB" altLang="en-US" sz="2400" i="1" dirty="0">
                <a:solidFill>
                  <a:srgbClr val="009242"/>
                </a:solidFill>
                <a:latin typeface="Arial"/>
                <a:cs typeface="Arial"/>
                <a:sym typeface="Wingdings 2" pitchFamily="18" charset="2"/>
                <a:hlinkClick r:id="rId2"/>
              </a:rPr>
              <a:t>video</a:t>
            </a:r>
            <a:r>
              <a:rPr lang="en-GB" altLang="en-US" sz="2400" i="1" dirty="0">
                <a:solidFill>
                  <a:schemeClr val="bg1"/>
                </a:solidFill>
                <a:latin typeface="Arial"/>
                <a:cs typeface="Arial"/>
                <a:sym typeface="Wingdings 2" pitchFamily="18" charset="2"/>
              </a:rPr>
              <a:t>.</a:t>
            </a:r>
            <a:endParaRPr lang="en-US" dirty="0">
              <a:solidFill>
                <a:schemeClr val="bg1"/>
              </a:solidFill>
              <a:latin typeface="Arial"/>
              <a:cs typeface="Arial"/>
            </a:endParaRPr>
          </a:p>
          <a:p>
            <a:pPr marL="407035" indent="-407035">
              <a:buFont typeface="Wingdings 2" pitchFamily="2" charset="2"/>
              <a:buChar char="!"/>
              <a:tabLst>
                <a:tab pos="407194" algn="l"/>
              </a:tabLst>
            </a:pPr>
            <a:r>
              <a:rPr lang="en-GB" altLang="en-US" sz="2400" i="1" dirty="0">
                <a:solidFill>
                  <a:schemeClr val="bg1"/>
                </a:solidFill>
                <a:latin typeface="Arial"/>
                <a:cs typeface="Arial"/>
                <a:sym typeface="Wingdings 2" pitchFamily="18" charset="2"/>
              </a:rPr>
              <a:t>Complete the </a:t>
            </a:r>
            <a:r>
              <a:rPr lang="en-GB" altLang="en-US" sz="2400" i="1" dirty="0" err="1">
                <a:solidFill>
                  <a:schemeClr val="bg1"/>
                </a:solidFill>
                <a:latin typeface="Arial"/>
                <a:cs typeface="Arial"/>
                <a:sym typeface="Wingdings 2" pitchFamily="18" charset="2"/>
              </a:rPr>
              <a:t>wordfill</a:t>
            </a:r>
            <a:r>
              <a:rPr lang="en-GB" altLang="en-US" sz="2400" i="1" dirty="0">
                <a:solidFill>
                  <a:schemeClr val="bg1"/>
                </a:solidFill>
                <a:latin typeface="Arial"/>
                <a:cs typeface="Arial"/>
                <a:sym typeface="Wingdings 2" pitchFamily="18" charset="2"/>
              </a:rPr>
              <a:t> below</a:t>
            </a:r>
            <a:endParaRPr lang="en-GB" altLang="en-US" sz="2400" i="1" dirty="0">
              <a:solidFill>
                <a:schemeClr val="bg1"/>
              </a:solidFill>
              <a:latin typeface="Arial"/>
              <a:cs typeface="Arial"/>
            </a:endParaRPr>
          </a:p>
        </p:txBody>
      </p:sp>
      <p:sp>
        <p:nvSpPr>
          <p:cNvPr id="6" name="Title 9">
            <a:extLst>
              <a:ext uri="{FF2B5EF4-FFF2-40B4-BE49-F238E27FC236}">
                <a16:creationId xmlns:a16="http://schemas.microsoft.com/office/drawing/2014/main" id="{BBA085D2-263F-44C8-A359-54C9F4320CD0}"/>
              </a:ext>
            </a:extLst>
          </p:cNvPr>
          <p:cNvSpPr>
            <a:spLocks/>
          </p:cNvSpPr>
          <p:nvPr/>
        </p:nvSpPr>
        <p:spPr bwMode="auto">
          <a:xfrm>
            <a:off x="576943" y="18596"/>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rgbClr val="006786"/>
                </a:solidFill>
                <a:latin typeface="Arial" panose="020B0604020202020204" pitchFamily="34" charset="0"/>
              </a:defRPr>
            </a:lvl1pPr>
            <a:lvl2pPr algn="ctr" eaLnBrk="0" hangingPunct="0">
              <a:defRPr sz="4400">
                <a:solidFill>
                  <a:srgbClr val="006786"/>
                </a:solidFill>
                <a:latin typeface="Arial" panose="020B0604020202020204" pitchFamily="34" charset="0"/>
              </a:defRPr>
            </a:lvl2pPr>
            <a:lvl3pPr algn="ctr" eaLnBrk="0" hangingPunct="0">
              <a:defRPr sz="4400">
                <a:solidFill>
                  <a:srgbClr val="006786"/>
                </a:solidFill>
                <a:latin typeface="Arial" panose="020B0604020202020204" pitchFamily="34" charset="0"/>
              </a:defRPr>
            </a:lvl3pPr>
            <a:lvl4pPr algn="ctr" eaLnBrk="0" hangingPunct="0">
              <a:defRPr sz="4400">
                <a:solidFill>
                  <a:srgbClr val="006786"/>
                </a:solidFill>
                <a:latin typeface="Arial" panose="020B0604020202020204" pitchFamily="34" charset="0"/>
              </a:defRPr>
            </a:lvl4pPr>
            <a:lvl5pPr algn="ctr" eaLnBrk="0" hangingPunct="0">
              <a:defRPr sz="4400">
                <a:solidFill>
                  <a:srgbClr val="006786"/>
                </a:solidFill>
                <a:latin typeface="Arial" panose="020B0604020202020204" pitchFamily="34" charset="0"/>
              </a:defRPr>
            </a:lvl5pPr>
            <a:lvl6pPr marL="457200" algn="ctr" eaLnBrk="0" fontAlgn="base" hangingPunct="0">
              <a:spcBef>
                <a:spcPct val="0"/>
              </a:spcBef>
              <a:spcAft>
                <a:spcPct val="0"/>
              </a:spcAft>
              <a:defRPr sz="4400">
                <a:solidFill>
                  <a:srgbClr val="006786"/>
                </a:solidFill>
                <a:latin typeface="Arial" panose="020B0604020202020204" pitchFamily="34" charset="0"/>
              </a:defRPr>
            </a:lvl6pPr>
            <a:lvl7pPr marL="914400" algn="ctr" eaLnBrk="0" fontAlgn="base" hangingPunct="0">
              <a:spcBef>
                <a:spcPct val="0"/>
              </a:spcBef>
              <a:spcAft>
                <a:spcPct val="0"/>
              </a:spcAft>
              <a:defRPr sz="4400">
                <a:solidFill>
                  <a:srgbClr val="006786"/>
                </a:solidFill>
                <a:latin typeface="Arial" panose="020B0604020202020204" pitchFamily="34" charset="0"/>
              </a:defRPr>
            </a:lvl7pPr>
            <a:lvl8pPr marL="1371600" algn="ctr" eaLnBrk="0" fontAlgn="base" hangingPunct="0">
              <a:spcBef>
                <a:spcPct val="0"/>
              </a:spcBef>
              <a:spcAft>
                <a:spcPct val="0"/>
              </a:spcAft>
              <a:defRPr sz="4400">
                <a:solidFill>
                  <a:srgbClr val="006786"/>
                </a:solidFill>
                <a:latin typeface="Arial" panose="020B0604020202020204" pitchFamily="34" charset="0"/>
              </a:defRPr>
            </a:lvl8pPr>
            <a:lvl9pPr marL="1828800" algn="ctr" eaLnBrk="0" fontAlgn="base" hangingPunct="0">
              <a:spcBef>
                <a:spcPct val="0"/>
              </a:spcBef>
              <a:spcAft>
                <a:spcPct val="0"/>
              </a:spcAft>
              <a:defRPr sz="4400">
                <a:solidFill>
                  <a:srgbClr val="006786"/>
                </a:solidFill>
                <a:latin typeface="Arial" panose="020B0604020202020204" pitchFamily="34" charset="0"/>
              </a:defRPr>
            </a:lvl9pPr>
          </a:lstStyle>
          <a:p>
            <a:r>
              <a:rPr lang="en-GB" altLang="en-US" sz="3600" u="sng" dirty="0">
                <a:latin typeface="Arial"/>
                <a:cs typeface="Arial"/>
              </a:rPr>
              <a:t>Ores</a:t>
            </a:r>
            <a:endParaRPr lang="en-US" dirty="0"/>
          </a:p>
        </p:txBody>
      </p:sp>
    </p:spTree>
    <p:extLst>
      <p:ext uri="{BB962C8B-B14F-4D97-AF65-F5344CB8AC3E}">
        <p14:creationId xmlns:p14="http://schemas.microsoft.com/office/powerpoint/2010/main" val="317663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D [392301] Zoom resource">
            <a:extLst>
              <a:ext uri="{FF2B5EF4-FFF2-40B4-BE49-F238E27FC236}">
                <a16:creationId xmlns:a16="http://schemas.microsoft.com/office/drawing/2014/main" id="{824EF6CD-C41A-48EC-B631-B4A016E1C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548" y="210406"/>
            <a:ext cx="7056904" cy="15472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D [392300] Zoom resource">
            <a:extLst>
              <a:ext uri="{FF2B5EF4-FFF2-40B4-BE49-F238E27FC236}">
                <a16:creationId xmlns:a16="http://schemas.microsoft.com/office/drawing/2014/main" id="{EF9C4536-7BD9-4A1E-A7D4-8B810FCA6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46884"/>
            <a:ext cx="4271403" cy="19917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pure gold">
            <a:extLst>
              <a:ext uri="{FF2B5EF4-FFF2-40B4-BE49-F238E27FC236}">
                <a16:creationId xmlns:a16="http://schemas.microsoft.com/office/drawing/2014/main" id="{28B8F610-A061-474B-8268-A197D4F08C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62" y="2193197"/>
            <a:ext cx="3040997" cy="18419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7E0F03-E6A1-4515-845A-25CDF8BD3153}"/>
              </a:ext>
            </a:extLst>
          </p:cNvPr>
          <p:cNvSpPr txBox="1"/>
          <p:nvPr/>
        </p:nvSpPr>
        <p:spPr>
          <a:xfrm>
            <a:off x="461962" y="4035192"/>
            <a:ext cx="3303214" cy="300082"/>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AU" dirty="0">
                <a:solidFill>
                  <a:schemeClr val="bg1"/>
                </a:solidFill>
              </a:rPr>
              <a:t>A| Gold (Au)</a:t>
            </a:r>
          </a:p>
        </p:txBody>
      </p:sp>
    </p:spTree>
    <p:extLst>
      <p:ext uri="{BB962C8B-B14F-4D97-AF65-F5344CB8AC3E}">
        <p14:creationId xmlns:p14="http://schemas.microsoft.com/office/powerpoint/2010/main" val="169247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D [392301] Zoom resource">
            <a:extLst>
              <a:ext uri="{FF2B5EF4-FFF2-40B4-BE49-F238E27FC236}">
                <a16:creationId xmlns:a16="http://schemas.microsoft.com/office/drawing/2014/main" id="{824EF6CD-C41A-48EC-B631-B4A016E1C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548" y="210406"/>
            <a:ext cx="7056904" cy="15472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D [389840] Zoom resource">
            <a:extLst>
              <a:ext uri="{FF2B5EF4-FFF2-40B4-BE49-F238E27FC236}">
                <a16:creationId xmlns:a16="http://schemas.microsoft.com/office/drawing/2014/main" id="{884E71E6-0E36-458C-909D-EF3B601FD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378" y="1921586"/>
            <a:ext cx="6915243" cy="292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D [392304] Zoom resource">
            <a:extLst>
              <a:ext uri="{FF2B5EF4-FFF2-40B4-BE49-F238E27FC236}">
                <a16:creationId xmlns:a16="http://schemas.microsoft.com/office/drawing/2014/main" id="{E545020D-B209-4289-98A5-018D9182D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23" y="2571750"/>
            <a:ext cx="7398684" cy="161182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6">
            <a:extLst>
              <a:ext uri="{FF2B5EF4-FFF2-40B4-BE49-F238E27FC236}">
                <a16:creationId xmlns:a16="http://schemas.microsoft.com/office/drawing/2014/main" id="{DAE2728C-BADC-4F40-A31D-F548D02711A6}"/>
              </a:ext>
            </a:extLst>
          </p:cNvPr>
          <p:cNvSpPr>
            <a:spLocks noChangeArrowheads="1"/>
          </p:cNvSpPr>
          <p:nvPr/>
        </p:nvSpPr>
        <p:spPr bwMode="auto">
          <a:xfrm>
            <a:off x="223104" y="663192"/>
            <a:ext cx="8430077" cy="1135909"/>
          </a:xfrm>
          <a:prstGeom prst="roundRect">
            <a:avLst>
              <a:gd name="adj" fmla="val 15701"/>
            </a:avLst>
          </a:prstGeom>
          <a:solidFill>
            <a:srgbClr val="3366FF"/>
          </a:solidFill>
          <a:ln w="25400">
            <a:noFill/>
            <a:round/>
            <a:headEnd/>
            <a:tailEnd/>
          </a:ln>
          <a:effectLst/>
          <a:extLst/>
        </p:spPr>
        <p:txBody>
          <a:bodyPr anchor="t"/>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035" indent="-407035">
              <a:buFont typeface="Wingdings 2" pitchFamily="2" charset="2"/>
              <a:buChar char="!"/>
              <a:tabLst>
                <a:tab pos="407194" algn="l"/>
              </a:tabLst>
            </a:pPr>
            <a:r>
              <a:rPr lang="en-AU" sz="2400" dirty="0">
                <a:solidFill>
                  <a:schemeClr val="bg1"/>
                </a:solidFill>
              </a:rPr>
              <a:t>Watch the following </a:t>
            </a:r>
            <a:r>
              <a:rPr lang="en-AU" sz="2400" dirty="0">
                <a:solidFill>
                  <a:schemeClr val="bg1"/>
                </a:solidFill>
                <a:hlinkClick r:id="rId3">
                  <a:extLst>
                    <a:ext uri="{A12FA001-AC4F-418D-AE19-62706E023703}">
                      <ahyp:hlinkClr xmlns:ahyp="http://schemas.microsoft.com/office/drawing/2018/hyperlinkcolor" val="tx"/>
                    </a:ext>
                  </a:extLst>
                </a:hlinkClick>
              </a:rPr>
              <a:t>video</a:t>
            </a:r>
            <a:r>
              <a:rPr lang="en-AU" sz="2400" dirty="0">
                <a:solidFill>
                  <a:schemeClr val="bg1"/>
                </a:solidFill>
              </a:rPr>
              <a:t> then answer the following two questions in your books in FULL SENTENCES. </a:t>
            </a:r>
          </a:p>
          <a:p>
            <a:pPr marL="407035" indent="-407035">
              <a:buFont typeface="Wingdings 2" pitchFamily="2" charset="2"/>
              <a:buChar char="!"/>
              <a:tabLst>
                <a:tab pos="407194" algn="l"/>
              </a:tabLst>
            </a:pPr>
            <a:endParaRPr lang="en-GB" altLang="en-US" sz="2400" i="1" dirty="0">
              <a:solidFill>
                <a:schemeClr val="bg1"/>
              </a:solidFill>
              <a:latin typeface="Arial"/>
              <a:cs typeface="Arial"/>
            </a:endParaRPr>
          </a:p>
        </p:txBody>
      </p:sp>
      <p:sp>
        <p:nvSpPr>
          <p:cNvPr id="9" name="Title 9">
            <a:extLst>
              <a:ext uri="{FF2B5EF4-FFF2-40B4-BE49-F238E27FC236}">
                <a16:creationId xmlns:a16="http://schemas.microsoft.com/office/drawing/2014/main" id="{917367FF-EE35-49E8-9075-479AE9983860}"/>
              </a:ext>
            </a:extLst>
          </p:cNvPr>
          <p:cNvSpPr>
            <a:spLocks/>
          </p:cNvSpPr>
          <p:nvPr/>
        </p:nvSpPr>
        <p:spPr bwMode="auto">
          <a:xfrm>
            <a:off x="576943" y="18596"/>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rgbClr val="006786"/>
                </a:solidFill>
                <a:latin typeface="Arial" panose="020B0604020202020204" pitchFamily="34" charset="0"/>
              </a:defRPr>
            </a:lvl1pPr>
            <a:lvl2pPr algn="ctr" eaLnBrk="0" hangingPunct="0">
              <a:defRPr sz="4400">
                <a:solidFill>
                  <a:srgbClr val="006786"/>
                </a:solidFill>
                <a:latin typeface="Arial" panose="020B0604020202020204" pitchFamily="34" charset="0"/>
              </a:defRPr>
            </a:lvl2pPr>
            <a:lvl3pPr algn="ctr" eaLnBrk="0" hangingPunct="0">
              <a:defRPr sz="4400">
                <a:solidFill>
                  <a:srgbClr val="006786"/>
                </a:solidFill>
                <a:latin typeface="Arial" panose="020B0604020202020204" pitchFamily="34" charset="0"/>
              </a:defRPr>
            </a:lvl3pPr>
            <a:lvl4pPr algn="ctr" eaLnBrk="0" hangingPunct="0">
              <a:defRPr sz="4400">
                <a:solidFill>
                  <a:srgbClr val="006786"/>
                </a:solidFill>
                <a:latin typeface="Arial" panose="020B0604020202020204" pitchFamily="34" charset="0"/>
              </a:defRPr>
            </a:lvl4pPr>
            <a:lvl5pPr algn="ctr" eaLnBrk="0" hangingPunct="0">
              <a:defRPr sz="4400">
                <a:solidFill>
                  <a:srgbClr val="006786"/>
                </a:solidFill>
                <a:latin typeface="Arial" panose="020B0604020202020204" pitchFamily="34" charset="0"/>
              </a:defRPr>
            </a:lvl5pPr>
            <a:lvl6pPr marL="457200" algn="ctr" eaLnBrk="0" fontAlgn="base" hangingPunct="0">
              <a:spcBef>
                <a:spcPct val="0"/>
              </a:spcBef>
              <a:spcAft>
                <a:spcPct val="0"/>
              </a:spcAft>
              <a:defRPr sz="4400">
                <a:solidFill>
                  <a:srgbClr val="006786"/>
                </a:solidFill>
                <a:latin typeface="Arial" panose="020B0604020202020204" pitchFamily="34" charset="0"/>
              </a:defRPr>
            </a:lvl6pPr>
            <a:lvl7pPr marL="914400" algn="ctr" eaLnBrk="0" fontAlgn="base" hangingPunct="0">
              <a:spcBef>
                <a:spcPct val="0"/>
              </a:spcBef>
              <a:spcAft>
                <a:spcPct val="0"/>
              </a:spcAft>
              <a:defRPr sz="4400">
                <a:solidFill>
                  <a:srgbClr val="006786"/>
                </a:solidFill>
                <a:latin typeface="Arial" panose="020B0604020202020204" pitchFamily="34" charset="0"/>
              </a:defRPr>
            </a:lvl7pPr>
            <a:lvl8pPr marL="1371600" algn="ctr" eaLnBrk="0" fontAlgn="base" hangingPunct="0">
              <a:spcBef>
                <a:spcPct val="0"/>
              </a:spcBef>
              <a:spcAft>
                <a:spcPct val="0"/>
              </a:spcAft>
              <a:defRPr sz="4400">
                <a:solidFill>
                  <a:srgbClr val="006786"/>
                </a:solidFill>
                <a:latin typeface="Arial" panose="020B0604020202020204" pitchFamily="34" charset="0"/>
              </a:defRPr>
            </a:lvl8pPr>
            <a:lvl9pPr marL="1828800" algn="ctr" eaLnBrk="0" fontAlgn="base" hangingPunct="0">
              <a:spcBef>
                <a:spcPct val="0"/>
              </a:spcBef>
              <a:spcAft>
                <a:spcPct val="0"/>
              </a:spcAft>
              <a:defRPr sz="4400">
                <a:solidFill>
                  <a:srgbClr val="006786"/>
                </a:solidFill>
                <a:latin typeface="Arial" panose="020B0604020202020204" pitchFamily="34" charset="0"/>
              </a:defRPr>
            </a:lvl9pPr>
          </a:lstStyle>
          <a:p>
            <a:r>
              <a:rPr lang="en-GB" sz="3600" u="sng" dirty="0">
                <a:latin typeface="Arial"/>
                <a:cs typeface="Arial"/>
              </a:rPr>
              <a:t>Mining</a:t>
            </a:r>
            <a:endParaRPr lang="en-US" dirty="0"/>
          </a:p>
        </p:txBody>
      </p:sp>
    </p:spTree>
    <p:extLst>
      <p:ext uri="{BB962C8B-B14F-4D97-AF65-F5344CB8AC3E}">
        <p14:creationId xmlns:p14="http://schemas.microsoft.com/office/powerpoint/2010/main" val="136717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D [392304] Zoom resource">
            <a:extLst>
              <a:ext uri="{FF2B5EF4-FFF2-40B4-BE49-F238E27FC236}">
                <a16:creationId xmlns:a16="http://schemas.microsoft.com/office/drawing/2014/main" id="{E545020D-B209-4289-98A5-018D9182D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29" y="185127"/>
            <a:ext cx="7398684" cy="161182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ID [389841] Zoom resource">
            <a:extLst>
              <a:ext uri="{FF2B5EF4-FFF2-40B4-BE49-F238E27FC236}">
                <a16:creationId xmlns:a16="http://schemas.microsoft.com/office/drawing/2014/main" id="{6ED9B164-83DA-4A7F-8861-5C4776FF78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533"/>
          <a:stretch/>
        </p:blipFill>
        <p:spPr bwMode="auto">
          <a:xfrm>
            <a:off x="1079125" y="2521885"/>
            <a:ext cx="6985749" cy="134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22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6">
            <a:extLst>
              <a:ext uri="{FF2B5EF4-FFF2-40B4-BE49-F238E27FC236}">
                <a16:creationId xmlns:a16="http://schemas.microsoft.com/office/drawing/2014/main" id="{C566DB5F-1462-45FC-A737-374E2B65680F}"/>
              </a:ext>
            </a:extLst>
          </p:cNvPr>
          <p:cNvSpPr>
            <a:spLocks noChangeArrowheads="1"/>
          </p:cNvSpPr>
          <p:nvPr/>
        </p:nvSpPr>
        <p:spPr bwMode="auto">
          <a:xfrm>
            <a:off x="444981" y="292842"/>
            <a:ext cx="8430077" cy="1135909"/>
          </a:xfrm>
          <a:prstGeom prst="roundRect">
            <a:avLst>
              <a:gd name="adj" fmla="val 15701"/>
            </a:avLst>
          </a:prstGeom>
          <a:solidFill>
            <a:srgbClr val="3366FF"/>
          </a:solidFill>
          <a:ln w="25400">
            <a:noFill/>
            <a:round/>
            <a:headEnd/>
            <a:tailEnd/>
          </a:ln>
          <a:effectLst/>
          <a:extLst/>
        </p:spPr>
        <p:txBody>
          <a:bodyPr anchor="t"/>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035" indent="-407035">
              <a:buFont typeface="Wingdings 2" pitchFamily="2" charset="2"/>
              <a:buChar char="!"/>
              <a:tabLst>
                <a:tab pos="407194" algn="l"/>
              </a:tabLst>
            </a:pPr>
            <a:r>
              <a:rPr lang="en-AU" sz="2400" dirty="0">
                <a:solidFill>
                  <a:schemeClr val="bg1"/>
                </a:solidFill>
              </a:rPr>
              <a:t>Use the information on the following slides and videos to fill out your worksheets</a:t>
            </a:r>
          </a:p>
          <a:p>
            <a:pPr marL="407035" indent="-407035">
              <a:buFont typeface="Wingdings 2" pitchFamily="2" charset="2"/>
              <a:buChar char="!"/>
              <a:tabLst>
                <a:tab pos="407194" algn="l"/>
              </a:tabLst>
            </a:pPr>
            <a:endParaRPr lang="en-GB" altLang="en-US" sz="2400" i="1" dirty="0">
              <a:solidFill>
                <a:schemeClr val="bg1"/>
              </a:solidFill>
              <a:latin typeface="Arial"/>
              <a:cs typeface="Arial"/>
            </a:endParaRPr>
          </a:p>
        </p:txBody>
      </p:sp>
      <p:pic>
        <p:nvPicPr>
          <p:cNvPr id="6" name="Picture 5">
            <a:extLst>
              <a:ext uri="{FF2B5EF4-FFF2-40B4-BE49-F238E27FC236}">
                <a16:creationId xmlns:a16="http://schemas.microsoft.com/office/drawing/2014/main" id="{3A266518-CC5E-4459-BA69-12722A87E640}"/>
              </a:ext>
            </a:extLst>
          </p:cNvPr>
          <p:cNvPicPr>
            <a:picLocks noChangeAspect="1"/>
          </p:cNvPicPr>
          <p:nvPr/>
        </p:nvPicPr>
        <p:blipFill rotWithShape="1">
          <a:blip r:embed="rId2"/>
          <a:srcRect l="22426" t="21830" r="23676" b="14641"/>
          <a:stretch/>
        </p:blipFill>
        <p:spPr>
          <a:xfrm>
            <a:off x="2107826" y="1583021"/>
            <a:ext cx="4928348" cy="3267637"/>
          </a:xfrm>
          <a:prstGeom prst="rect">
            <a:avLst/>
          </a:prstGeom>
        </p:spPr>
      </p:pic>
    </p:spTree>
    <p:extLst>
      <p:ext uri="{BB962C8B-B14F-4D97-AF65-F5344CB8AC3E}">
        <p14:creationId xmlns:p14="http://schemas.microsoft.com/office/powerpoint/2010/main" val="3893383633"/>
      </p:ext>
    </p:extLst>
  </p:cSld>
  <p:clrMapOvr>
    <a:masterClrMapping/>
  </p:clrMapOvr>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640</Words>
  <Application>Microsoft Office PowerPoint</Application>
  <PresentationFormat>On-screen Show (16:9)</PresentationFormat>
  <Paragraphs>82</Paragraphs>
  <Slides>22</Slides>
  <Notes>3</Notes>
  <HiddenSlides>3</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22</vt:i4>
      </vt:variant>
    </vt:vector>
  </HeadingPairs>
  <TitlesOfParts>
    <vt:vector size="35" baseType="lpstr">
      <vt:lpstr>Arial</vt:lpstr>
      <vt:lpstr>Calibri</vt:lpstr>
      <vt:lpstr>Comic Sans MS</vt:lpstr>
      <vt:lpstr>Verdana</vt:lpstr>
      <vt:lpstr>Wingdings</vt:lpstr>
      <vt:lpstr>Wingdings 2</vt:lpstr>
      <vt:lpstr>Office Theme</vt:lpstr>
      <vt:lpstr>4_Default Design</vt:lpstr>
      <vt:lpstr>2_Default Design</vt:lpstr>
      <vt:lpstr>6_Default Design</vt:lpstr>
      <vt:lpstr>2 Content slides</vt:lpstr>
      <vt:lpstr>1_2 Content slides</vt:lpstr>
      <vt:lpstr>5_Default Design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are we reliant on mining?          </vt:lpstr>
      <vt:lpstr>PowerPoint Presentation</vt:lpstr>
      <vt:lpstr>PowerPoint Presentation</vt:lpstr>
      <vt:lpstr>PowerPoint Presentation</vt:lpstr>
      <vt:lpstr>Optional Demonstration: Extracting Copper from Malachite.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Barker</dc:creator>
  <cp:lastModifiedBy>N Kreyts</cp:lastModifiedBy>
  <cp:revision>1053</cp:revision>
  <dcterms:modified xsi:type="dcterms:W3CDTF">2019-02-24T18:16:56Z</dcterms:modified>
</cp:coreProperties>
</file>